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41C5-A770-4049-9FF7-57D8E004C37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9726-3520-4B1E-9BED-15376621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fmc.github.io/z3-play/" TargetMode="External"/><Relationship Id="rId2" Type="http://schemas.openxmlformats.org/officeDocument/2006/relationships/hyperlink" Target="https://en.wikipedia.org/wiki/Z3_Theorem_Pro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order Predicate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Predicate logic to model some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text book shows multiple examples of how to model the real world using predicate logic</a:t>
            </a:r>
          </a:p>
          <a:p>
            <a:r>
              <a:rPr lang="en-US" dirty="0" smtClean="0"/>
              <a:t>We can even deal with a world with infinite objects. An example is the world of whole numbers. We may encode </a:t>
            </a:r>
            <a:r>
              <a:rPr lang="en-US" dirty="0" err="1" smtClean="0"/>
              <a:t>Peano’s</a:t>
            </a:r>
            <a:r>
              <a:rPr lang="en-US" dirty="0" smtClean="0"/>
              <a:t> axioms, for example.</a:t>
            </a:r>
          </a:p>
          <a:p>
            <a:r>
              <a:rPr lang="en-US" dirty="0" smtClean="0"/>
              <a:t>Other examples are the world of sets and lists.</a:t>
            </a:r>
          </a:p>
          <a:p>
            <a:r>
              <a:rPr lang="en-US" dirty="0" smtClean="0"/>
              <a:t>You are encouraged to go through those just to ground your understanding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–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 also looked </a:t>
            </a:r>
            <a:r>
              <a:rPr lang="en-US" dirty="0"/>
              <a:t>at the tool Z3.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en.wikipedia.org/wiki/Z3_Theorem_Prover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is an example of a SAT solver for a class of predicate logic and includes mathematical theory. </a:t>
            </a:r>
            <a:r>
              <a:rPr lang="en-US" dirty="0"/>
              <a:t> </a:t>
            </a:r>
            <a:r>
              <a:rPr lang="en-US" dirty="0" smtClean="0"/>
              <a:t>So it is called a solver for MT (SAT Modulo Theory).</a:t>
            </a:r>
          </a:p>
          <a:p>
            <a:r>
              <a:rPr lang="en-US" dirty="0" smtClean="0"/>
              <a:t>It has been used quite a bit in practice.</a:t>
            </a:r>
          </a:p>
          <a:p>
            <a:r>
              <a:rPr lang="en-US" dirty="0" smtClean="0"/>
              <a:t>It is open source, available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also be tried </a:t>
            </a:r>
            <a:r>
              <a:rPr lang="en-US" dirty="0"/>
              <a:t>out quickly using this interface </a:t>
            </a:r>
            <a:r>
              <a:rPr lang="en-US" dirty="0">
                <a:hlinkClick r:id="rId3"/>
              </a:rPr>
              <a:t>https://jfmc.github.io/z3-play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It is a good idea to try and get a feel of what is out there practically.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we saw a lot of difficulty in using propositional logic to express parts of the Wumpus problem ‘rules’ i.e., sentences that say the four neighbors of a Wumpus location has a stink. Similarly for breeze.</a:t>
            </a:r>
          </a:p>
          <a:p>
            <a:r>
              <a:rPr lang="en-US" dirty="0" smtClean="0"/>
              <a:t>However we could easily (naturally specify in our minds) write out all those ‘repetitive’ rules.</a:t>
            </a:r>
          </a:p>
          <a:p>
            <a:r>
              <a:rPr lang="en-US" dirty="0" smtClean="0"/>
              <a:t>First order (or predicate) logic is a formalist to succinctly express such sentences that would otherwise be quite difficult if not impossible in propositional logic.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 for Predicate logic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Remember that sentences are expressions that can be given or derive a true false value using logic operators. Here are some rules for sentences in First order logic.</a:t>
                </a:r>
              </a:p>
              <a:p>
                <a:r>
                  <a:rPr lang="en-US" dirty="0" smtClean="0"/>
                  <a:t>There are three important artifacts from which minimal sentences are built:</a:t>
                </a:r>
              </a:p>
              <a:p>
                <a:pPr lvl="1"/>
                <a:r>
                  <a:rPr lang="en-US" dirty="0" smtClean="0"/>
                  <a:t>Terms</a:t>
                </a:r>
              </a:p>
              <a:p>
                <a:pPr lvl="1"/>
                <a:r>
                  <a:rPr lang="en-US" dirty="0" smtClean="0"/>
                  <a:t>Functions</a:t>
                </a:r>
              </a:p>
              <a:p>
                <a:pPr lvl="1"/>
                <a:r>
                  <a:rPr lang="en-US" dirty="0" smtClean="0"/>
                  <a:t>Predicates – This is the minimal true/false artifact</a:t>
                </a:r>
              </a:p>
              <a:p>
                <a:r>
                  <a:rPr lang="en-US" dirty="0" smtClean="0"/>
                  <a:t>We connect predicates using logic operators to derive other sentences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∧,∨,¬,⇒,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Additionally we allow quantified variables on sentences to give more sentences.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74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Terms, Functions and Predicates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term</a:t>
                </a:r>
                <a:r>
                  <a:rPr lang="en-US" dirty="0" smtClean="0"/>
                  <a:t> is typically a representation of an object. So it is often a constant. </a:t>
                </a:r>
              </a:p>
              <a:p>
                <a:pPr lvl="1"/>
                <a:r>
                  <a:rPr lang="en-US" sz="2200" dirty="0" err="1" smtClean="0"/>
                  <a:t>Eg</a:t>
                </a:r>
                <a:r>
                  <a:rPr lang="en-US" sz="2200" dirty="0" smtClean="0"/>
                  <a:t> </a:t>
                </a:r>
                <a:r>
                  <a:rPr lang="en-US" sz="2200" i="1" dirty="0" smtClean="0"/>
                  <a:t>Rama</a:t>
                </a:r>
                <a:r>
                  <a:rPr lang="en-US" sz="2200" dirty="0" smtClean="0"/>
                  <a:t>  is a </a:t>
                </a:r>
                <a:r>
                  <a:rPr lang="en-US" sz="2200" b="1" dirty="0" smtClean="0"/>
                  <a:t>constant term </a:t>
                </a:r>
                <a:r>
                  <a:rPr lang="en-US" sz="2200" dirty="0" smtClean="0"/>
                  <a:t>representing the object (person) Rama</a:t>
                </a:r>
              </a:p>
              <a:p>
                <a:pPr lvl="1"/>
                <a:r>
                  <a:rPr lang="en-US" sz="2200" dirty="0" smtClean="0"/>
                  <a:t>It is </a:t>
                </a:r>
                <a:r>
                  <a:rPr lang="en-US" sz="2200" b="1" dirty="0" smtClean="0"/>
                  <a:t>not</a:t>
                </a:r>
                <a:r>
                  <a:rPr lang="en-US" sz="2200" dirty="0" smtClean="0"/>
                  <a:t> a true or false value. So cannot be used in a sentence by itself.</a:t>
                </a:r>
              </a:p>
              <a:p>
                <a:r>
                  <a:rPr lang="en-US" dirty="0" smtClean="0"/>
                  <a:t>Alternately, a </a:t>
                </a:r>
                <a:r>
                  <a:rPr lang="en-US" b="1" dirty="0" smtClean="0"/>
                  <a:t>function</a:t>
                </a:r>
                <a:r>
                  <a:rPr lang="en-US" dirty="0" smtClean="0"/>
                  <a:t> on a set of terms  represents another term.</a:t>
                </a:r>
              </a:p>
              <a:p>
                <a:pPr lvl="1"/>
                <a:r>
                  <a:rPr lang="en-US" dirty="0" smtClean="0"/>
                  <a:t>Function maps an object to one other object (just as  mathematical functions)</a:t>
                </a:r>
              </a:p>
              <a:p>
                <a:pPr lvl="1"/>
                <a:r>
                  <a:rPr lang="en-US" dirty="0" smtClean="0"/>
                  <a:t>The expression </a:t>
                </a:r>
                <a:r>
                  <a:rPr lang="en-US" i="1" dirty="0" smtClean="0"/>
                  <a:t>Father(Rama)</a:t>
                </a:r>
                <a:r>
                  <a:rPr lang="en-US" dirty="0" smtClean="0"/>
                  <a:t>  is a </a:t>
                </a:r>
                <a:r>
                  <a:rPr lang="en-US" b="1" dirty="0" smtClean="0"/>
                  <a:t>function term</a:t>
                </a:r>
                <a:r>
                  <a:rPr lang="en-US" dirty="0" smtClean="0"/>
                  <a:t> representing another object(person). Father is a function.</a:t>
                </a:r>
              </a:p>
              <a:p>
                <a:pPr lvl="1"/>
                <a:r>
                  <a:rPr lang="en-US" dirty="0" smtClean="0"/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 smtClean="0"/>
                  <a:t> each term belongs to a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We allow nesting, e.g., </a:t>
                </a:r>
                <a:r>
                  <a:rPr lang="en-US" i="1" dirty="0" smtClean="0"/>
                  <a:t>Father(Father(</a:t>
                </a:r>
                <a:r>
                  <a:rPr lang="en-US" i="1" dirty="0" err="1" smtClean="0"/>
                  <a:t>Kusha</a:t>
                </a:r>
                <a:r>
                  <a:rPr lang="en-US" i="1" dirty="0" smtClean="0"/>
                  <a:t>))</a:t>
                </a:r>
                <a:r>
                  <a:rPr lang="en-US" dirty="0"/>
                  <a:t> </a:t>
                </a:r>
                <a:r>
                  <a:rPr lang="en-US" dirty="0" smtClean="0"/>
                  <a:t> is a valid function usage.</a:t>
                </a:r>
              </a:p>
              <a:p>
                <a:r>
                  <a:rPr lang="en-US" dirty="0" smtClean="0"/>
                  <a:t>If terms represent objects, </a:t>
                </a:r>
                <a:r>
                  <a:rPr lang="en-US" b="1" dirty="0" smtClean="0"/>
                  <a:t>predicates</a:t>
                </a:r>
                <a:r>
                  <a:rPr lang="en-US" dirty="0" smtClean="0"/>
                  <a:t> represent relationships.</a:t>
                </a:r>
              </a:p>
              <a:p>
                <a:pPr lvl="1"/>
                <a:r>
                  <a:rPr lang="en-US" i="1" dirty="0" smtClean="0"/>
                  <a:t>Brother(Rama, Lakshmana). Brother</a:t>
                </a:r>
                <a:r>
                  <a:rPr lang="en-US" dirty="0" smtClean="0"/>
                  <a:t> is a predicate and </a:t>
                </a:r>
                <a:r>
                  <a:rPr lang="en-US" i="1" dirty="0" smtClean="0"/>
                  <a:t>Rama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Lakshmana </a:t>
                </a:r>
                <a:r>
                  <a:rPr lang="en-US" dirty="0" smtClean="0"/>
                  <a:t>are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arguments whose relationship the predicate is conveying.</a:t>
                </a:r>
                <a:endParaRPr lang="en-US" i="1" dirty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b="1" dirty="0" smtClean="0"/>
                  <a:t>predicate is the minimal possible sentence</a:t>
                </a:r>
                <a:r>
                  <a:rPr lang="en-US" dirty="0" smtClean="0"/>
                  <a:t>. A predicate without  objects is just like a proposition.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sentences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is a proposition and can be thought of a  predicate with no object arguments (there is a pit at location (1,1)). It is a sentence.</a:t>
                </a:r>
              </a:p>
              <a:p>
                <a:r>
                  <a:rPr lang="en-US" i="1" dirty="0" smtClean="0"/>
                  <a:t>Brother(Father(</a:t>
                </a:r>
                <a:r>
                  <a:rPr lang="en-US" i="1" dirty="0" err="1" smtClean="0"/>
                  <a:t>Kusha</a:t>
                </a:r>
                <a:r>
                  <a:rPr lang="en-US" i="1" dirty="0" smtClean="0"/>
                  <a:t>),Lakshmana) </a:t>
                </a:r>
                <a:r>
                  <a:rPr lang="en-US" dirty="0" smtClean="0"/>
                  <a:t>is a sentence</a:t>
                </a:r>
                <a:r>
                  <a:rPr lang="en-US" i="1" dirty="0" smtClean="0"/>
                  <a:t>.</a:t>
                </a:r>
              </a:p>
              <a:p>
                <a:r>
                  <a:rPr lang="en-US" i="1" dirty="0" smtClean="0"/>
                  <a:t>Lakshmana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Father(</a:t>
                </a:r>
                <a:r>
                  <a:rPr lang="en-US" i="1" dirty="0" err="1" smtClean="0"/>
                  <a:t>Kusha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are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sentences themselves.</a:t>
                </a:r>
              </a:p>
              <a:p>
                <a:r>
                  <a:rPr lang="en-US" dirty="0" smtClean="0"/>
                  <a:t>As with propositional logic these predicates can take values true or false in different worlds (interpretations).</a:t>
                </a:r>
              </a:p>
              <a:p>
                <a:r>
                  <a:rPr lang="en-US" dirty="0"/>
                  <a:t>Additionally, for any two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operator </a:t>
                </a:r>
                <a:r>
                  <a:rPr lang="en-US" dirty="0"/>
                  <a:t>can create a sentence such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𝐾𝑢𝑠h𝑎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𝑅𝑎𝑚𝑎</m:t>
                    </m:r>
                  </m:oMath>
                </a14:m>
                <a:r>
                  <a:rPr lang="en-US" dirty="0" smtClean="0"/>
                  <a:t> . One may think of this operator as a special predicate indicating that both the terms refer to the same object.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0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sentences in FOL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These are formed by using the </a:t>
                </a:r>
                <a:r>
                  <a:rPr lang="en-US" sz="2800" b="1" dirty="0" smtClean="0"/>
                  <a:t>usual logic operators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∧,  ∨,  ¬,  ⇒,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b="1" dirty="0" smtClean="0"/>
                  <a:t>  </a:t>
                </a:r>
                <a:r>
                  <a:rPr lang="en-US" sz="2800" dirty="0" smtClean="0"/>
                  <a:t>over sentences. This is just like in propositional logic and the truth of these sentences are derived from the truth of the corresponding atomic sentences.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Quantifiers</a:t>
                </a:r>
                <a:r>
                  <a:rPr lang="en-US" dirty="0" smtClean="0"/>
                  <a:t> provide yet another way to create complex sentences.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is a sentence provided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a sentence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used in place of a constant object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. This is true provided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true for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sentences formed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with each value from its domain.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is a sentence provided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a sentence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used in place of a constant object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. This is true provided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true for </a:t>
                </a:r>
                <a:r>
                  <a:rPr lang="en-US" b="1" dirty="0" smtClean="0"/>
                  <a:t>any one</a:t>
                </a:r>
                <a:r>
                  <a:rPr lang="en-US" dirty="0" smtClean="0"/>
                  <a:t> sentence formed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with </a:t>
                </a:r>
                <a:r>
                  <a:rPr lang="en-US" dirty="0"/>
                  <a:t>a</a:t>
                </a:r>
                <a:r>
                  <a:rPr lang="en-US" dirty="0" smtClean="0"/>
                  <a:t> value from its domain.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Brother(Father(</a:t>
                </a:r>
                <a:r>
                  <a:rPr lang="en-US" i="1" dirty="0" err="1" smtClean="0"/>
                  <a:t>Kusha</a:t>
                </a:r>
                <a:r>
                  <a:rPr lang="en-US" i="1" dirty="0" smtClean="0"/>
                  <a:t>),Lakshmana)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Brother(Father(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/>
                  <a:t>),Lakshmana)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Think of this as a definition of</a:t>
                </a:r>
                <a:r>
                  <a:rPr lang="en-US" i="1" dirty="0" smtClean="0"/>
                  <a:t> Uncle 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𝐿𝑎𝑘𝑠h𝑚𝑎𝑛𝑎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Asserting that Lakshmana is someone’s uncle.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2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and free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a variable appears in a sentence it must have some quantifier, else it is not a sentence. We say such variables are </a:t>
                </a:r>
                <a:r>
                  <a:rPr lang="en-US" b="1" dirty="0" smtClean="0"/>
                  <a:t>bound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However, we can write out </a:t>
                </a:r>
                <a:r>
                  <a:rPr lang="en-US" b="1" dirty="0" smtClean="0"/>
                  <a:t>formulas</a:t>
                </a:r>
                <a:r>
                  <a:rPr lang="en-US" dirty="0" smtClean="0"/>
                  <a:t> which look like sentences, except they may have </a:t>
                </a:r>
                <a:r>
                  <a:rPr lang="en-US" b="1" dirty="0" smtClean="0"/>
                  <a:t>free</a:t>
                </a:r>
                <a:r>
                  <a:rPr lang="en-US" dirty="0" smtClean="0"/>
                  <a:t> variables (i.e., not bound by a quantifier). </a:t>
                </a:r>
                <a:r>
                  <a:rPr lang="en-US" dirty="0" smtClean="0"/>
                  <a:t>These </a:t>
                </a:r>
                <a:r>
                  <a:rPr lang="en-US" i="1" dirty="0" smtClean="0"/>
                  <a:t>cannot be in our KB</a:t>
                </a:r>
                <a:r>
                  <a:rPr lang="en-US" dirty="0" smtClean="0"/>
                  <a:t>. 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𝑈𝑛𝑐𝑙𝑒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𝐿𝑎𝑘𝑠h𝑚𝑎𝑛𝑎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: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is free.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𝐵𝑟𝑜𝑡h𝑒𝑟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: </a:t>
                </a:r>
                <a:r>
                  <a:rPr lang="en-US" dirty="0" smtClean="0"/>
                  <a:t>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free</a:t>
                </a:r>
                <a:r>
                  <a:rPr lang="en-US" i="1" dirty="0" smtClean="0"/>
                  <a:t>.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Thus only formulas with </a:t>
                </a:r>
                <a:r>
                  <a:rPr lang="en-US" dirty="0" smtClean="0"/>
                  <a:t>only bound variables (if any) </a:t>
                </a:r>
                <a:r>
                  <a:rPr lang="en-US" dirty="0" smtClean="0"/>
                  <a:t>are sentences.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or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what a sentence means, we need to specify what in the world is meant by the constants, functions and predicates we use.</a:t>
            </a:r>
          </a:p>
          <a:p>
            <a:r>
              <a:rPr lang="en-US" dirty="0" smtClean="0"/>
              <a:t>This mapping to a real world is needed for a model to be meaningful.</a:t>
            </a:r>
          </a:p>
          <a:p>
            <a:r>
              <a:rPr lang="en-US" dirty="0" smtClean="0"/>
              <a:t>We call this the </a:t>
            </a:r>
            <a:r>
              <a:rPr lang="en-US" b="1" dirty="0" smtClean="0"/>
              <a:t>interpretation</a:t>
            </a:r>
            <a:r>
              <a:rPr lang="en-US" dirty="0" smtClean="0"/>
              <a:t>. In our example we can say that the constant </a:t>
            </a:r>
            <a:r>
              <a:rPr lang="en-US" i="1" dirty="0" smtClean="0"/>
              <a:t>Rama</a:t>
            </a:r>
            <a:r>
              <a:rPr lang="en-US" dirty="0" smtClean="0"/>
              <a:t> refers to the King of </a:t>
            </a:r>
            <a:r>
              <a:rPr lang="en-US" dirty="0" err="1" smtClean="0"/>
              <a:t>Ayodhya</a:t>
            </a:r>
            <a:r>
              <a:rPr lang="en-US" dirty="0" smtClean="0"/>
              <a:t> as in the Ramayana. The function </a:t>
            </a:r>
            <a:r>
              <a:rPr lang="en-US" i="1" dirty="0" smtClean="0"/>
              <a:t>Father  </a:t>
            </a:r>
            <a:r>
              <a:rPr lang="en-US" dirty="0" smtClean="0"/>
              <a:t>is a mapping from a person to his/her father. The</a:t>
            </a:r>
            <a:r>
              <a:rPr lang="en-US" i="1" dirty="0" smtClean="0"/>
              <a:t> Brother</a:t>
            </a:r>
            <a:r>
              <a:rPr lang="en-US" dirty="0" smtClean="0"/>
              <a:t> predicate is the brotherhood relationship as in the world of people. </a:t>
            </a:r>
          </a:p>
          <a:p>
            <a:r>
              <a:rPr lang="en-US" dirty="0" smtClean="0"/>
              <a:t>Note that a sentence may be true or false under different </a:t>
            </a:r>
            <a:r>
              <a:rPr lang="en-US" b="1" dirty="0" smtClean="0"/>
              <a:t>interpretations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718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Office Theme</vt:lpstr>
      <vt:lpstr>First order Predicate Logic</vt:lpstr>
      <vt:lpstr>Why first order logic</vt:lpstr>
      <vt:lpstr>Sentences for Predicate logic</vt:lpstr>
      <vt:lpstr>Terms, Functions and Predicates</vt:lpstr>
      <vt:lpstr>Atomic sentences</vt:lpstr>
      <vt:lpstr>Complex sentences in FOL</vt:lpstr>
      <vt:lpstr>Sentence examples</vt:lpstr>
      <vt:lpstr>Formulas and free variables</vt:lpstr>
      <vt:lpstr>Semantics or Interpretations</vt:lpstr>
      <vt:lpstr>Using Predicate logic to model some worlds</vt:lpstr>
      <vt:lpstr>Aside – Z3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Predicate Logic</dc:title>
  <dc:creator>Badrinath R</dc:creator>
  <cp:lastModifiedBy>Badrinath R</cp:lastModifiedBy>
  <cp:revision>15</cp:revision>
  <dcterms:created xsi:type="dcterms:W3CDTF">2023-03-06T13:33:57Z</dcterms:created>
  <dcterms:modified xsi:type="dcterms:W3CDTF">2023-03-07T02:34:35Z</dcterms:modified>
</cp:coreProperties>
</file>