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62" r:id="rId6"/>
    <p:sldId id="265" r:id="rId7"/>
    <p:sldId id="259" r:id="rId8"/>
    <p:sldId id="260" r:id="rId9"/>
    <p:sldId id="264" r:id="rId10"/>
    <p:sldId id="263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52" autoAdjust="0"/>
  </p:normalViewPr>
  <p:slideViewPr>
    <p:cSldViewPr snapToGrid="0">
      <p:cViewPr varScale="1">
        <p:scale>
          <a:sx n="65" d="100"/>
          <a:sy n="65" d="100"/>
        </p:scale>
        <p:origin x="9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E371B-D13D-4866-935A-1835487529E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9032E-2634-4F9A-A28E-947BE9C0E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22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Jena,  </a:t>
            </a:r>
            <a:r>
              <a:rPr lang="en-US" dirty="0" err="1" smtClean="0"/>
              <a:t>Stardog</a:t>
            </a:r>
            <a:r>
              <a:rPr lang="en-US" dirty="0" smtClean="0"/>
              <a:t>  ,  Neo4J(LPG),    </a:t>
            </a:r>
            <a:r>
              <a:rPr lang="en-US" dirty="0" err="1" smtClean="0"/>
              <a:t>Allegrograph</a:t>
            </a:r>
            <a:r>
              <a:rPr lang="en-US" dirty="0" smtClean="0"/>
              <a:t>,    </a:t>
            </a:r>
            <a:r>
              <a:rPr lang="en-US" dirty="0" err="1" smtClean="0"/>
              <a:t>Marklogic</a:t>
            </a:r>
            <a:r>
              <a:rPr lang="en-US" dirty="0" smtClean="0"/>
              <a:t>,   </a:t>
            </a:r>
            <a:r>
              <a:rPr lang="en-US" dirty="0" err="1" smtClean="0"/>
              <a:t>GraphDB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9032E-2634-4F9A-A28E-947BE9C0E3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12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9032E-2634-4F9A-A28E-947BE9C0E3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5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4F29-A3DE-4457-B361-CF3BCE9C124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E987-E759-416F-9A67-5308ABEB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4F29-A3DE-4457-B361-CF3BCE9C124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E987-E759-416F-9A67-5308ABEB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4F29-A3DE-4457-B361-CF3BCE9C124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E987-E759-416F-9A67-5308ABEB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7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4F29-A3DE-4457-B361-CF3BCE9C124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E987-E759-416F-9A67-5308ABEB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2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4F29-A3DE-4457-B361-CF3BCE9C124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E987-E759-416F-9A67-5308ABEB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2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4F29-A3DE-4457-B361-CF3BCE9C124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E987-E759-416F-9A67-5308ABEB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5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4F29-A3DE-4457-B361-CF3BCE9C124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E987-E759-416F-9A67-5308ABEB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5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4F29-A3DE-4457-B361-CF3BCE9C124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E987-E759-416F-9A67-5308ABEB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3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4F29-A3DE-4457-B361-CF3BCE9C124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E987-E759-416F-9A67-5308ABEB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4F29-A3DE-4457-B361-CF3BCE9C124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E987-E759-416F-9A67-5308ABEB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6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4F29-A3DE-4457-B361-CF3BCE9C124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E987-E759-416F-9A67-5308ABEB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6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64F29-A3DE-4457-B361-CF3BCE9C124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2E987-E759-416F-9A67-5308ABEB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9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escription_logic" TargetMode="External"/><Relationship Id="rId3" Type="http://schemas.openxmlformats.org/officeDocument/2006/relationships/hyperlink" Target="https://www.w3.org/TeamSubmission/n3/" TargetMode="External"/><Relationship Id="rId7" Type="http://schemas.openxmlformats.org/officeDocument/2006/relationships/hyperlink" Target="https://www.w3.org/TR/rdf-sparql-query/" TargetMode="External"/><Relationship Id="rId2" Type="http://schemas.openxmlformats.org/officeDocument/2006/relationships/hyperlink" Target="https://www.w3.org/TR/rdf11-prim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.org/TR/owl2-syntax/" TargetMode="External"/><Relationship Id="rId5" Type="http://schemas.openxmlformats.org/officeDocument/2006/relationships/hyperlink" Target="https://www.w3.org/TR/rdf-schema/" TargetMode="External"/><Relationship Id="rId10" Type="http://schemas.openxmlformats.org/officeDocument/2006/relationships/hyperlink" Target="https://link.springer.com/chapter/10.1007/11814771_26" TargetMode="External"/><Relationship Id="rId4" Type="http://schemas.openxmlformats.org/officeDocument/2006/relationships/hyperlink" Target="https://www.w3.org/RDF/Validator/" TargetMode="External"/><Relationship Id="rId9" Type="http://schemas.openxmlformats.org/officeDocument/2006/relationships/hyperlink" Target="https://www.ifis.uni-luebeck.de/~moeller/racer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bpedia.org/fct/" TargetMode="External"/><Relationship Id="rId2" Type="http://schemas.openxmlformats.org/officeDocument/2006/relationships/hyperlink" Target="https://dbpedia.org/sparq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geneontology.org/" TargetMode="External"/><Relationship Id="rId2" Type="http://schemas.openxmlformats.org/officeDocument/2006/relationships/hyperlink" Target="https://www.w3.org/2005/Incubator/geo/XGR-geo-ont-2007102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.w3.org/TR/vocab-ssn/" TargetMode="External"/><Relationship Id="rId5" Type="http://schemas.openxmlformats.org/officeDocument/2006/relationships/hyperlink" Target="https://www.w3.org/TR/wot-thing-description11/" TargetMode="External"/><Relationship Id="rId4" Type="http://schemas.openxmlformats.org/officeDocument/2006/relationships/hyperlink" Target="https://bioportal.bioontology.org/ontologies/DTO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wot-thing-description11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hyperlink" Target="http://dbpedia.org/resource/Lonardo_da_Vinci" TargetMode="External"/><Relationship Id="rId4" Type="http://schemas.openxmlformats.org/officeDocument/2006/relationships/hyperlink" Target="https://www.w3.org/TR/rdf11-primer/#bib-RDF11-CONCEP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Knowledge Representations and Inferencing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oncepts, practical tools and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53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Specializations for some kinds of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Measurements</a:t>
            </a:r>
          </a:p>
          <a:p>
            <a:r>
              <a:rPr lang="en-US" dirty="0" smtClean="0"/>
              <a:t>Discrete events</a:t>
            </a:r>
          </a:p>
          <a:p>
            <a:r>
              <a:rPr lang="en-US" dirty="0" smtClean="0"/>
              <a:t>Processes</a:t>
            </a:r>
          </a:p>
          <a:p>
            <a:endParaRPr lang="en-US" dirty="0"/>
          </a:p>
          <a:p>
            <a:r>
              <a:rPr lang="en-US" dirty="0" smtClean="0"/>
              <a:t>Desire: Create ontologies – vocabulary of semi-structured class hierarchy and relationships for reach domain.</a:t>
            </a:r>
          </a:p>
          <a:p>
            <a:r>
              <a:rPr lang="en-US" dirty="0" smtClean="0"/>
              <a:t>Coincides with the notion of semantic web (TBL/W3C).</a:t>
            </a:r>
          </a:p>
          <a:p>
            <a:r>
              <a:rPr lang="en-US" dirty="0" smtClean="0"/>
              <a:t>Practical languages to write out an ontology: RDFS, OWL  </a:t>
            </a:r>
            <a:r>
              <a:rPr lang="en-US" sz="1700" dirty="0" smtClean="0"/>
              <a:t>(Ontology Meta </a:t>
            </a:r>
            <a:r>
              <a:rPr lang="en-US" sz="1700" dirty="0"/>
              <a:t>L</a:t>
            </a:r>
            <a:r>
              <a:rPr lang="en-US" sz="1700" dirty="0" smtClean="0"/>
              <a:t>anguages)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31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often seen in this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XML:		a data model and syntax – strict tree structure.</a:t>
            </a:r>
          </a:p>
          <a:p>
            <a:r>
              <a:rPr lang="en-US" dirty="0" smtClean="0"/>
              <a:t>XML Schema:	a schema for XML documents – specifies the tree structure and the valid elements.</a:t>
            </a:r>
          </a:p>
          <a:p>
            <a:r>
              <a:rPr lang="en-US" dirty="0" smtClean="0"/>
              <a:t>RDF:			a data model one may use XML  (or other format)</a:t>
            </a:r>
            <a:br>
              <a:rPr lang="en-US" dirty="0" smtClean="0"/>
            </a:br>
            <a:r>
              <a:rPr lang="en-US" dirty="0" smtClean="0"/>
              <a:t>			      to represent RDF data, Support for IRI</a:t>
            </a:r>
          </a:p>
          <a:p>
            <a:r>
              <a:rPr lang="en-US" dirty="0" smtClean="0"/>
              <a:t>RDFS (schema)	a schema for RDF data – explicit class and </a:t>
            </a:r>
            <a:br>
              <a:rPr lang="en-US" dirty="0" smtClean="0"/>
            </a:br>
            <a:r>
              <a:rPr lang="en-US" dirty="0" smtClean="0"/>
              <a:t>			      property hierarchy</a:t>
            </a:r>
          </a:p>
          <a:p>
            <a:r>
              <a:rPr lang="en-US" dirty="0" smtClean="0"/>
              <a:t>OWL		another schema to define more things about 	</a:t>
            </a:r>
            <a:br>
              <a:rPr lang="en-US" dirty="0" smtClean="0"/>
            </a:br>
            <a:r>
              <a:rPr lang="en-US" dirty="0" smtClean="0"/>
              <a:t>			     classes and properties</a:t>
            </a:r>
          </a:p>
        </p:txBody>
      </p:sp>
    </p:spTree>
    <p:extLst>
      <p:ext uri="{BB962C8B-B14F-4D97-AF65-F5344CB8AC3E}">
        <p14:creationId xmlns:p14="http://schemas.microsoft.com/office/powerpoint/2010/main" val="306042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online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https://www.w3.org/TR/rdf11-primer/</a:t>
            </a:r>
            <a:r>
              <a:rPr lang="en-US" dirty="0" smtClean="0"/>
              <a:t> ,</a:t>
            </a:r>
          </a:p>
          <a:p>
            <a:pPr lvl="1"/>
            <a:r>
              <a:rPr lang="en-US" sz="2000" dirty="0" smtClean="0">
                <a:hlinkClick r:id="rId3"/>
              </a:rPr>
              <a:t>https://www.w3.org/TeamSubmission/n3/</a:t>
            </a:r>
            <a:r>
              <a:rPr lang="en-US" sz="2000" dirty="0" smtClean="0"/>
              <a:t>        </a:t>
            </a:r>
            <a:r>
              <a:rPr lang="en-US" sz="2000" dirty="0" smtClean="0">
                <a:hlinkClick r:id="rId4"/>
              </a:rPr>
              <a:t>https://www.w3.org/RDF/Validator/</a:t>
            </a:r>
            <a:r>
              <a:rPr lang="en-US" sz="2000" dirty="0" smtClean="0"/>
              <a:t> </a:t>
            </a:r>
            <a:endParaRPr lang="en-US" sz="1400" dirty="0" smtClean="0"/>
          </a:p>
          <a:p>
            <a:r>
              <a:rPr lang="en-US" dirty="0" smtClean="0">
                <a:hlinkClick r:id="rId5"/>
              </a:rPr>
              <a:t>https://www.w3.org/TR/rdf-schema/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https://www.w3.org/TR/owl2-syntax/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https://www.w3.org/TR/rdf-sparql-query/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Description logics: </a:t>
            </a:r>
            <a:r>
              <a:rPr lang="en-US" dirty="0" smtClean="0">
                <a:hlinkClick r:id="rId8"/>
              </a:rPr>
              <a:t>https://en.wikipedia.org/wiki/Description_logic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Reasoners: </a:t>
            </a:r>
            <a:r>
              <a:rPr lang="en-US" dirty="0">
                <a:hlinkClick r:id="rId9"/>
              </a:rPr>
              <a:t>RACER</a:t>
            </a:r>
            <a:r>
              <a:rPr lang="en-US" dirty="0"/>
              <a:t>, Pellet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dirty="0" smtClean="0">
                <a:hlinkClick r:id="rId10"/>
              </a:rPr>
              <a:t>FACT</a:t>
            </a:r>
            <a:r>
              <a:rPr lang="en-US" dirty="0"/>
              <a:t> </a:t>
            </a:r>
            <a:r>
              <a:rPr lang="en-US" dirty="0" smtClean="0"/>
              <a:t>for variations of OWL-DL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6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Graph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projects have tried to create the large KBs of general knowledge</a:t>
            </a:r>
          </a:p>
          <a:p>
            <a:pPr lvl="1"/>
            <a:r>
              <a:rPr lang="en-US" dirty="0" smtClean="0"/>
              <a:t>CYC</a:t>
            </a:r>
          </a:p>
          <a:p>
            <a:pPr lvl="1"/>
            <a:r>
              <a:rPr lang="en-US" dirty="0" err="1" smtClean="0"/>
              <a:t>DBPedia</a:t>
            </a:r>
            <a:r>
              <a:rPr lang="en-US" dirty="0" smtClean="0"/>
              <a:t>   : See for example the SPARQL interface at </a:t>
            </a:r>
            <a:r>
              <a:rPr lang="en-US" dirty="0" smtClean="0">
                <a:hlinkClick r:id="rId2"/>
              </a:rPr>
              <a:t>https://dbpedia.org/sparql</a:t>
            </a:r>
            <a:r>
              <a:rPr lang="en-US" dirty="0" smtClean="0"/>
              <a:t> or the facet browser  </a:t>
            </a:r>
            <a:r>
              <a:rPr lang="en-US" dirty="0" smtClean="0">
                <a:hlinkClick r:id="rId3"/>
              </a:rPr>
              <a:t>https://dbpedia.org/fct/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Wikidata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Schema.org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0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Specific </a:t>
            </a:r>
            <a:r>
              <a:rPr lang="en-US" dirty="0"/>
              <a:t>O</a:t>
            </a:r>
            <a:r>
              <a:rPr lang="en-US" dirty="0" smtClean="0"/>
              <a:t>ntologies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Geospatial ontology : </a:t>
            </a:r>
            <a:r>
              <a:rPr lang="en-US" dirty="0" smtClean="0">
                <a:hlinkClick r:id="rId2"/>
              </a:rPr>
              <a:t>https://www.w3.org/2005/Incubator/geo/XGR-geo-ont-20071023/</a:t>
            </a:r>
            <a:endParaRPr lang="en-US" dirty="0" smtClean="0"/>
          </a:p>
          <a:p>
            <a:r>
              <a:rPr lang="en-US" dirty="0" smtClean="0"/>
              <a:t>Gene ontology:  </a:t>
            </a:r>
            <a:r>
              <a:rPr lang="en-US" dirty="0" smtClean="0">
                <a:hlinkClick r:id="rId3"/>
              </a:rPr>
              <a:t>http://geneontology.org/</a:t>
            </a:r>
            <a:endParaRPr lang="en-US" dirty="0" smtClean="0"/>
          </a:p>
          <a:p>
            <a:r>
              <a:rPr lang="en-US" dirty="0" smtClean="0"/>
              <a:t>Drug Target ontology: </a:t>
            </a:r>
            <a:r>
              <a:rPr lang="en-US" dirty="0" smtClean="0">
                <a:hlinkClick r:id="rId4"/>
              </a:rPr>
              <a:t>https://bioportal.bioontology.org/ontologies/DTO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IoT</a:t>
            </a:r>
            <a:r>
              <a:rPr lang="en-US" dirty="0" smtClean="0"/>
              <a:t> “Thing Description**”: </a:t>
            </a:r>
            <a:r>
              <a:rPr lang="en-US" dirty="0" smtClean="0">
                <a:hlinkClick r:id="rId5"/>
              </a:rPr>
              <a:t>https://www.w3.org/TR/wot-thing-description11/</a:t>
            </a:r>
            <a:endParaRPr lang="en-US" dirty="0" smtClean="0"/>
          </a:p>
          <a:p>
            <a:pPr lvl="1"/>
            <a:r>
              <a:rPr lang="en-US" dirty="0" smtClean="0"/>
              <a:t>SSN / SOSA   </a:t>
            </a:r>
            <a:r>
              <a:rPr lang="en-US" dirty="0" smtClean="0">
                <a:hlinkClick r:id="rId6"/>
              </a:rPr>
              <a:t>https://ww.w3.org/TR/vocab-ssn/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3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Exercise – for yourself (not </a:t>
            </a:r>
            <a:r>
              <a:rPr lang="en-US" dirty="0" smtClean="0"/>
              <a:t>evaluated) – emphasizing interoperability, not logic inferencing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have a bunch of </a:t>
            </a:r>
            <a:r>
              <a:rPr lang="en-US" dirty="0" err="1" smtClean="0"/>
              <a:t>iot</a:t>
            </a:r>
            <a:r>
              <a:rPr lang="en-US" dirty="0" smtClean="0"/>
              <a:t> devices you are connected to.</a:t>
            </a:r>
          </a:p>
          <a:p>
            <a:r>
              <a:rPr lang="en-US" dirty="0" smtClean="0"/>
              <a:t>Assume you wish to collect in three tables information from those devices that give temperature, pressure and humidity values.</a:t>
            </a:r>
          </a:p>
          <a:p>
            <a:r>
              <a:rPr lang="en-US" dirty="0" smtClean="0"/>
              <a:t>You are unsure which devices give which beforehand, but you do have a list of </a:t>
            </a:r>
            <a:r>
              <a:rPr lang="en-US" dirty="0" err="1" smtClean="0"/>
              <a:t>WoT</a:t>
            </a:r>
            <a:r>
              <a:rPr lang="en-US" dirty="0" smtClean="0"/>
              <a:t> description of the devices in a simple text file all in JSON-LD format </a:t>
            </a:r>
          </a:p>
          <a:p>
            <a:r>
              <a:rPr lang="en-US" dirty="0" smtClean="0"/>
              <a:t>Browse the ontology called </a:t>
            </a:r>
            <a:r>
              <a:rPr lang="en-US" dirty="0" err="1" smtClean="0"/>
              <a:t>WoT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https://www.w3.org/TR/wot-thing-description11/</a:t>
            </a:r>
            <a:endParaRPr lang="en-US" dirty="0" smtClean="0"/>
          </a:p>
          <a:p>
            <a:r>
              <a:rPr lang="en-US" dirty="0" smtClean="0"/>
              <a:t> How would you create a program to achieve your task?</a:t>
            </a:r>
          </a:p>
          <a:p>
            <a:r>
              <a:rPr lang="en-US" dirty="0" smtClean="0"/>
              <a:t>(You may need to make some assumptions about the ontology)</a:t>
            </a:r>
          </a:p>
          <a:p>
            <a:r>
              <a:rPr lang="en-US" dirty="0" smtClean="0"/>
              <a:t>How would you extend this to class </a:t>
            </a:r>
            <a:r>
              <a:rPr lang="en-US" dirty="0" err="1" smtClean="0"/>
              <a:t>subsumption</a:t>
            </a:r>
            <a:r>
              <a:rPr lang="en-US" dirty="0" smtClean="0"/>
              <a:t> type inferencing – how would you use it and how would you implement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5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World</a:t>
            </a:r>
          </a:p>
          <a:p>
            <a:r>
              <a:rPr lang="en-US" dirty="0" smtClean="0"/>
              <a:t>Representation in a KB, considerations:</a:t>
            </a:r>
          </a:p>
          <a:p>
            <a:pPr lvl="1"/>
            <a:r>
              <a:rPr lang="en-US" dirty="0" smtClean="0"/>
              <a:t>Predicates?</a:t>
            </a:r>
          </a:p>
          <a:p>
            <a:pPr lvl="1"/>
            <a:r>
              <a:rPr lang="en-US" dirty="0" smtClean="0"/>
              <a:t>A more natural representation?</a:t>
            </a:r>
          </a:p>
          <a:p>
            <a:pPr lvl="1"/>
            <a:r>
              <a:rPr lang="en-US" dirty="0" smtClean="0"/>
              <a:t>Tractability of inference?</a:t>
            </a:r>
          </a:p>
          <a:p>
            <a:r>
              <a:rPr lang="en-US" dirty="0" smtClean="0"/>
              <a:t>What concepts – general knowledge representation</a:t>
            </a:r>
            <a:endParaRPr lang="en-US" dirty="0"/>
          </a:p>
          <a:p>
            <a:pPr lvl="1"/>
            <a:r>
              <a:rPr lang="en-US" dirty="0" smtClean="0"/>
              <a:t>Desirable language constructs</a:t>
            </a:r>
          </a:p>
          <a:p>
            <a:r>
              <a:rPr lang="en-US" dirty="0" smtClean="0"/>
              <a:t>‘Linked data’ requirement</a:t>
            </a:r>
          </a:p>
          <a:p>
            <a:pPr lvl="1"/>
            <a:r>
              <a:rPr lang="en-US" dirty="0" smtClean="0"/>
              <a:t>transferable and extendable information 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26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KB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 we saw three representations</a:t>
            </a:r>
          </a:p>
          <a:p>
            <a:pPr lvl="1"/>
            <a:r>
              <a:rPr lang="en-US" dirty="0" smtClean="0"/>
              <a:t>PL – verbose, but decidable</a:t>
            </a:r>
          </a:p>
          <a:p>
            <a:pPr lvl="1"/>
            <a:r>
              <a:rPr lang="en-US" dirty="0" smtClean="0"/>
              <a:t>FOL – concise, but semi-decidable</a:t>
            </a:r>
          </a:p>
          <a:p>
            <a:pPr lvl="1"/>
            <a:r>
              <a:rPr lang="en-US" dirty="0" smtClean="0"/>
              <a:t>PDDL – partly concise, for actions only</a:t>
            </a:r>
          </a:p>
          <a:p>
            <a:r>
              <a:rPr lang="en-US" dirty="0" smtClean="0"/>
              <a:t>Some learnings</a:t>
            </a:r>
          </a:p>
          <a:p>
            <a:pPr lvl="1"/>
            <a:r>
              <a:rPr lang="en-US" dirty="0" smtClean="0"/>
              <a:t>Predicates/ relationships</a:t>
            </a:r>
          </a:p>
          <a:p>
            <a:pPr lvl="1"/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Types and classes are common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3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level concepts for a KB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Things/domain-objects</a:t>
            </a:r>
          </a:p>
          <a:p>
            <a:r>
              <a:rPr lang="en-US" dirty="0" smtClean="0">
                <a:latin typeface="Bodoni MT" panose="02070603080606020203" pitchFamily="18" charset="0"/>
              </a:rPr>
              <a:t>Classes</a:t>
            </a:r>
          </a:p>
          <a:p>
            <a:r>
              <a:rPr lang="en-US" dirty="0" smtClean="0">
                <a:latin typeface="Bodoni MT" panose="02070603080606020203" pitchFamily="18" charset="0"/>
              </a:rPr>
              <a:t>Relationships</a:t>
            </a:r>
          </a:p>
          <a:p>
            <a:endParaRPr lang="en-US" dirty="0"/>
          </a:p>
          <a:p>
            <a:r>
              <a:rPr lang="en-US" dirty="0" smtClean="0"/>
              <a:t>Father(Rama, </a:t>
            </a:r>
            <a:r>
              <a:rPr lang="en-US" dirty="0" err="1" smtClean="0"/>
              <a:t>Kusha</a:t>
            </a:r>
            <a:r>
              <a:rPr lang="en-US" dirty="0" smtClean="0"/>
              <a:t>)</a:t>
            </a:r>
          </a:p>
          <a:p>
            <a:r>
              <a:rPr lang="en-US" dirty="0" smtClean="0"/>
              <a:t>King(Rama)</a:t>
            </a:r>
          </a:p>
          <a:p>
            <a:endParaRPr lang="en-US" dirty="0"/>
          </a:p>
          <a:p>
            <a:r>
              <a:rPr lang="en-US" dirty="0" smtClean="0"/>
              <a:t>Ontology captures these notions and helps build domain specific notion of classes.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2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Measurements –   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X is a measurement</a:t>
                </a:r>
              </a:p>
              <a:p>
                <a:pPr lvl="1"/>
                <a:r>
                  <a:rPr lang="en-US" dirty="0" smtClean="0"/>
                  <a:t>X measures a physical attribute, say temperature</a:t>
                </a:r>
              </a:p>
              <a:p>
                <a:pPr lvl="1"/>
                <a:r>
                  <a:rPr lang="en-US" dirty="0" smtClean="0"/>
                  <a:t>X has a value of 25 </a:t>
                </a:r>
              </a:p>
              <a:p>
                <a:pPr lvl="1"/>
                <a:r>
                  <a:rPr lang="en-US" dirty="0" smtClean="0"/>
                  <a:t>X value is in the unit of </a:t>
                </a:r>
                <a:r>
                  <a:rPr lang="en-US" dirty="0" err="1" smtClean="0"/>
                  <a:t>Celcius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Such a picture is called a ‘Semantic Net’ in AI..</a:t>
                </a:r>
                <a:br>
                  <a:rPr lang="en-US" dirty="0" smtClean="0"/>
                </a:br>
                <a:r>
                  <a:rPr lang="en-US" dirty="0" smtClean="0"/>
                  <a:t>This is a historically old term for logic representation.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Some people today think of it as a graph database with</a:t>
                </a:r>
                <a:br>
                  <a:rPr lang="en-US" dirty="0" smtClean="0"/>
                </a:br>
                <a:r>
                  <a:rPr lang="en-US" dirty="0" smtClean="0"/>
                  <a:t>special meaning given to some edges, basically it</a:t>
                </a:r>
                <a:br>
                  <a:rPr lang="en-US" dirty="0" smtClean="0"/>
                </a:br>
                <a:r>
                  <a:rPr lang="en-US" dirty="0" smtClean="0"/>
                  <a:t>accommodates an ontology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8214852" y="3613355"/>
            <a:ext cx="560438" cy="516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78992" y="1124359"/>
            <a:ext cx="2192595" cy="51619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measurement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6"/>
            <a:endCxn id="6" idx="4"/>
          </p:cNvCxnSpPr>
          <p:nvPr/>
        </p:nvCxnSpPr>
        <p:spPr>
          <a:xfrm flipV="1">
            <a:off x="8775290" y="1640552"/>
            <a:ext cx="0" cy="223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0009238" y="2497905"/>
            <a:ext cx="2052483" cy="516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Temperature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6"/>
            <a:endCxn id="11" idx="2"/>
          </p:cNvCxnSpPr>
          <p:nvPr/>
        </p:nvCxnSpPr>
        <p:spPr>
          <a:xfrm flipV="1">
            <a:off x="8775290" y="2756002"/>
            <a:ext cx="1233948" cy="111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901083" y="4314621"/>
            <a:ext cx="894736" cy="516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6"/>
            <a:endCxn id="14" idx="2"/>
          </p:cNvCxnSpPr>
          <p:nvPr/>
        </p:nvCxnSpPr>
        <p:spPr>
          <a:xfrm>
            <a:off x="8775290" y="3871452"/>
            <a:ext cx="1125793" cy="70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927689" y="5318647"/>
            <a:ext cx="1420762" cy="516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Celcius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4" idx="6"/>
            <a:endCxn id="17" idx="0"/>
          </p:cNvCxnSpPr>
          <p:nvPr/>
        </p:nvCxnSpPr>
        <p:spPr>
          <a:xfrm>
            <a:off x="8775290" y="3871452"/>
            <a:ext cx="862780" cy="144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75290" y="226720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isa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19123686">
            <a:off x="8770178" y="2909233"/>
            <a:ext cx="13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measures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910185">
            <a:off x="8964562" y="3953191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hasValue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944346" y="474425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2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about DLs : Logic behind semantic 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DLs are intermediate (between PL and </a:t>
            </a:r>
            <a:r>
              <a:rPr lang="en-US" dirty="0" err="1" smtClean="0"/>
              <a:t>FoL</a:t>
            </a:r>
            <a:r>
              <a:rPr lang="en-US" dirty="0" smtClean="0"/>
              <a:t>) in terms of express-ability and tractability.</a:t>
            </a: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</a:t>
            </a:r>
            <a:r>
              <a:rPr lang="en-US" dirty="0" smtClean="0"/>
              <a:t> / things / resources / literals / Constants</a:t>
            </a: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 </a:t>
            </a:r>
            <a:r>
              <a:rPr lang="en-US" dirty="0" smtClean="0"/>
              <a:t>/ Class / </a:t>
            </a:r>
            <a:r>
              <a:rPr lang="en-US" b="1" dirty="0" smtClean="0"/>
              <a:t>Unary</a:t>
            </a:r>
            <a:r>
              <a:rPr lang="en-US" dirty="0" smtClean="0"/>
              <a:t> Predicate</a:t>
            </a:r>
          </a:p>
          <a:p>
            <a:pPr lvl="1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en-US" dirty="0" smtClean="0"/>
              <a:t> / Property / </a:t>
            </a:r>
            <a:r>
              <a:rPr lang="en-US" b="1" dirty="0" smtClean="0"/>
              <a:t>Binary </a:t>
            </a:r>
            <a:r>
              <a:rPr lang="en-US" dirty="0" smtClean="0"/>
              <a:t>predicate</a:t>
            </a:r>
          </a:p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no UNA  (The </a:t>
            </a:r>
            <a:r>
              <a:rPr lang="en-US" b="1" dirty="0" smtClean="0"/>
              <a:t>U</a:t>
            </a:r>
            <a:r>
              <a:rPr lang="en-US" dirty="0" smtClean="0"/>
              <a:t>nique </a:t>
            </a:r>
            <a:r>
              <a:rPr lang="en-US" b="1" dirty="0" smtClean="0"/>
              <a:t>N</a:t>
            </a:r>
            <a:r>
              <a:rPr lang="en-US" dirty="0" smtClean="0"/>
              <a:t>ame </a:t>
            </a:r>
            <a:r>
              <a:rPr lang="en-US" b="1" dirty="0" smtClean="0"/>
              <a:t>A</a:t>
            </a:r>
            <a:r>
              <a:rPr lang="en-US" dirty="0" smtClean="0"/>
              <a:t>ssumption is that each thing is uniquely named)</a:t>
            </a:r>
            <a:endParaRPr lang="en-US" dirty="0" smtClean="0"/>
          </a:p>
          <a:p>
            <a:pPr lvl="1"/>
            <a:r>
              <a:rPr lang="en-US" dirty="0" smtClean="0"/>
              <a:t>open world assumption</a:t>
            </a:r>
          </a:p>
          <a:p>
            <a:r>
              <a:rPr lang="en-US" i="1" dirty="0" err="1" smtClean="0">
                <a:latin typeface="Bodoni MT" panose="02070603080606020203" pitchFamily="18" charset="0"/>
              </a:rPr>
              <a:t>TBox</a:t>
            </a:r>
            <a:r>
              <a:rPr lang="en-US" dirty="0" smtClean="0"/>
              <a:t>  vs </a:t>
            </a:r>
            <a:r>
              <a:rPr lang="en-US" i="1" dirty="0" err="1" smtClean="0">
                <a:latin typeface="Bodoni MT" panose="02070603080606020203" pitchFamily="18" charset="0"/>
              </a:rPr>
              <a:t>ABox</a:t>
            </a:r>
            <a:endParaRPr lang="en-US" i="1" dirty="0">
              <a:latin typeface="Bodoni MT" panose="02070603080606020203" pitchFamily="18" charset="0"/>
            </a:endParaRPr>
          </a:p>
          <a:p>
            <a:r>
              <a:rPr lang="en-US" dirty="0" smtClean="0"/>
              <a:t>Decidable and tractable (mostly)</a:t>
            </a:r>
          </a:p>
          <a:p>
            <a:r>
              <a:rPr lang="en-US" dirty="0" smtClean="0"/>
              <a:t>Inferencing methods – resolution, tableaux </a:t>
            </a:r>
          </a:p>
          <a:p>
            <a:r>
              <a:rPr lang="en-US" dirty="0" smtClean="0"/>
              <a:t>Varieties to further balance expressiveness and tractability</a:t>
            </a:r>
          </a:p>
          <a:p>
            <a:r>
              <a:rPr lang="en-US" dirty="0" smtClean="0"/>
              <a:t>DLs are the logical underpinning for ontology languages, especially those used in the WWW.</a:t>
            </a:r>
          </a:p>
        </p:txBody>
      </p:sp>
    </p:spTree>
    <p:extLst>
      <p:ext uri="{BB962C8B-B14F-4D97-AF65-F5344CB8AC3E}">
        <p14:creationId xmlns:p14="http://schemas.microsoft.com/office/powerpoint/2010/main" val="96922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 Practice – Data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72" y="1906928"/>
            <a:ext cx="3167743" cy="473483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Seeing the data differently:</a:t>
            </a:r>
          </a:p>
          <a:p>
            <a:pPr lvl="1"/>
            <a:r>
              <a:rPr lang="en-US" dirty="0" smtClean="0"/>
              <a:t>The graph notion of data</a:t>
            </a:r>
          </a:p>
          <a:p>
            <a:r>
              <a:rPr lang="en-US" dirty="0" smtClean="0"/>
              <a:t>Lets look at </a:t>
            </a:r>
          </a:p>
          <a:p>
            <a:pPr lvl="1"/>
            <a:r>
              <a:rPr lang="en-US" dirty="0" smtClean="0"/>
              <a:t>Example RDF data</a:t>
            </a:r>
          </a:p>
          <a:p>
            <a:pPr lvl="1"/>
            <a:r>
              <a:rPr lang="en-US" dirty="0" smtClean="0"/>
              <a:t>An ontology language (OWL) and some simple examples  </a:t>
            </a:r>
          </a:p>
          <a:p>
            <a:pPr lvl="1"/>
            <a:r>
              <a:rPr lang="en-US" dirty="0" smtClean="0"/>
              <a:t>A sample ontology for a specific domain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1028" name="Picture 4" descr="Informal graphs of the sample trip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403" y="1447800"/>
            <a:ext cx="809625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05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881716" y="2241755"/>
            <a:ext cx="4704736" cy="7964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graph and the RDF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Things</a:t>
            </a:r>
          </a:p>
          <a:p>
            <a:r>
              <a:rPr lang="en-US" dirty="0" smtClean="0"/>
              <a:t>(binary) relationships as</a:t>
            </a:r>
            <a:r>
              <a:rPr lang="en-US" i="1" dirty="0" smtClean="0"/>
              <a:t>     &lt; subject    predicate    object &gt;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Basic Things: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“Resources”</a:t>
            </a:r>
            <a:r>
              <a:rPr lang="en-US" dirty="0" smtClean="0"/>
              <a:t> – Literal(number/string </a:t>
            </a:r>
            <a:r>
              <a:rPr lang="en-US" dirty="0" err="1" smtClean="0"/>
              <a:t>etc</a:t>
            </a:r>
            <a:r>
              <a:rPr lang="en-US" dirty="0" smtClean="0"/>
              <a:t>), </a:t>
            </a:r>
            <a:r>
              <a:rPr lang="en-US" sz="3600" b="1" dirty="0" smtClean="0"/>
              <a:t>IRI</a:t>
            </a:r>
            <a:br>
              <a:rPr lang="en-US" sz="3600" b="1" dirty="0" smtClean="0"/>
            </a:br>
            <a:endParaRPr lang="en-US" dirty="0" smtClean="0"/>
          </a:p>
          <a:p>
            <a:r>
              <a:rPr lang="en-US" dirty="0" smtClean="0"/>
              <a:t>RDF statement</a:t>
            </a:r>
          </a:p>
          <a:p>
            <a:r>
              <a:rPr lang="en-US" dirty="0" smtClean="0"/>
              <a:t>The goal to link independently created data/knowledge:</a:t>
            </a:r>
            <a:br>
              <a:rPr lang="en-US" dirty="0" smtClean="0"/>
            </a:br>
            <a:r>
              <a:rPr lang="en-US" dirty="0" smtClean="0"/>
              <a:t>   * IRI                             * Semi-structured data model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442157" y="1607570"/>
            <a:ext cx="619432" cy="589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087034" y="1607570"/>
            <a:ext cx="619432" cy="589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6"/>
            <a:endCxn id="7" idx="2"/>
          </p:cNvCxnSpPr>
          <p:nvPr/>
        </p:nvCxnSpPr>
        <p:spPr>
          <a:xfrm>
            <a:off x="6061589" y="1902538"/>
            <a:ext cx="2025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13590" y="154477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979177" y="2743201"/>
            <a:ext cx="2433481" cy="134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979177" y="2713703"/>
            <a:ext cx="3937817" cy="135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114368" y="2743202"/>
            <a:ext cx="5385618" cy="129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3377383" y="3038167"/>
            <a:ext cx="5810863" cy="1917291"/>
          </a:xfrm>
          <a:prstGeom prst="bentConnector3">
            <a:avLst>
              <a:gd name="adj1" fmla="val -508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286568" y="3787728"/>
            <a:ext cx="2905432" cy="252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Data is a collection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“triples”    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“statements”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The ‘database’ is often called a ‘triple store’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617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RDF document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96821"/>
            <a:ext cx="10355120" cy="49822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72725" y="6488668"/>
            <a:ext cx="671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4"/>
              </a:rPr>
              <a:t>https://www.w3.org/TR/rdf11-primer/#bib-RDF11-CONCEPTS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7575" y="0"/>
            <a:ext cx="8804787" cy="5751871"/>
            <a:chOff x="27575" y="0"/>
            <a:chExt cx="8804787" cy="5751871"/>
          </a:xfrm>
        </p:grpSpPr>
        <p:sp>
          <p:nvSpPr>
            <p:cNvPr id="9" name="Rectangle 8"/>
            <p:cNvSpPr/>
            <p:nvPr/>
          </p:nvSpPr>
          <p:spPr>
            <a:xfrm>
              <a:off x="27575" y="0"/>
              <a:ext cx="8804787" cy="8164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&lt;wd:Q12418&gt;  &lt;</a:t>
              </a:r>
              <a:r>
                <a:rPr lang="en-US" dirty="0" err="1" smtClean="0">
                  <a:solidFill>
                    <a:schemeClr val="tx1"/>
                  </a:solidFill>
                </a:rPr>
                <a:t>dc:terms:title</a:t>
              </a:r>
              <a:r>
                <a:rPr lang="en-US" dirty="0" smtClean="0">
                  <a:solidFill>
                    <a:schemeClr val="tx1"/>
                  </a:solidFill>
                </a:rPr>
                <a:t>&gt; “Mona Lisa” 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&lt;wd:Q12418&gt; &lt;</a:t>
              </a:r>
              <a:r>
                <a:rPr lang="en-US" dirty="0" err="1" smtClean="0">
                  <a:solidFill>
                    <a:schemeClr val="tx1"/>
                  </a:solidFill>
                </a:rPr>
                <a:t>dcterms:creator</a:t>
              </a:r>
              <a:r>
                <a:rPr lang="en-US" dirty="0" smtClean="0">
                  <a:solidFill>
                    <a:schemeClr val="tx1"/>
                  </a:solidFill>
                </a:rPr>
                <a:t>&gt; </a:t>
              </a:r>
              <a:r>
                <a:rPr lang="en-US" dirty="0" smtClean="0">
                  <a:solidFill>
                    <a:schemeClr val="tx1"/>
                  </a:solidFill>
                  <a:hlinkClick r:id="rId5"/>
                </a:rPr>
                <a:t>http://dbpedia.org/resource/Lonardo_da_Vinci</a:t>
              </a:r>
              <a:r>
                <a:rPr lang="en-US" dirty="0" smtClean="0">
                  <a:solidFill>
                    <a:schemeClr val="tx1"/>
                  </a:solidFill>
                </a:rPr>
                <a:t> 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Left Brace 9"/>
            <p:cNvSpPr/>
            <p:nvPr/>
          </p:nvSpPr>
          <p:spPr>
            <a:xfrm>
              <a:off x="1489588" y="5014452"/>
              <a:ext cx="176981" cy="737419"/>
            </a:xfrm>
            <a:prstGeom prst="leftBrac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53409" y="825910"/>
              <a:ext cx="1236178" cy="4557251"/>
            </a:xfrm>
            <a:custGeom>
              <a:avLst/>
              <a:gdLst>
                <a:gd name="connsiteX0" fmla="*/ 1236178 w 1236178"/>
                <a:gd name="connsiteY0" fmla="*/ 4557251 h 4557251"/>
                <a:gd name="connsiteX1" fmla="*/ 100552 w 1236178"/>
                <a:gd name="connsiteY1" fmla="*/ 3746090 h 4557251"/>
                <a:gd name="connsiteX2" fmla="*/ 56307 w 1236178"/>
                <a:gd name="connsiteY2" fmla="*/ 0 h 4557251"/>
                <a:gd name="connsiteX3" fmla="*/ 56307 w 1236178"/>
                <a:gd name="connsiteY3" fmla="*/ 0 h 4557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6178" h="4557251">
                  <a:moveTo>
                    <a:pt x="1236178" y="4557251"/>
                  </a:moveTo>
                  <a:cubicBezTo>
                    <a:pt x="766687" y="4531441"/>
                    <a:pt x="297197" y="4505632"/>
                    <a:pt x="100552" y="3746090"/>
                  </a:cubicBezTo>
                  <a:cubicBezTo>
                    <a:pt x="-96093" y="2986548"/>
                    <a:pt x="56307" y="0"/>
                    <a:pt x="56307" y="0"/>
                  </a:cubicBezTo>
                  <a:lnTo>
                    <a:pt x="56307" y="0"/>
                  </a:ln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4" descr="Informal graphs of the sample tripl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474" y="2461599"/>
            <a:ext cx="4502413" cy="300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16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7166</TotalTime>
  <Words>677</Words>
  <Application>Microsoft Office PowerPoint</Application>
  <PresentationFormat>Widescreen</PresentationFormat>
  <Paragraphs>133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Bodoni MT</vt:lpstr>
      <vt:lpstr>Calibri</vt:lpstr>
      <vt:lpstr>Calibri Light</vt:lpstr>
      <vt:lpstr>Cambria Math</vt:lpstr>
      <vt:lpstr>Times New Roman</vt:lpstr>
      <vt:lpstr>Office Theme</vt:lpstr>
      <vt:lpstr>Knowledge Representations and Inferencing</vt:lpstr>
      <vt:lpstr>PowerPoint Presentation</vt:lpstr>
      <vt:lpstr>KB so far</vt:lpstr>
      <vt:lpstr>Higher level concepts for a KB</vt:lpstr>
      <vt:lpstr>Some examples</vt:lpstr>
      <vt:lpstr>A bit about DLs : Logic behind semantic nets</vt:lpstr>
      <vt:lpstr>Putting it to Practice – Data Representation</vt:lpstr>
      <vt:lpstr>The data graph and the RDF language</vt:lpstr>
      <vt:lpstr>Sample RDF document</vt:lpstr>
      <vt:lpstr>Specializations for some kinds of domains</vt:lpstr>
      <vt:lpstr>Terminology often seen in this context</vt:lpstr>
      <vt:lpstr>Some online resources</vt:lpstr>
      <vt:lpstr>Knowledge Graph Projects</vt:lpstr>
      <vt:lpstr>Domain Specific Ontologies</vt:lpstr>
      <vt:lpstr>Exercise – for yourself (not evaluated) – emphasizing interoperability, not logic inferencing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Representations and Inferencing</dc:title>
  <dc:creator>Badrinath R</dc:creator>
  <cp:lastModifiedBy>Badrinath R</cp:lastModifiedBy>
  <cp:revision>48</cp:revision>
  <dcterms:created xsi:type="dcterms:W3CDTF">2023-04-06T08:34:05Z</dcterms:created>
  <dcterms:modified xsi:type="dcterms:W3CDTF">2023-04-11T08:00:49Z</dcterms:modified>
</cp:coreProperties>
</file>