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3A4-3BD9-4CB8-AE99-F4891204BEB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5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3A4-3BD9-4CB8-AE99-F4891204BEB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3A4-3BD9-4CB8-AE99-F4891204BEB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8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3A4-3BD9-4CB8-AE99-F4891204BEB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2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3A4-3BD9-4CB8-AE99-F4891204BEB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9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3A4-3BD9-4CB8-AE99-F4891204BEB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9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3A4-3BD9-4CB8-AE99-F4891204BEB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0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3A4-3BD9-4CB8-AE99-F4891204BEB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5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3A4-3BD9-4CB8-AE99-F4891204BEB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4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3A4-3BD9-4CB8-AE99-F4891204BEB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0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3A4-3BD9-4CB8-AE99-F4891204BEB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0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083A4-3BD9-4CB8-AE99-F4891204BEB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9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Notion of </a:t>
            </a:r>
            <a:r>
              <a:rPr lang="en-US" dirty="0"/>
              <a:t>a</a:t>
            </a:r>
            <a:r>
              <a:rPr lang="en-US" dirty="0" smtClean="0"/>
              <a:t>n Agent and its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9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16591" y="2011680"/>
            <a:ext cx="1716258" cy="3038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384388" y="2011680"/>
            <a:ext cx="1716258" cy="3038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445391" y="4192169"/>
            <a:ext cx="1772529" cy="196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4414910" y="2276621"/>
            <a:ext cx="1772529" cy="196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7083" y="395212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74810" y="1986448"/>
            <a:ext cx="99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Percepts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3827366" y="2349305"/>
            <a:ext cx="435145" cy="1927273"/>
          </a:xfrm>
          <a:custGeom>
            <a:avLst/>
            <a:gdLst>
              <a:gd name="connsiteX0" fmla="*/ 801858 w 872197"/>
              <a:gd name="connsiteY0" fmla="*/ 0 h 1927273"/>
              <a:gd name="connsiteX1" fmla="*/ 0 w 872197"/>
              <a:gd name="connsiteY1" fmla="*/ 154744 h 1927273"/>
              <a:gd name="connsiteX2" fmla="*/ 0 w 872197"/>
              <a:gd name="connsiteY2" fmla="*/ 1772529 h 1927273"/>
              <a:gd name="connsiteX3" fmla="*/ 872197 w 872197"/>
              <a:gd name="connsiteY3" fmla="*/ 1927273 h 1927273"/>
              <a:gd name="connsiteX4" fmla="*/ 872197 w 872197"/>
              <a:gd name="connsiteY4" fmla="*/ 1927273 h 192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197" h="1927273">
                <a:moveTo>
                  <a:pt x="801858" y="0"/>
                </a:moveTo>
                <a:lnTo>
                  <a:pt x="0" y="154744"/>
                </a:lnTo>
                <a:lnTo>
                  <a:pt x="0" y="1772529"/>
                </a:lnTo>
                <a:lnTo>
                  <a:pt x="872197" y="1927273"/>
                </a:lnTo>
                <a:lnTo>
                  <a:pt x="872197" y="1927273"/>
                </a:lnTo>
              </a:path>
            </a:pathLst>
          </a:cu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00646" y="2606875"/>
            <a:ext cx="3759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Env</a:t>
            </a:r>
            <a:r>
              <a:rPr lang="en-US" dirty="0" smtClean="0"/>
              <a:t> Static / Dynamic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Continuous / Discrete (applies to </a:t>
            </a:r>
            <a:r>
              <a:rPr lang="en-US" dirty="0"/>
              <a:t> </a:t>
            </a:r>
            <a:r>
              <a:rPr lang="en-US" dirty="0" smtClean="0"/>
              <a:t>actions, percepts)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Action Effect: Deterministic / Stochastic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95354" y="1232656"/>
            <a:ext cx="312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Observability: Total / Partial</a:t>
            </a:r>
            <a:endParaRPr lang="en-US" dirty="0"/>
          </a:p>
        </p:txBody>
      </p:sp>
      <p:cxnSp>
        <p:nvCxnSpPr>
          <p:cNvPr id="16" name="Elbow Connector 15"/>
          <p:cNvCxnSpPr>
            <a:stCxn id="9" idx="0"/>
            <a:endCxn id="12" idx="2"/>
          </p:cNvCxnSpPr>
          <p:nvPr/>
        </p:nvCxnSpPr>
        <p:spPr>
          <a:xfrm rot="5400000" flipH="1" flipV="1">
            <a:off x="5721820" y="1150755"/>
            <a:ext cx="384460" cy="12869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02542" y="5671507"/>
            <a:ext cx="3455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Also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dirty="0" smtClean="0"/>
              <a:t>Single agent vs multi-agent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dirty="0" smtClean="0"/>
              <a:t>Episodic vs sequential behavior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4840" y="2659464"/>
            <a:ext cx="23418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b="1" u="sng" dirty="0" smtClean="0"/>
              <a:t>Model</a:t>
            </a:r>
            <a:r>
              <a:rPr lang="en-US" dirty="0" smtClean="0"/>
              <a:t> of How </a:t>
            </a:r>
            <a:r>
              <a:rPr lang="en-US" dirty="0" err="1" smtClean="0"/>
              <a:t>env</a:t>
            </a:r>
            <a:r>
              <a:rPr lang="en-US" dirty="0" smtClean="0"/>
              <a:t> behaves or responds to </a:t>
            </a:r>
            <a:r>
              <a:rPr lang="en-US" b="1" i="1" dirty="0" smtClean="0"/>
              <a:t>actions.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May or may not have an explicit model.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b="1" u="sng" dirty="0" smtClean="0"/>
              <a:t>Model</a:t>
            </a:r>
            <a:r>
              <a:rPr lang="en-US" dirty="0" smtClean="0"/>
              <a:t> of how the world evolves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660936" y="2166927"/>
            <a:ext cx="1011178" cy="721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9. State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92635" y="1201864"/>
            <a:ext cx="718459" cy="553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t+1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516188" y="240351"/>
            <a:ext cx="478971" cy="4499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t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375606" y="1216272"/>
            <a:ext cx="774544" cy="4499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</a:rPr>
              <a:t>t+1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482659" y="727446"/>
            <a:ext cx="546028" cy="4499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t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6" name="Hexagon 35"/>
          <p:cNvSpPr/>
          <p:nvPr/>
        </p:nvSpPr>
        <p:spPr>
          <a:xfrm>
            <a:off x="1112888" y="821355"/>
            <a:ext cx="1102696" cy="26212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Elbow Connector 37"/>
          <p:cNvCxnSpPr>
            <a:stCxn id="21" idx="2"/>
            <a:endCxn id="36" idx="5"/>
          </p:cNvCxnSpPr>
          <p:nvPr/>
        </p:nvCxnSpPr>
        <p:spPr>
          <a:xfrm rot="10800000" flipV="1">
            <a:off x="2150054" y="465323"/>
            <a:ext cx="366135" cy="3560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2" idx="2"/>
            <a:endCxn id="36" idx="0"/>
          </p:cNvCxnSpPr>
          <p:nvPr/>
        </p:nvCxnSpPr>
        <p:spPr>
          <a:xfrm rot="10800000">
            <a:off x="2215585" y="952418"/>
            <a:ext cx="26707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2" idx="2"/>
            <a:endCxn id="36" idx="1"/>
          </p:cNvCxnSpPr>
          <p:nvPr/>
        </p:nvCxnSpPr>
        <p:spPr>
          <a:xfrm rot="10800000">
            <a:off x="2150054" y="1083480"/>
            <a:ext cx="225553" cy="3577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6" idx="3"/>
            <a:endCxn id="20" idx="0"/>
          </p:cNvCxnSpPr>
          <p:nvPr/>
        </p:nvCxnSpPr>
        <p:spPr>
          <a:xfrm rot="10800000" flipV="1">
            <a:off x="651866" y="952416"/>
            <a:ext cx="461023" cy="249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914120" y="1262363"/>
            <a:ext cx="689907" cy="14860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58557" y="4324351"/>
            <a:ext cx="108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Actuators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783842" y="2411157"/>
            <a:ext cx="90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may the agent actually 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711200" y="1755776"/>
            <a:ext cx="2685143" cy="813253"/>
          </a:xfrm>
        </p:spPr>
        <p:txBody>
          <a:bodyPr/>
          <a:lstStyle/>
          <a:p>
            <a:r>
              <a:rPr lang="en-US" dirty="0" smtClean="0"/>
              <a:t>Simple Reflex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364343" y="5384800"/>
            <a:ext cx="1451430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2227941" y="2569028"/>
            <a:ext cx="587831" cy="285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2856" y="3049397"/>
            <a:ext cx="120898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INTERPRET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531257" y="3611198"/>
            <a:ext cx="1045028" cy="445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14" name="Elbow Connector 13"/>
          <p:cNvCxnSpPr>
            <a:stCxn id="10" idx="3"/>
            <a:endCxn id="11" idx="0"/>
          </p:cNvCxnSpPr>
          <p:nvPr/>
        </p:nvCxnSpPr>
        <p:spPr>
          <a:xfrm rot="10800000" flipV="1">
            <a:off x="967349" y="2711783"/>
            <a:ext cx="1260592" cy="3376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Multidocument 16"/>
          <p:cNvSpPr/>
          <p:nvPr/>
        </p:nvSpPr>
        <p:spPr>
          <a:xfrm>
            <a:off x="396007" y="4255395"/>
            <a:ext cx="1060704" cy="75895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Rules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Elbow Connector 23"/>
          <p:cNvCxnSpPr>
            <a:stCxn id="11" idx="3"/>
            <a:endCxn id="12" idx="0"/>
          </p:cNvCxnSpPr>
          <p:nvPr/>
        </p:nvCxnSpPr>
        <p:spPr>
          <a:xfrm>
            <a:off x="1571841" y="3234063"/>
            <a:ext cx="481930" cy="377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2" idx="2"/>
            <a:endCxn id="17" idx="0"/>
          </p:cNvCxnSpPr>
          <p:nvPr/>
        </p:nvCxnSpPr>
        <p:spPr>
          <a:xfrm rot="10800000" flipV="1">
            <a:off x="999333" y="3834159"/>
            <a:ext cx="531925" cy="4212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9" idx="1"/>
          </p:cNvCxnSpPr>
          <p:nvPr/>
        </p:nvCxnSpPr>
        <p:spPr>
          <a:xfrm>
            <a:off x="711200" y="5014347"/>
            <a:ext cx="653143" cy="5155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87358" y="2199698"/>
            <a:ext cx="93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Percept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26101" y="5726196"/>
            <a:ext cx="93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3" name="Text Placeholder 4"/>
          <p:cNvSpPr txBox="1">
            <a:spLocks/>
          </p:cNvSpPr>
          <p:nvPr/>
        </p:nvSpPr>
        <p:spPr>
          <a:xfrm>
            <a:off x="4203543" y="1697006"/>
            <a:ext cx="3432629" cy="565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Model-based reflex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5929090" y="5435602"/>
            <a:ext cx="1451430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0800000">
            <a:off x="6792688" y="2619830"/>
            <a:ext cx="587831" cy="285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927603" y="3100199"/>
            <a:ext cx="120898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INTERPRET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096004" y="3662000"/>
            <a:ext cx="1045028" cy="445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38" name="Elbow Connector 37"/>
          <p:cNvCxnSpPr>
            <a:stCxn id="35" idx="3"/>
            <a:endCxn id="36" idx="0"/>
          </p:cNvCxnSpPr>
          <p:nvPr/>
        </p:nvCxnSpPr>
        <p:spPr>
          <a:xfrm rot="10800000" flipV="1">
            <a:off x="5532096" y="2762585"/>
            <a:ext cx="1260592" cy="3376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ultidocument 38"/>
          <p:cNvSpPr/>
          <p:nvPr/>
        </p:nvSpPr>
        <p:spPr>
          <a:xfrm>
            <a:off x="4960754" y="4306197"/>
            <a:ext cx="1060704" cy="75895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Rules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Elbow Connector 39"/>
          <p:cNvCxnSpPr>
            <a:stCxn id="36" idx="3"/>
            <a:endCxn id="37" idx="0"/>
          </p:cNvCxnSpPr>
          <p:nvPr/>
        </p:nvCxnSpPr>
        <p:spPr>
          <a:xfrm>
            <a:off x="6136588" y="3284865"/>
            <a:ext cx="481930" cy="377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7" idx="2"/>
            <a:endCxn id="39" idx="0"/>
          </p:cNvCxnSpPr>
          <p:nvPr/>
        </p:nvCxnSpPr>
        <p:spPr>
          <a:xfrm rot="10800000" flipV="1">
            <a:off x="5564080" y="3884961"/>
            <a:ext cx="531925" cy="4212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34" idx="1"/>
          </p:cNvCxnSpPr>
          <p:nvPr/>
        </p:nvCxnSpPr>
        <p:spPr>
          <a:xfrm>
            <a:off x="5275947" y="5065149"/>
            <a:ext cx="653143" cy="5155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52105" y="2250500"/>
            <a:ext cx="93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Percept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469082" y="5726196"/>
            <a:ext cx="85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45" name="Hexagon 44"/>
          <p:cNvSpPr/>
          <p:nvPr/>
        </p:nvSpPr>
        <p:spPr>
          <a:xfrm>
            <a:off x="4042620" y="2637707"/>
            <a:ext cx="1102696" cy="26212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endCxn id="36" idx="1"/>
          </p:cNvCxnSpPr>
          <p:nvPr/>
        </p:nvCxnSpPr>
        <p:spPr>
          <a:xfrm>
            <a:off x="4542973" y="2880590"/>
            <a:ext cx="384630" cy="40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140545" y="3527748"/>
            <a:ext cx="546028" cy="4499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t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8" idx="7"/>
            <a:endCxn id="36" idx="1"/>
          </p:cNvCxnSpPr>
          <p:nvPr/>
        </p:nvCxnSpPr>
        <p:spPr>
          <a:xfrm flipV="1">
            <a:off x="4606609" y="3284865"/>
            <a:ext cx="320994" cy="30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4"/>
          <p:cNvSpPr txBox="1">
            <a:spLocks/>
          </p:cNvSpPr>
          <p:nvPr/>
        </p:nvSpPr>
        <p:spPr>
          <a:xfrm>
            <a:off x="8638684" y="1755776"/>
            <a:ext cx="3432629" cy="565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Goal-based</a:t>
            </a:r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>
            <a:off x="10262631" y="5494372"/>
            <a:ext cx="1451430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0800000">
            <a:off x="11126229" y="2678600"/>
            <a:ext cx="587831" cy="285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261144" y="3158969"/>
            <a:ext cx="120898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INTERPRET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10429545" y="3720770"/>
            <a:ext cx="1045028" cy="445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56" name="Elbow Connector 55"/>
          <p:cNvCxnSpPr>
            <a:stCxn id="53" idx="3"/>
            <a:endCxn id="54" idx="0"/>
          </p:cNvCxnSpPr>
          <p:nvPr/>
        </p:nvCxnSpPr>
        <p:spPr>
          <a:xfrm rot="10800000" flipV="1">
            <a:off x="9865637" y="2821355"/>
            <a:ext cx="1260592" cy="3376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Multidocument 56"/>
          <p:cNvSpPr/>
          <p:nvPr/>
        </p:nvSpPr>
        <p:spPr>
          <a:xfrm>
            <a:off x="9294295" y="4364967"/>
            <a:ext cx="1060704" cy="75895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Rules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Elbow Connector 57"/>
          <p:cNvCxnSpPr>
            <a:stCxn id="54" idx="3"/>
            <a:endCxn id="55" idx="0"/>
          </p:cNvCxnSpPr>
          <p:nvPr/>
        </p:nvCxnSpPr>
        <p:spPr>
          <a:xfrm>
            <a:off x="10470129" y="3343635"/>
            <a:ext cx="481930" cy="377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5" idx="2"/>
            <a:endCxn id="57" idx="0"/>
          </p:cNvCxnSpPr>
          <p:nvPr/>
        </p:nvCxnSpPr>
        <p:spPr>
          <a:xfrm rot="10800000" flipV="1">
            <a:off x="9897621" y="3943731"/>
            <a:ext cx="531925" cy="4212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52" idx="1"/>
          </p:cNvCxnSpPr>
          <p:nvPr/>
        </p:nvCxnSpPr>
        <p:spPr>
          <a:xfrm>
            <a:off x="9609488" y="5123919"/>
            <a:ext cx="653143" cy="5155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1085646" y="2309270"/>
            <a:ext cx="93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Percept</a:t>
            </a:r>
            <a:endParaRPr lang="en-US" dirty="0"/>
          </a:p>
        </p:txBody>
      </p:sp>
      <p:sp>
        <p:nvSpPr>
          <p:cNvPr id="62" name="Hexagon 61"/>
          <p:cNvSpPr/>
          <p:nvPr/>
        </p:nvSpPr>
        <p:spPr>
          <a:xfrm>
            <a:off x="8376161" y="2696477"/>
            <a:ext cx="1102696" cy="26212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endCxn id="54" idx="1"/>
          </p:cNvCxnSpPr>
          <p:nvPr/>
        </p:nvCxnSpPr>
        <p:spPr>
          <a:xfrm>
            <a:off x="8876514" y="2939360"/>
            <a:ext cx="384630" cy="40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8474086" y="3586518"/>
            <a:ext cx="546028" cy="4499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t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4" idx="7"/>
            <a:endCxn id="54" idx="1"/>
          </p:cNvCxnSpPr>
          <p:nvPr/>
        </p:nvCxnSpPr>
        <p:spPr>
          <a:xfrm flipV="1">
            <a:off x="8940150" y="3343635"/>
            <a:ext cx="320994" cy="30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/>
          <p:cNvSpPr/>
          <p:nvPr/>
        </p:nvSpPr>
        <p:spPr>
          <a:xfrm rot="5400000">
            <a:off x="8345588" y="4244774"/>
            <a:ext cx="496847" cy="101327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Goal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>
            <a:stCxn id="67" idx="0"/>
            <a:endCxn id="57" idx="1"/>
          </p:cNvCxnSpPr>
          <p:nvPr/>
        </p:nvCxnSpPr>
        <p:spPr>
          <a:xfrm flipV="1">
            <a:off x="9100647" y="4744443"/>
            <a:ext cx="193648" cy="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766795" y="5751412"/>
            <a:ext cx="85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6523290" y="6092915"/>
            <a:ext cx="744965" cy="4499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t+1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1668578" y="4178803"/>
            <a:ext cx="1553593" cy="445922"/>
          </a:xfrm>
          <a:prstGeom prst="ellipse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State history 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73" idx="2"/>
            <a:endCxn id="17" idx="3"/>
          </p:cNvCxnSpPr>
          <p:nvPr/>
        </p:nvCxnSpPr>
        <p:spPr>
          <a:xfrm flipH="1">
            <a:off x="1456711" y="4401764"/>
            <a:ext cx="211867" cy="2331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701143" y="2569028"/>
            <a:ext cx="1574804" cy="1467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895771" y="4306196"/>
            <a:ext cx="1490892" cy="947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1294455" y="2089605"/>
            <a:ext cx="3432629" cy="565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Utility-based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918402" y="5828201"/>
            <a:ext cx="1451430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0800000">
            <a:off x="3782000" y="3012429"/>
            <a:ext cx="587831" cy="285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16915" y="3492798"/>
            <a:ext cx="120898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INTERPRET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085316" y="4054599"/>
            <a:ext cx="1045028" cy="445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8" name="Elbow Connector 7"/>
          <p:cNvCxnSpPr>
            <a:stCxn id="5" idx="3"/>
            <a:endCxn id="6" idx="0"/>
          </p:cNvCxnSpPr>
          <p:nvPr/>
        </p:nvCxnSpPr>
        <p:spPr>
          <a:xfrm rot="10800000" flipV="1">
            <a:off x="2521408" y="3155184"/>
            <a:ext cx="1260592" cy="3376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ultidocument 8"/>
          <p:cNvSpPr/>
          <p:nvPr/>
        </p:nvSpPr>
        <p:spPr>
          <a:xfrm>
            <a:off x="1950066" y="4698796"/>
            <a:ext cx="1060704" cy="75895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Rules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stCxn id="6" idx="3"/>
            <a:endCxn id="7" idx="0"/>
          </p:cNvCxnSpPr>
          <p:nvPr/>
        </p:nvCxnSpPr>
        <p:spPr>
          <a:xfrm>
            <a:off x="3125900" y="3677464"/>
            <a:ext cx="481930" cy="377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2"/>
            <a:endCxn id="9" idx="0"/>
          </p:cNvCxnSpPr>
          <p:nvPr/>
        </p:nvCxnSpPr>
        <p:spPr>
          <a:xfrm rot="10800000" flipV="1">
            <a:off x="2553392" y="4277560"/>
            <a:ext cx="531925" cy="4212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4" idx="1"/>
          </p:cNvCxnSpPr>
          <p:nvPr/>
        </p:nvCxnSpPr>
        <p:spPr>
          <a:xfrm>
            <a:off x="2265259" y="5457748"/>
            <a:ext cx="653143" cy="5155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41417" y="2643099"/>
            <a:ext cx="93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Percept</a:t>
            </a:r>
            <a:endParaRPr lang="en-US" dirty="0"/>
          </a:p>
        </p:txBody>
      </p:sp>
      <p:sp>
        <p:nvSpPr>
          <p:cNvPr id="14" name="Hexagon 13"/>
          <p:cNvSpPr/>
          <p:nvPr/>
        </p:nvSpPr>
        <p:spPr>
          <a:xfrm>
            <a:off x="1031932" y="3030306"/>
            <a:ext cx="1102696" cy="26212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endCxn id="6" idx="1"/>
          </p:cNvCxnSpPr>
          <p:nvPr/>
        </p:nvCxnSpPr>
        <p:spPr>
          <a:xfrm>
            <a:off x="1532285" y="3273189"/>
            <a:ext cx="384630" cy="40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129857" y="3920347"/>
            <a:ext cx="546028" cy="4499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t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6" idx="7"/>
            <a:endCxn id="6" idx="1"/>
          </p:cNvCxnSpPr>
          <p:nvPr/>
        </p:nvCxnSpPr>
        <p:spPr>
          <a:xfrm flipV="1">
            <a:off x="1595921" y="3677464"/>
            <a:ext cx="320994" cy="30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1"/>
          </p:cNvCxnSpPr>
          <p:nvPr/>
        </p:nvCxnSpPr>
        <p:spPr>
          <a:xfrm flipV="1">
            <a:off x="1756418" y="5078272"/>
            <a:ext cx="193648" cy="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22566" y="6085241"/>
            <a:ext cx="85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1542" y="4640025"/>
            <a:ext cx="1490892" cy="947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arallelogram 21"/>
          <p:cNvSpPr/>
          <p:nvPr/>
        </p:nvSpPr>
        <p:spPr>
          <a:xfrm>
            <a:off x="610006" y="4976126"/>
            <a:ext cx="1216152" cy="275771"/>
          </a:xfrm>
          <a:prstGeom prst="parallelogram">
            <a:avLst>
              <a:gd name="adj" fmla="val 567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Utility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531257" y="3288513"/>
            <a:ext cx="690311" cy="165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4"/>
          <p:cNvSpPr txBox="1">
            <a:spLocks/>
          </p:cNvSpPr>
          <p:nvPr/>
        </p:nvSpPr>
        <p:spPr>
          <a:xfrm>
            <a:off x="6672000" y="2082348"/>
            <a:ext cx="3432629" cy="565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8295947" y="5820944"/>
            <a:ext cx="1451430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9159545" y="3005172"/>
            <a:ext cx="587831" cy="285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118962" y="2635842"/>
            <a:ext cx="93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Percept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800111" y="6077984"/>
            <a:ext cx="85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823201" y="3492798"/>
            <a:ext cx="1295762" cy="1964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Performance part</a:t>
            </a:r>
            <a:endParaRPr lang="en-US" sz="1600" dirty="0"/>
          </a:p>
        </p:txBody>
      </p:sp>
      <p:sp>
        <p:nvSpPr>
          <p:cNvPr id="46" name="Rounded Rectangle 45"/>
          <p:cNvSpPr/>
          <p:nvPr/>
        </p:nvSpPr>
        <p:spPr>
          <a:xfrm>
            <a:off x="6327287" y="3030306"/>
            <a:ext cx="812800" cy="2676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Critic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023433" y="4078514"/>
            <a:ext cx="1277255" cy="4220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24509" y="5011640"/>
            <a:ext cx="1277255" cy="4220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Exploring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6" idx="2"/>
          </p:cNvCxnSpPr>
          <p:nvPr/>
        </p:nvCxnSpPr>
        <p:spPr>
          <a:xfrm flipH="1">
            <a:off x="6722262" y="3297940"/>
            <a:ext cx="11425" cy="75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27834" y="3475326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27" idx="3"/>
            <a:endCxn id="46" idx="3"/>
          </p:cNvCxnSpPr>
          <p:nvPr/>
        </p:nvCxnSpPr>
        <p:spPr>
          <a:xfrm flipH="1">
            <a:off x="7140087" y="3147927"/>
            <a:ext cx="2019458" cy="1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388314" y="3161368"/>
            <a:ext cx="0" cy="38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6" idx="0"/>
          </p:cNvCxnSpPr>
          <p:nvPr/>
        </p:nvCxnSpPr>
        <p:spPr>
          <a:xfrm>
            <a:off x="6727974" y="2796672"/>
            <a:ext cx="5713" cy="233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7" idx="3"/>
            <a:endCxn id="45" idx="1"/>
          </p:cNvCxnSpPr>
          <p:nvPr/>
        </p:nvCxnSpPr>
        <p:spPr>
          <a:xfrm>
            <a:off x="7300688" y="4289518"/>
            <a:ext cx="522513" cy="1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8" idx="3"/>
            <a:endCxn id="45" idx="1"/>
          </p:cNvCxnSpPr>
          <p:nvPr/>
        </p:nvCxnSpPr>
        <p:spPr>
          <a:xfrm flipV="1">
            <a:off x="7301764" y="4475273"/>
            <a:ext cx="521437" cy="747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2"/>
            <a:endCxn id="48" idx="0"/>
          </p:cNvCxnSpPr>
          <p:nvPr/>
        </p:nvCxnSpPr>
        <p:spPr>
          <a:xfrm>
            <a:off x="6662061" y="4500521"/>
            <a:ext cx="1076" cy="51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60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Based 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Plan </a:t>
            </a:r>
            <a:r>
              <a:rPr lang="en-US" i="1" dirty="0" smtClean="0"/>
              <a:t>an action sequence (</a:t>
            </a:r>
            <a:r>
              <a:rPr lang="en-US" dirty="0" smtClean="0"/>
              <a:t>Searching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and then execute – “</a:t>
            </a:r>
            <a:r>
              <a:rPr lang="en-US" i="1" dirty="0" smtClean="0"/>
              <a:t>Offline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Special case – we don’t need the percept repeatedly, just once to initialize the state –  “</a:t>
            </a:r>
            <a:r>
              <a:rPr lang="en-US" i="1" dirty="0" smtClean="0"/>
              <a:t>Open-Loop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What does the problem look like:</a:t>
            </a:r>
          </a:p>
          <a:p>
            <a:pPr lvl="1"/>
            <a:r>
              <a:rPr lang="en-US" dirty="0" smtClean="0"/>
              <a:t>Given initial state (or got by initial percept)</a:t>
            </a:r>
          </a:p>
          <a:p>
            <a:pPr lvl="1"/>
            <a:r>
              <a:rPr lang="en-US" dirty="0" smtClean="0"/>
              <a:t>Given goal state or a simple test for any state we know if it is the goal.</a:t>
            </a:r>
          </a:p>
          <a:p>
            <a:pPr lvl="1"/>
            <a:r>
              <a:rPr lang="en-US" dirty="0" smtClean="0"/>
              <a:t>Actions(s) is defined for all states </a:t>
            </a:r>
            <a:r>
              <a:rPr lang="en-US" i="1" dirty="0" smtClean="0"/>
              <a:t>s</a:t>
            </a:r>
          </a:p>
          <a:p>
            <a:pPr lvl="1"/>
            <a:r>
              <a:rPr lang="en-US" dirty="0" smtClean="0"/>
              <a:t>Transition model, </a:t>
            </a:r>
            <a:r>
              <a:rPr lang="en-US" dirty="0" err="1" smtClean="0"/>
              <a:t>ie</a:t>
            </a:r>
            <a:r>
              <a:rPr lang="en-US" dirty="0" smtClean="0"/>
              <a:t>  S X A </a:t>
            </a:r>
            <a:r>
              <a:rPr lang="en-US" dirty="0" smtClean="0">
                <a:sym typeface="Wingdings" panose="05000000000000000000" pitchFamily="2" charset="2"/>
              </a:rPr>
              <a:t> S 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Thus starting from initial state in theory we can write out all states reachable by actions.  (state space)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Usually path cost is sum of action costs in a given state (</a:t>
            </a:r>
            <a:r>
              <a:rPr lang="en-US" i="1" dirty="0" smtClean="0">
                <a:sym typeface="Wingdings" panose="05000000000000000000" pitchFamily="2" charset="2"/>
              </a:rPr>
              <a:t>step costs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17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Based Methods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State-space  - what does it look like? Take some examples.</a:t>
            </a:r>
          </a:p>
          <a:p>
            <a:r>
              <a:rPr lang="en-US" dirty="0" smtClean="0"/>
              <a:t>What is a path to a state in the state space?</a:t>
            </a:r>
          </a:p>
          <a:p>
            <a:r>
              <a:rPr lang="en-US" dirty="0" smtClean="0"/>
              <a:t>What is a goal state ?  Is there a path, i.e., is the goal reachable? Can we find the best path?</a:t>
            </a:r>
          </a:p>
          <a:p>
            <a:r>
              <a:rPr lang="en-US" dirty="0" smtClean="0"/>
              <a:t>So the problem </a:t>
            </a:r>
            <a:r>
              <a:rPr lang="en-US" dirty="0"/>
              <a:t>c</a:t>
            </a:r>
            <a:r>
              <a:rPr lang="en-US" dirty="0" smtClean="0"/>
              <a:t>an be seen as a graph search? What are the edges? How are edges specified? Why a path is important?</a:t>
            </a:r>
          </a:p>
          <a:p>
            <a:r>
              <a:rPr lang="en-US" dirty="0" smtClean="0"/>
              <a:t>When will the path be created vs when will it be used?</a:t>
            </a:r>
          </a:p>
          <a:p>
            <a:r>
              <a:rPr lang="en-US" dirty="0" smtClean="0"/>
              <a:t>Clearly, if we want short paths BFS is the choice. Will BFS help? How does that translate to the agent taking actions? When is this possible?</a:t>
            </a:r>
          </a:p>
        </p:txBody>
      </p:sp>
    </p:spTree>
    <p:extLst>
      <p:ext uri="{BB962C8B-B14F-4D97-AF65-F5344CB8AC3E}">
        <p14:creationId xmlns:p14="http://schemas.microsoft.com/office/powerpoint/2010/main" val="337790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372</Words>
  <Application>Microsoft Office PowerPoint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Basic Notion of an Agent and its Environment</vt:lpstr>
      <vt:lpstr>PowerPoint Presentation</vt:lpstr>
      <vt:lpstr>How may the agent actually work</vt:lpstr>
      <vt:lpstr>PowerPoint Presentation</vt:lpstr>
      <vt:lpstr>Search Based Method</vt:lpstr>
      <vt:lpstr>Search Based Methods (Contd)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Badrinath R</dc:creator>
  <cp:lastModifiedBy>Badrinath R</cp:lastModifiedBy>
  <cp:revision>26</cp:revision>
  <dcterms:created xsi:type="dcterms:W3CDTF">2023-01-04T14:32:14Z</dcterms:created>
  <dcterms:modified xsi:type="dcterms:W3CDTF">2023-01-08T09:57:04Z</dcterms:modified>
</cp:coreProperties>
</file>