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2" r:id="rId5"/>
    <p:sldId id="261" r:id="rId6"/>
    <p:sldId id="260" r:id="rId7"/>
    <p:sldId id="266" r:id="rId8"/>
    <p:sldId id="263" r:id="rId9"/>
    <p:sldId id="264" r:id="rId10"/>
    <p:sldId id="265" r:id="rId11"/>
    <p:sldId id="269" r:id="rId12"/>
    <p:sldId id="270" r:id="rId13"/>
    <p:sldId id="271" r:id="rId14"/>
    <p:sldId id="272" r:id="rId15"/>
    <p:sldId id="273" r:id="rId16"/>
    <p:sldId id="275" r:id="rId17"/>
    <p:sldId id="279" r:id="rId18"/>
    <p:sldId id="278" r:id="rId19"/>
    <p:sldId id="277" r:id="rId20"/>
    <p:sldId id="276" r:id="rId21"/>
    <p:sldId id="281" r:id="rId22"/>
    <p:sldId id="280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12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1139E-EF4F-4395-A4E8-DAC7DFE52178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B86A2-AC4A-4561-941A-9C55E5F9F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471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1139E-EF4F-4395-A4E8-DAC7DFE52178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B86A2-AC4A-4561-941A-9C55E5F9F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767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1139E-EF4F-4395-A4E8-DAC7DFE52178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B86A2-AC4A-4561-941A-9C55E5F9F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644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1139E-EF4F-4395-A4E8-DAC7DFE52178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B86A2-AC4A-4561-941A-9C55E5F9F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976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1139E-EF4F-4395-A4E8-DAC7DFE52178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B86A2-AC4A-4561-941A-9C55E5F9F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429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1139E-EF4F-4395-A4E8-DAC7DFE52178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B86A2-AC4A-4561-941A-9C55E5F9F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472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1139E-EF4F-4395-A4E8-DAC7DFE52178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B86A2-AC4A-4561-941A-9C55E5F9F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350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1139E-EF4F-4395-A4E8-DAC7DFE52178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B86A2-AC4A-4561-941A-9C55E5F9F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785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1139E-EF4F-4395-A4E8-DAC7DFE52178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B86A2-AC4A-4561-941A-9C55E5F9F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645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1139E-EF4F-4395-A4E8-DAC7DFE52178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B86A2-AC4A-4561-941A-9C55E5F9F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211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1139E-EF4F-4395-A4E8-DAC7DFE52178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B86A2-AC4A-4561-941A-9C55E5F9F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953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C1139E-EF4F-4395-A4E8-DAC7DFE52178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DB86A2-AC4A-4561-941A-9C55E5F9F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67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fai.cs.uni-saarland.de/hoffmann/ff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planning.wiki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editor.planning.domains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AI Planning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Domain independent language and heuristics for planning</a:t>
            </a:r>
          </a:p>
          <a:p>
            <a:r>
              <a:rPr lang="en-US" dirty="0" smtClean="0"/>
              <a:t>Making action specification a 1</a:t>
            </a:r>
            <a:r>
              <a:rPr lang="en-US" baseline="30000" dirty="0" smtClean="0"/>
              <a:t>st</a:t>
            </a:r>
            <a:r>
              <a:rPr lang="en-US" dirty="0" smtClean="0"/>
              <a:t> class thing!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824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for heuristics - creating a relaxed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61107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What if we neglected all preconditions?</a:t>
            </a:r>
          </a:p>
          <a:p>
            <a:pPr lvl="1"/>
            <a:r>
              <a:rPr lang="en-US" b="1" dirty="0" smtClean="0"/>
              <a:t>Admissible</a:t>
            </a:r>
            <a:r>
              <a:rPr lang="en-US" dirty="0" smtClean="0"/>
              <a:t> heuristic is </a:t>
            </a:r>
            <a:r>
              <a:rPr lang="en-US" i="1" dirty="0" smtClean="0"/>
              <a:t>the minimum set of actions</a:t>
            </a:r>
            <a:r>
              <a:rPr lang="en-US" dirty="0" smtClean="0"/>
              <a:t> that covers all literals of the goal is a heuristic.</a:t>
            </a:r>
          </a:p>
          <a:p>
            <a:pPr lvl="1"/>
            <a:r>
              <a:rPr lang="en-US" dirty="0" smtClean="0"/>
              <a:t>However this (just computing the heuristic) is also NP Hard. (It is set cover)</a:t>
            </a:r>
          </a:p>
          <a:p>
            <a:r>
              <a:rPr lang="en-US" dirty="0" smtClean="0"/>
              <a:t>What if we neglected negative effects (the </a:t>
            </a:r>
            <a:r>
              <a:rPr lang="en-US" i="1" dirty="0" smtClean="0"/>
              <a:t>delete list</a:t>
            </a:r>
            <a:r>
              <a:rPr lang="en-US" dirty="0" smtClean="0"/>
              <a:t>)?</a:t>
            </a:r>
          </a:p>
          <a:p>
            <a:pPr lvl="1"/>
            <a:r>
              <a:rPr lang="en-US" dirty="0" smtClean="0"/>
              <a:t>Particularly useful if our goal and preconditions do not have negative clauses</a:t>
            </a:r>
          </a:p>
          <a:p>
            <a:pPr lvl="1"/>
            <a:r>
              <a:rPr lang="en-US" b="1" dirty="0" smtClean="0"/>
              <a:t>Ignore delete list heuristic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We make </a:t>
            </a:r>
            <a:r>
              <a:rPr lang="en-US" dirty="0"/>
              <a:t>a version where we remove negative literals from all effects and then solve. </a:t>
            </a:r>
            <a:endParaRPr lang="en-US" dirty="0" smtClean="0"/>
          </a:p>
          <a:p>
            <a:pPr lvl="1"/>
            <a:r>
              <a:rPr lang="en-US" dirty="0" smtClean="0"/>
              <a:t>Actions just keep adding some goal clauses, however actions continue to be constrained by preconditions.</a:t>
            </a:r>
          </a:p>
          <a:p>
            <a:pPr lvl="1"/>
            <a:r>
              <a:rPr lang="en-US" dirty="0" smtClean="0"/>
              <a:t>This is admissible too, however it is also NP Hard</a:t>
            </a:r>
          </a:p>
          <a:p>
            <a:r>
              <a:rPr lang="en-US" dirty="0" smtClean="0"/>
              <a:t>Good news: domain independent way to create a heuristic.</a:t>
            </a:r>
            <a:br>
              <a:rPr lang="en-US" dirty="0" smtClean="0"/>
            </a:br>
            <a:r>
              <a:rPr lang="en-US" dirty="0" smtClean="0"/>
              <a:t>See </a:t>
            </a:r>
            <a:r>
              <a:rPr lang="en-US" dirty="0" err="1" smtClean="0"/>
              <a:t>eg</a:t>
            </a:r>
            <a:r>
              <a:rPr lang="en-US" dirty="0" smtClean="0"/>
              <a:t>. The </a:t>
            </a:r>
            <a:r>
              <a:rPr lang="en-US" dirty="0"/>
              <a:t>FF planner.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fai.cs.uni-saarland.de/hoffmann/ff.html</a:t>
            </a:r>
            <a:r>
              <a:rPr lang="en-US" dirty="0" smtClean="0"/>
              <a:t>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596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Approaches to solving the planning problem for PDDL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State space</a:t>
            </a:r>
            <a:r>
              <a:rPr lang="en-US" dirty="0" smtClean="0"/>
              <a:t> planning – we can deploy the forward and backward methods we learnt earlier and search for a path in the state space.</a:t>
            </a:r>
          </a:p>
          <a:p>
            <a:pPr lvl="1"/>
            <a:r>
              <a:rPr lang="en-US" dirty="0" smtClean="0"/>
              <a:t>Challenge: we need a </a:t>
            </a:r>
            <a:r>
              <a:rPr lang="en-US" b="1" dirty="0" smtClean="0"/>
              <a:t>good heuristic</a:t>
            </a:r>
          </a:p>
          <a:p>
            <a:r>
              <a:rPr lang="en-US" dirty="0" smtClean="0"/>
              <a:t>We can convert it into other problems</a:t>
            </a:r>
          </a:p>
          <a:p>
            <a:pPr lvl="1"/>
            <a:r>
              <a:rPr lang="en-US" dirty="0" smtClean="0"/>
              <a:t>SAT</a:t>
            </a:r>
          </a:p>
          <a:p>
            <a:pPr lvl="1"/>
            <a:r>
              <a:rPr lang="en-US" dirty="0" smtClean="0"/>
              <a:t>CSP</a:t>
            </a:r>
          </a:p>
          <a:p>
            <a:pPr lvl="1"/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Partial order planning (or </a:t>
            </a:r>
            <a:r>
              <a:rPr lang="en-US" b="1" dirty="0" smtClean="0"/>
              <a:t>plan space </a:t>
            </a:r>
            <a:r>
              <a:rPr lang="en-US" dirty="0" smtClean="0"/>
              <a:t>planning)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834511" y="3812344"/>
            <a:ext cx="3221501" cy="29401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  <a:latin typeface="Gabriola" panose="04040605051002020D02" pitchFamily="82" charset="0"/>
              </a:rPr>
              <a:t>The </a:t>
            </a:r>
            <a:r>
              <a:rPr lang="en-US" sz="2800" u="sng" dirty="0" smtClean="0">
                <a:solidFill>
                  <a:schemeClr val="tx1"/>
                </a:solidFill>
                <a:latin typeface="Gabriola" panose="04040605051002020D02" pitchFamily="82" charset="0"/>
              </a:rPr>
              <a:t>Planning Graph </a:t>
            </a:r>
            <a:r>
              <a:rPr lang="en-US" sz="2400" dirty="0" smtClean="0">
                <a:solidFill>
                  <a:schemeClr val="tx1"/>
                </a:solidFill>
                <a:latin typeface="Gabriola" panose="04040605051002020D02" pitchFamily="82" charset="0"/>
              </a:rPr>
              <a:t>is a particular data structure that has been used a lot in building planner.</a:t>
            </a:r>
          </a:p>
          <a:p>
            <a:endParaRPr lang="en-US" sz="2400" dirty="0">
              <a:solidFill>
                <a:schemeClr val="tx1"/>
              </a:solidFill>
              <a:latin typeface="Gabriola" panose="04040605051002020D02" pitchFamily="82" charset="0"/>
            </a:endParaRPr>
          </a:p>
          <a:p>
            <a:r>
              <a:rPr lang="en-US" sz="2400" dirty="0" smtClean="0">
                <a:solidFill>
                  <a:schemeClr val="tx1"/>
                </a:solidFill>
                <a:latin typeface="Gabriola" panose="04040605051002020D02" pitchFamily="82" charset="0"/>
              </a:rPr>
              <a:t>So we now take a look at the planning graph.</a:t>
            </a:r>
            <a:endParaRPr lang="en-US" sz="2400" dirty="0">
              <a:solidFill>
                <a:schemeClr val="tx1"/>
              </a:solidFill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3484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Planning Graph – the problem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/>
              <a:t>(:</a:t>
            </a:r>
            <a:r>
              <a:rPr lang="en-US" sz="2000" dirty="0"/>
              <a:t>action eat       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        :</a:t>
            </a:r>
            <a:r>
              <a:rPr lang="en-US" sz="2000" dirty="0"/>
              <a:t>parameters (?c</a:t>
            </a:r>
            <a:r>
              <a:rPr lang="en-US" sz="2000" dirty="0" smtClean="0"/>
              <a:t>)</a:t>
            </a:r>
            <a:br>
              <a:rPr lang="en-US" sz="2000" dirty="0" smtClean="0"/>
            </a:br>
            <a:r>
              <a:rPr lang="en-US" sz="2000" dirty="0" smtClean="0"/>
              <a:t>        :precondition</a:t>
            </a:r>
            <a:br>
              <a:rPr lang="en-US" sz="2000" dirty="0" smtClean="0"/>
            </a:br>
            <a:r>
              <a:rPr lang="en-US" sz="2000" dirty="0" smtClean="0"/>
              <a:t> </a:t>
            </a:r>
            <a:r>
              <a:rPr lang="en-US" sz="2000" dirty="0"/>
              <a:t>	        (</a:t>
            </a:r>
            <a:r>
              <a:rPr lang="en-US" sz="2000" dirty="0" err="1"/>
              <a:t>havecake</a:t>
            </a:r>
            <a:r>
              <a:rPr lang="en-US" sz="2000" dirty="0"/>
              <a:t> ?c</a:t>
            </a:r>
            <a:r>
              <a:rPr lang="en-US" sz="2000" dirty="0" smtClean="0"/>
              <a:t>)</a:t>
            </a:r>
            <a:br>
              <a:rPr lang="en-US" sz="2000" dirty="0" smtClean="0"/>
            </a:br>
            <a:r>
              <a:rPr lang="en-US" sz="2000" dirty="0" smtClean="0"/>
              <a:t>        </a:t>
            </a:r>
            <a:r>
              <a:rPr lang="en-US" sz="2000" dirty="0"/>
              <a:t>:</a:t>
            </a:r>
            <a:r>
              <a:rPr lang="en-US" sz="2000" dirty="0" smtClean="0"/>
              <a:t>effect</a:t>
            </a:r>
            <a:br>
              <a:rPr lang="en-US" sz="2000" dirty="0" smtClean="0"/>
            </a:br>
            <a:r>
              <a:rPr lang="en-US" sz="2000" dirty="0" smtClean="0"/>
              <a:t>            </a:t>
            </a:r>
            <a:r>
              <a:rPr lang="en-US" sz="2000" dirty="0"/>
              <a:t>(and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                </a:t>
            </a:r>
            <a:r>
              <a:rPr lang="en-US" sz="2000" dirty="0"/>
              <a:t>(</a:t>
            </a:r>
            <a:r>
              <a:rPr lang="en-US" sz="2000" dirty="0" err="1"/>
              <a:t>eatencake</a:t>
            </a:r>
            <a:r>
              <a:rPr lang="en-US" sz="2000" dirty="0"/>
              <a:t> ?c</a:t>
            </a:r>
            <a:r>
              <a:rPr lang="en-US" sz="2000" dirty="0" smtClean="0"/>
              <a:t>)</a:t>
            </a:r>
            <a:br>
              <a:rPr lang="en-US" sz="2000" dirty="0" smtClean="0"/>
            </a:br>
            <a:r>
              <a:rPr lang="en-US" sz="2000" dirty="0" smtClean="0"/>
              <a:t>                </a:t>
            </a:r>
            <a:r>
              <a:rPr lang="en-US" sz="2000" dirty="0"/>
              <a:t>(not (</a:t>
            </a:r>
            <a:r>
              <a:rPr lang="en-US" sz="2000" dirty="0" err="1"/>
              <a:t>havecake</a:t>
            </a:r>
            <a:r>
              <a:rPr lang="en-US" sz="2000" dirty="0"/>
              <a:t> ?c</a:t>
            </a:r>
            <a:r>
              <a:rPr lang="en-US" sz="2000" dirty="0" smtClean="0"/>
              <a:t>))</a:t>
            </a:r>
            <a:br>
              <a:rPr lang="en-US" sz="2000" dirty="0" smtClean="0"/>
            </a:br>
            <a:r>
              <a:rPr lang="en-US" sz="2000" dirty="0" smtClean="0"/>
              <a:t>            )</a:t>
            </a:r>
          </a:p>
          <a:p>
            <a:pPr marL="0" indent="0">
              <a:buNone/>
            </a:pPr>
            <a:r>
              <a:rPr lang="en-US" sz="2000" dirty="0" smtClean="0"/>
              <a:t> </a:t>
            </a:r>
            <a:r>
              <a:rPr lang="en-US" sz="2000" dirty="0"/>
              <a:t>(:action </a:t>
            </a:r>
            <a:r>
              <a:rPr lang="en-US" sz="2000" dirty="0" smtClean="0"/>
              <a:t>bake</a:t>
            </a:r>
            <a:br>
              <a:rPr lang="en-US" sz="2000" dirty="0" smtClean="0"/>
            </a:br>
            <a:r>
              <a:rPr lang="en-US" sz="2000" dirty="0" smtClean="0"/>
              <a:t>        </a:t>
            </a:r>
            <a:r>
              <a:rPr lang="en-US" sz="2000" dirty="0"/>
              <a:t>:parameters (?c</a:t>
            </a:r>
            <a:r>
              <a:rPr lang="en-US" sz="2000" dirty="0" smtClean="0"/>
              <a:t>)</a:t>
            </a:r>
            <a:br>
              <a:rPr lang="en-US" sz="2000" dirty="0" smtClean="0"/>
            </a:br>
            <a:r>
              <a:rPr lang="en-US" sz="2000" dirty="0" smtClean="0"/>
              <a:t>        </a:t>
            </a:r>
            <a:r>
              <a:rPr lang="en-US" sz="2000" dirty="0"/>
              <a:t>:</a:t>
            </a:r>
            <a:r>
              <a:rPr lang="en-US" sz="2000" dirty="0" smtClean="0"/>
              <a:t>precondition</a:t>
            </a:r>
            <a:br>
              <a:rPr lang="en-US" sz="2000" dirty="0" smtClean="0"/>
            </a:br>
            <a:r>
              <a:rPr lang="en-US" sz="2000" dirty="0" smtClean="0"/>
              <a:t>              (</a:t>
            </a:r>
            <a:r>
              <a:rPr lang="en-US" sz="2000" dirty="0"/>
              <a:t>not (</a:t>
            </a:r>
            <a:r>
              <a:rPr lang="en-US" sz="2000" dirty="0" err="1"/>
              <a:t>havecake</a:t>
            </a:r>
            <a:r>
              <a:rPr lang="en-US" sz="2000" dirty="0"/>
              <a:t> ?c</a:t>
            </a:r>
            <a:r>
              <a:rPr lang="en-US" sz="2000" dirty="0" smtClean="0"/>
              <a:t>))</a:t>
            </a:r>
            <a:br>
              <a:rPr lang="en-US" sz="2000" dirty="0" smtClean="0"/>
            </a:br>
            <a:r>
              <a:rPr lang="en-US" sz="2000" dirty="0" smtClean="0"/>
              <a:t>        </a:t>
            </a:r>
            <a:r>
              <a:rPr lang="en-US" sz="2000" dirty="0"/>
              <a:t>:effect 	       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              (</a:t>
            </a:r>
            <a:r>
              <a:rPr lang="en-US" sz="2000" dirty="0" err="1"/>
              <a:t>havecake</a:t>
            </a:r>
            <a:r>
              <a:rPr lang="en-US" sz="2000" dirty="0"/>
              <a:t> ?c)    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(:</a:t>
            </a:r>
            <a:r>
              <a:rPr lang="en-US" sz="2000" dirty="0"/>
              <a:t>objects        cake1 </a:t>
            </a:r>
            <a:r>
              <a:rPr lang="en-US" sz="2000" dirty="0" smtClean="0"/>
              <a:t>)    </a:t>
            </a:r>
          </a:p>
          <a:p>
            <a:pPr marL="0" indent="0">
              <a:buNone/>
            </a:pPr>
            <a:r>
              <a:rPr lang="en-US" sz="2000" dirty="0" smtClean="0"/>
              <a:t>(:</a:t>
            </a:r>
            <a:r>
              <a:rPr lang="en-US" sz="2000" dirty="0" err="1"/>
              <a:t>init</a:t>
            </a:r>
            <a:r>
              <a:rPr lang="en-US" sz="2000" dirty="0"/>
              <a:t>        (</a:t>
            </a:r>
            <a:r>
              <a:rPr lang="en-US" sz="2000" dirty="0" err="1"/>
              <a:t>havecake</a:t>
            </a:r>
            <a:r>
              <a:rPr lang="en-US" sz="2000" dirty="0"/>
              <a:t> cake1)    )       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(:goal  (and </a:t>
            </a:r>
            <a:r>
              <a:rPr lang="en-US" sz="2000" dirty="0"/>
              <a:t>(</a:t>
            </a:r>
            <a:r>
              <a:rPr lang="en-US" sz="2000" dirty="0" err="1"/>
              <a:t>havecake</a:t>
            </a:r>
            <a:r>
              <a:rPr lang="en-US" sz="2000" dirty="0"/>
              <a:t> cake1</a:t>
            </a:r>
            <a:r>
              <a:rPr lang="en-US" sz="2000" dirty="0" smtClean="0"/>
              <a:t>)</a:t>
            </a:r>
            <a:br>
              <a:rPr lang="en-US" sz="2000" dirty="0" smtClean="0"/>
            </a:br>
            <a:r>
              <a:rPr lang="en-US" sz="2000" dirty="0" smtClean="0"/>
              <a:t>            </a:t>
            </a:r>
            <a:r>
              <a:rPr lang="en-US" sz="2000" dirty="0"/>
              <a:t>(</a:t>
            </a:r>
            <a:r>
              <a:rPr lang="en-US" sz="2000" dirty="0" err="1"/>
              <a:t>eatencake</a:t>
            </a:r>
            <a:r>
              <a:rPr lang="en-US" sz="2000" dirty="0"/>
              <a:t> cake1</a:t>
            </a:r>
            <a:r>
              <a:rPr lang="en-US" sz="2000" dirty="0" smtClean="0"/>
              <a:t>)))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50816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Planning </a:t>
            </a:r>
            <a:r>
              <a:rPr lang="en-US" dirty="0" smtClean="0"/>
              <a:t>Graph – the graph (1)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03385" y="2180492"/>
            <a:ext cx="1392701" cy="3094893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have(c)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 − eaten(c)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096086" y="2180491"/>
            <a:ext cx="1392701" cy="3094893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eat(c)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500515" y="2178147"/>
            <a:ext cx="1392701" cy="3094893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dirty="0" smtClean="0">
                <a:solidFill>
                  <a:schemeClr val="tx1"/>
                </a:solidFill>
              </a:rPr>
              <a:t>ave(c)</a:t>
            </a: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 − h</a:t>
            </a:r>
            <a:r>
              <a:rPr lang="en-US" dirty="0" smtClean="0">
                <a:solidFill>
                  <a:schemeClr val="tx1"/>
                </a:solidFill>
              </a:rPr>
              <a:t>ave(c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  <a:r>
              <a:rPr lang="en-US" dirty="0" smtClean="0">
                <a:solidFill>
                  <a:schemeClr val="tx1"/>
                </a:solidFill>
              </a:rPr>
              <a:t>aten(c)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 − eaten(c)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1758462" y="3137095"/>
            <a:ext cx="703384" cy="58849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3142959" y="3502855"/>
            <a:ext cx="613115" cy="22273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151163" y="3725593"/>
            <a:ext cx="675248" cy="2555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4880318" y="2178147"/>
            <a:ext cx="1392701" cy="3094893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bake(c)</a:t>
            </a:r>
            <a:br>
              <a:rPr lang="en-US" dirty="0" smtClean="0">
                <a:solidFill>
                  <a:schemeClr val="tx1"/>
                </a:solidFill>
              </a:rPr>
            </a:br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eat(c)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257781" y="2178146"/>
            <a:ext cx="1392701" cy="3094893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dirty="0" smtClean="0">
                <a:solidFill>
                  <a:schemeClr val="tx1"/>
                </a:solidFill>
              </a:rPr>
              <a:t>ave(c)</a:t>
            </a: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 − h</a:t>
            </a:r>
            <a:r>
              <a:rPr lang="en-US" dirty="0" smtClean="0">
                <a:solidFill>
                  <a:schemeClr val="tx1"/>
                </a:solidFill>
              </a:rPr>
              <a:t>ave(c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  <a:r>
              <a:rPr lang="en-US" dirty="0" smtClean="0">
                <a:solidFill>
                  <a:schemeClr val="tx1"/>
                </a:solidFill>
              </a:rPr>
              <a:t>aten(c)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 − eaten(c)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4540354" y="2912012"/>
            <a:ext cx="791301" cy="120982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5817002" y="3614225"/>
            <a:ext cx="705726" cy="50760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5817002" y="3981157"/>
            <a:ext cx="705726" cy="14067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4540354" y="3319975"/>
            <a:ext cx="636557" cy="7033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5978769" y="2912012"/>
            <a:ext cx="543959" cy="43609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1195753" y="1801168"/>
                <a:ext cx="60070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      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           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       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           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5753" y="1801168"/>
                <a:ext cx="6007094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/>
              <p:cNvSpPr/>
              <p:nvPr/>
            </p:nvSpPr>
            <p:spPr>
              <a:xfrm>
                <a:off x="8834510" y="2293033"/>
                <a:ext cx="3249638" cy="456496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contains the initial state </a:t>
                </a:r>
                <a:r>
                  <a:rPr lang="en-US" dirty="0" smtClean="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literals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contains </a:t>
                </a:r>
                <a:r>
                  <a:rPr lang="en-US" dirty="0" smtClean="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actions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enabled by literals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 smtClean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Edges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indicate preconditions and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effects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 smtClean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 smtClean="0">
                    <a:solidFill>
                      <a:schemeClr val="tx1"/>
                    </a:solidFill>
                  </a:rPr>
                  <a:t>Note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that for the initial state we need literal propositions, with no variables.  So for example if we have another cake object</a:t>
                </a:r>
                <a:r>
                  <a:rPr lang="en-US" b="1" dirty="0" smtClean="0">
                    <a:solidFill>
                      <a:schemeClr val="tx1"/>
                    </a:solidFill>
                  </a:rPr>
                  <a:t> a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then we probably add “ </a:t>
                </a:r>
                <a:r>
                  <a:rPr lang="en-US" b="1" dirty="0" smtClean="0">
                    <a:solidFill>
                      <a:schemeClr val="tx1"/>
                    </a:solidFill>
                  </a:rPr>
                  <a:t>–have(a)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“ and “ </a:t>
                </a:r>
                <a:r>
                  <a:rPr lang="en-US" b="1" dirty="0" smtClean="0">
                    <a:solidFill>
                      <a:schemeClr val="tx1"/>
                    </a:solidFill>
                  </a:rPr>
                  <a:t>–eaten(a) “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to the initial state.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4510" y="2293033"/>
                <a:ext cx="3249638" cy="4564967"/>
              </a:xfrm>
              <a:prstGeom prst="rect">
                <a:avLst/>
              </a:prstGeom>
              <a:blipFill>
                <a:blip r:embed="rId3"/>
                <a:stretch>
                  <a:fillRect l="-935" t="-533" b="-1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Line Callout 1 (Accent Bar) 4"/>
          <p:cNvSpPr/>
          <p:nvPr/>
        </p:nvSpPr>
        <p:spPr>
          <a:xfrm>
            <a:off x="1861614" y="5528603"/>
            <a:ext cx="2678739" cy="1119085"/>
          </a:xfrm>
          <a:prstGeom prst="accentCallout1">
            <a:avLst>
              <a:gd name="adj1" fmla="val 18750"/>
              <a:gd name="adj2" fmla="val -8333"/>
              <a:gd name="adj3" fmla="val -33450"/>
              <a:gd name="adj4" fmla="val -22673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Note that here c is a </a:t>
            </a:r>
            <a:r>
              <a:rPr lang="en-US" sz="1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specific cake object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unlike the ?c parameter earlier!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73956" y="5528603"/>
            <a:ext cx="3690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>
                <a:solidFill>
                  <a:srgbClr val="FF0000"/>
                </a:solidFill>
              </a:rPr>
              <a:t>!</a:t>
            </a:r>
            <a:endParaRPr lang="en-US" sz="4400" b="1" dirty="0">
              <a:solidFill>
                <a:srgbClr val="FF0000"/>
              </a:solidFill>
            </a:endParaRPr>
          </a:p>
        </p:txBody>
      </p:sp>
      <p:sp>
        <p:nvSpPr>
          <p:cNvPr id="21" name="Line Callout 1 (Accent Bar) 20"/>
          <p:cNvSpPr/>
          <p:nvPr/>
        </p:nvSpPr>
        <p:spPr>
          <a:xfrm>
            <a:off x="5884262" y="5490619"/>
            <a:ext cx="2678739" cy="1119085"/>
          </a:xfrm>
          <a:prstGeom prst="accentCallout1">
            <a:avLst>
              <a:gd name="adj1" fmla="val 18750"/>
              <a:gd name="adj2" fmla="val -8333"/>
              <a:gd name="adj3" fmla="val -33450"/>
              <a:gd name="adj4" fmla="val -22673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▪▪▪Same holds for the action sets too:</a:t>
            </a:r>
            <a:b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bake(c) and bake(a) are different actions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594968" y="5512189"/>
            <a:ext cx="3690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>
                <a:solidFill>
                  <a:srgbClr val="FF0000"/>
                </a:solidFill>
              </a:rPr>
              <a:t>!</a:t>
            </a:r>
            <a:endParaRPr lang="en-US" sz="4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5478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Planning </a:t>
            </a:r>
            <a:r>
              <a:rPr lang="en-US" dirty="0" smtClean="0"/>
              <a:t>Graph – the graph (2)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03385" y="2180492"/>
            <a:ext cx="1392701" cy="30948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have(c)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 − eaten(c)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096086" y="2180491"/>
            <a:ext cx="1392701" cy="30948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eat(c)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500515" y="2178147"/>
            <a:ext cx="1392701" cy="30948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dirty="0" smtClean="0">
                <a:solidFill>
                  <a:schemeClr val="tx1"/>
                </a:solidFill>
              </a:rPr>
              <a:t>ave(c)</a:t>
            </a: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 − h</a:t>
            </a:r>
            <a:r>
              <a:rPr lang="en-US" dirty="0" smtClean="0">
                <a:solidFill>
                  <a:schemeClr val="tx1"/>
                </a:solidFill>
              </a:rPr>
              <a:t>ave(c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  <a:r>
              <a:rPr lang="en-US" dirty="0" smtClean="0">
                <a:solidFill>
                  <a:schemeClr val="tx1"/>
                </a:solidFill>
              </a:rPr>
              <a:t>aten(c)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 − eaten(c)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1758462" y="3137095"/>
            <a:ext cx="703384" cy="58849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3142959" y="3502855"/>
            <a:ext cx="613115" cy="22273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094891" y="3725593"/>
            <a:ext cx="675248" cy="2555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4877978" y="2178147"/>
            <a:ext cx="1392701" cy="30948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bake(c)</a:t>
            </a:r>
            <a:br>
              <a:rPr lang="en-US" dirty="0" smtClean="0">
                <a:solidFill>
                  <a:schemeClr val="tx1"/>
                </a:solidFill>
              </a:rPr>
            </a:br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eat(c)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255441" y="2178146"/>
            <a:ext cx="1392701" cy="30948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dirty="0" smtClean="0">
                <a:solidFill>
                  <a:schemeClr val="tx1"/>
                </a:solidFill>
              </a:rPr>
              <a:t>ave(c)</a:t>
            </a: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 − h</a:t>
            </a:r>
            <a:r>
              <a:rPr lang="en-US" dirty="0" smtClean="0">
                <a:solidFill>
                  <a:schemeClr val="tx1"/>
                </a:solidFill>
              </a:rPr>
              <a:t>ave(c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  <a:r>
              <a:rPr lang="en-US" dirty="0" smtClean="0">
                <a:solidFill>
                  <a:schemeClr val="tx1"/>
                </a:solidFill>
              </a:rPr>
              <a:t>aten(c)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 − eaten(c)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4540354" y="2912012"/>
            <a:ext cx="758485" cy="136339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5933055" y="3614226"/>
            <a:ext cx="589673" cy="66118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5933055" y="3981158"/>
            <a:ext cx="589673" cy="29424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4540354" y="3212709"/>
            <a:ext cx="597290" cy="1776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6015120" y="2912013"/>
            <a:ext cx="507608" cy="30069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>
            <a:off x="1871003" y="2912012"/>
            <a:ext cx="1885071" cy="0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583723" y="2881532"/>
            <a:ext cx="1885071" cy="0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1908514" y="4572000"/>
            <a:ext cx="1735018" cy="9375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4705641" y="4569656"/>
            <a:ext cx="1735018" cy="9375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4736123" y="3455965"/>
            <a:ext cx="1774876" cy="3515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4736123" y="3920198"/>
            <a:ext cx="1800663" cy="24618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2714478" y="2820428"/>
            <a:ext cx="126609" cy="17877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2726787" y="4487298"/>
            <a:ext cx="126609" cy="17877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5522755" y="4517486"/>
            <a:ext cx="126609" cy="17877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5522755" y="3853375"/>
            <a:ext cx="126609" cy="17877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5548531" y="3368992"/>
            <a:ext cx="126609" cy="17877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5543857" y="2761956"/>
            <a:ext cx="126609" cy="17877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1195753" y="1801168"/>
                <a:ext cx="60070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      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           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       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           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5753" y="1801168"/>
                <a:ext cx="6007094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ectangle 37"/>
          <p:cNvSpPr/>
          <p:nvPr/>
        </p:nvSpPr>
        <p:spPr>
          <a:xfrm>
            <a:off x="8834510" y="2293033"/>
            <a:ext cx="3165231" cy="43187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We introduce ‘persistence</a:t>
            </a:r>
            <a:r>
              <a:rPr lang="en-US" dirty="0" smtClean="0">
                <a:solidFill>
                  <a:schemeClr val="tx1"/>
                </a:solidFill>
              </a:rPr>
              <a:t>’/ ‘maintenance’ </a:t>
            </a:r>
            <a:r>
              <a:rPr lang="en-US" dirty="0" smtClean="0">
                <a:solidFill>
                  <a:schemeClr val="tx1"/>
                </a:solidFill>
              </a:rPr>
              <a:t>actions. To allow </a:t>
            </a:r>
            <a:r>
              <a:rPr lang="en-US" dirty="0" smtClean="0">
                <a:solidFill>
                  <a:schemeClr val="tx1"/>
                </a:solidFill>
              </a:rPr>
              <a:t>explicitly indicate </a:t>
            </a:r>
            <a:r>
              <a:rPr lang="en-US" dirty="0" smtClean="0">
                <a:solidFill>
                  <a:schemeClr val="tx1"/>
                </a:solidFill>
              </a:rPr>
              <a:t>retaining </a:t>
            </a:r>
            <a:r>
              <a:rPr lang="en-US" dirty="0" smtClean="0">
                <a:solidFill>
                  <a:schemeClr val="tx1"/>
                </a:solidFill>
              </a:rPr>
              <a:t>literals ..we did that implicitly so far.</a:t>
            </a:r>
            <a:endParaRPr lang="en-US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Note that persistence actions always exist in all action sets.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Once a literal appears, it doesn’t go away because of persistence.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flipV="1">
            <a:off x="9513292" y="3981157"/>
            <a:ext cx="1735018" cy="9375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10303425" y="3891547"/>
            <a:ext cx="126609" cy="17877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484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Planning </a:t>
            </a:r>
            <a:r>
              <a:rPr lang="en-US" dirty="0" smtClean="0"/>
              <a:t>Graph – the graph (3)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03385" y="2180492"/>
            <a:ext cx="1392701" cy="30948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have(c)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 − eaten(c)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096086" y="2180491"/>
            <a:ext cx="1392701" cy="30948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eat(c)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500515" y="2178147"/>
            <a:ext cx="1392701" cy="30948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dirty="0" smtClean="0">
                <a:solidFill>
                  <a:schemeClr val="tx1"/>
                </a:solidFill>
              </a:rPr>
              <a:t>ave(c)</a:t>
            </a: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 − h</a:t>
            </a:r>
            <a:r>
              <a:rPr lang="en-US" dirty="0" smtClean="0">
                <a:solidFill>
                  <a:schemeClr val="tx1"/>
                </a:solidFill>
              </a:rPr>
              <a:t>ave(c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  <a:r>
              <a:rPr lang="en-US" dirty="0" smtClean="0">
                <a:solidFill>
                  <a:schemeClr val="tx1"/>
                </a:solidFill>
              </a:rPr>
              <a:t>aten(c)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 − eaten(c)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1758462" y="3137095"/>
            <a:ext cx="703384" cy="58849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3142959" y="3502855"/>
            <a:ext cx="613115" cy="22273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094891" y="3725593"/>
            <a:ext cx="675248" cy="2555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4877978" y="2178147"/>
            <a:ext cx="1392701" cy="30948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bake(c)</a:t>
            </a:r>
            <a:br>
              <a:rPr lang="en-US" dirty="0" smtClean="0">
                <a:solidFill>
                  <a:schemeClr val="tx1"/>
                </a:solidFill>
              </a:rPr>
            </a:br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eat(c)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255441" y="2178146"/>
            <a:ext cx="1392701" cy="30948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dirty="0" smtClean="0">
                <a:solidFill>
                  <a:schemeClr val="tx1"/>
                </a:solidFill>
              </a:rPr>
              <a:t>ave(c)</a:t>
            </a: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 − h</a:t>
            </a:r>
            <a:r>
              <a:rPr lang="en-US" dirty="0" smtClean="0">
                <a:solidFill>
                  <a:schemeClr val="tx1"/>
                </a:solidFill>
              </a:rPr>
              <a:t>ave(c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  <a:r>
              <a:rPr lang="en-US" dirty="0" smtClean="0">
                <a:solidFill>
                  <a:schemeClr val="tx1"/>
                </a:solidFill>
              </a:rPr>
              <a:t>aten(c)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 − eaten(c)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4540354" y="2912012"/>
            <a:ext cx="758485" cy="136339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5933055" y="3614226"/>
            <a:ext cx="589673" cy="66118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5933055" y="3981158"/>
            <a:ext cx="589673" cy="29424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4540354" y="3212709"/>
            <a:ext cx="597290" cy="1776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6015120" y="2912013"/>
            <a:ext cx="507608" cy="30069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>
            <a:off x="1871003" y="2912012"/>
            <a:ext cx="1885071" cy="0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583723" y="2881532"/>
            <a:ext cx="1885071" cy="0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1908514" y="4572000"/>
            <a:ext cx="1735018" cy="9375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4705641" y="4569656"/>
            <a:ext cx="1735018" cy="9375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4736123" y="3455965"/>
            <a:ext cx="1774876" cy="3515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4736123" y="3920198"/>
            <a:ext cx="1800663" cy="24618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2714478" y="2820428"/>
            <a:ext cx="126609" cy="17877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2726787" y="4487298"/>
            <a:ext cx="126609" cy="17877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5522755" y="4517486"/>
            <a:ext cx="126609" cy="17877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5522755" y="3853375"/>
            <a:ext cx="126609" cy="17877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5548531" y="3368992"/>
            <a:ext cx="126609" cy="17877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5543857" y="2761956"/>
            <a:ext cx="126609" cy="17877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2546055" y="2996418"/>
            <a:ext cx="196637" cy="662248"/>
          </a:xfrm>
          <a:custGeom>
            <a:avLst/>
            <a:gdLst>
              <a:gd name="connsiteX0" fmla="*/ 154942 w 196637"/>
              <a:gd name="connsiteY0" fmla="*/ 0 h 662248"/>
              <a:gd name="connsiteX1" fmla="*/ 197 w 196637"/>
              <a:gd name="connsiteY1" fmla="*/ 182880 h 662248"/>
              <a:gd name="connsiteX2" fmla="*/ 183077 w 196637"/>
              <a:gd name="connsiteY2" fmla="*/ 604911 h 662248"/>
              <a:gd name="connsiteX3" fmla="*/ 169010 w 196637"/>
              <a:gd name="connsiteY3" fmla="*/ 647114 h 662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637" h="662248">
                <a:moveTo>
                  <a:pt x="154942" y="0"/>
                </a:moveTo>
                <a:cubicBezTo>
                  <a:pt x="75225" y="41031"/>
                  <a:pt x="-4492" y="82062"/>
                  <a:pt x="197" y="182880"/>
                </a:cubicBezTo>
                <a:cubicBezTo>
                  <a:pt x="4886" y="283698"/>
                  <a:pt x="183077" y="604911"/>
                  <a:pt x="183077" y="604911"/>
                </a:cubicBezTo>
                <a:cubicBezTo>
                  <a:pt x="211212" y="682283"/>
                  <a:pt x="190111" y="664698"/>
                  <a:pt x="169010" y="647114"/>
                </a:cubicBezTo>
              </a:path>
            </a:pathLst>
          </a:cu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36"/>
          <p:cNvSpPr/>
          <p:nvPr/>
        </p:nvSpPr>
        <p:spPr>
          <a:xfrm>
            <a:off x="2585912" y="3894406"/>
            <a:ext cx="196637" cy="662248"/>
          </a:xfrm>
          <a:custGeom>
            <a:avLst/>
            <a:gdLst>
              <a:gd name="connsiteX0" fmla="*/ 154942 w 196637"/>
              <a:gd name="connsiteY0" fmla="*/ 0 h 662248"/>
              <a:gd name="connsiteX1" fmla="*/ 197 w 196637"/>
              <a:gd name="connsiteY1" fmla="*/ 182880 h 662248"/>
              <a:gd name="connsiteX2" fmla="*/ 183077 w 196637"/>
              <a:gd name="connsiteY2" fmla="*/ 604911 h 662248"/>
              <a:gd name="connsiteX3" fmla="*/ 169010 w 196637"/>
              <a:gd name="connsiteY3" fmla="*/ 647114 h 662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637" h="662248">
                <a:moveTo>
                  <a:pt x="154942" y="0"/>
                </a:moveTo>
                <a:cubicBezTo>
                  <a:pt x="75225" y="41031"/>
                  <a:pt x="-4492" y="82062"/>
                  <a:pt x="197" y="182880"/>
                </a:cubicBezTo>
                <a:cubicBezTo>
                  <a:pt x="4886" y="283698"/>
                  <a:pt x="183077" y="604911"/>
                  <a:pt x="183077" y="604911"/>
                </a:cubicBezTo>
                <a:cubicBezTo>
                  <a:pt x="211212" y="682283"/>
                  <a:pt x="190111" y="664698"/>
                  <a:pt x="169010" y="647114"/>
                </a:cubicBezTo>
              </a:path>
            </a:pathLst>
          </a:cu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3921871" y="2996418"/>
            <a:ext cx="98564" cy="407964"/>
          </a:xfrm>
          <a:custGeom>
            <a:avLst/>
            <a:gdLst>
              <a:gd name="connsiteX0" fmla="*/ 98564 w 98564"/>
              <a:gd name="connsiteY0" fmla="*/ 0 h 407964"/>
              <a:gd name="connsiteX1" fmla="*/ 90 w 98564"/>
              <a:gd name="connsiteY1" fmla="*/ 140677 h 407964"/>
              <a:gd name="connsiteX2" fmla="*/ 84496 w 98564"/>
              <a:gd name="connsiteY2" fmla="*/ 407964 h 407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8564" h="407964">
                <a:moveTo>
                  <a:pt x="98564" y="0"/>
                </a:moveTo>
                <a:cubicBezTo>
                  <a:pt x="50499" y="36341"/>
                  <a:pt x="2435" y="72683"/>
                  <a:pt x="90" y="140677"/>
                </a:cubicBezTo>
                <a:cubicBezTo>
                  <a:pt x="-2255" y="208671"/>
                  <a:pt x="41120" y="308317"/>
                  <a:pt x="84496" y="407964"/>
                </a:cubicBezTo>
              </a:path>
            </a:pathLst>
          </a:cu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 37"/>
          <p:cNvSpPr/>
          <p:nvPr/>
        </p:nvSpPr>
        <p:spPr>
          <a:xfrm>
            <a:off x="3931290" y="4084556"/>
            <a:ext cx="98564" cy="407964"/>
          </a:xfrm>
          <a:custGeom>
            <a:avLst/>
            <a:gdLst>
              <a:gd name="connsiteX0" fmla="*/ 98564 w 98564"/>
              <a:gd name="connsiteY0" fmla="*/ 0 h 407964"/>
              <a:gd name="connsiteX1" fmla="*/ 90 w 98564"/>
              <a:gd name="connsiteY1" fmla="*/ 140677 h 407964"/>
              <a:gd name="connsiteX2" fmla="*/ 84496 w 98564"/>
              <a:gd name="connsiteY2" fmla="*/ 407964 h 407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8564" h="407964">
                <a:moveTo>
                  <a:pt x="98564" y="0"/>
                </a:moveTo>
                <a:cubicBezTo>
                  <a:pt x="50499" y="36341"/>
                  <a:pt x="2435" y="72683"/>
                  <a:pt x="90" y="140677"/>
                </a:cubicBezTo>
                <a:cubicBezTo>
                  <a:pt x="-2255" y="208671"/>
                  <a:pt x="41120" y="308317"/>
                  <a:pt x="84496" y="407964"/>
                </a:cubicBezTo>
              </a:path>
            </a:pathLst>
          </a:cu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3607060" y="2954215"/>
            <a:ext cx="388165" cy="984739"/>
          </a:xfrm>
          <a:custGeom>
            <a:avLst/>
            <a:gdLst>
              <a:gd name="connsiteX0" fmla="*/ 261555 w 388165"/>
              <a:gd name="connsiteY0" fmla="*/ 0 h 984739"/>
              <a:gd name="connsiteX1" fmla="*/ 36472 w 388165"/>
              <a:gd name="connsiteY1" fmla="*/ 450167 h 984739"/>
              <a:gd name="connsiteX2" fmla="*/ 36472 w 388165"/>
              <a:gd name="connsiteY2" fmla="*/ 745588 h 984739"/>
              <a:gd name="connsiteX3" fmla="*/ 388165 w 388165"/>
              <a:gd name="connsiteY3" fmla="*/ 984739 h 984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8165" h="984739">
                <a:moveTo>
                  <a:pt x="261555" y="0"/>
                </a:moveTo>
                <a:cubicBezTo>
                  <a:pt x="167770" y="162951"/>
                  <a:pt x="73986" y="325902"/>
                  <a:pt x="36472" y="450167"/>
                </a:cubicBezTo>
                <a:cubicBezTo>
                  <a:pt x="-1042" y="574432"/>
                  <a:pt x="-22143" y="656493"/>
                  <a:pt x="36472" y="745588"/>
                </a:cubicBezTo>
                <a:cubicBezTo>
                  <a:pt x="95087" y="834683"/>
                  <a:pt x="241626" y="909711"/>
                  <a:pt x="388165" y="984739"/>
                </a:cubicBezTo>
              </a:path>
            </a:pathLst>
          </a:custGeom>
          <a:noFill/>
          <a:ln w="38100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5204413" y="3277772"/>
            <a:ext cx="141310" cy="956603"/>
          </a:xfrm>
          <a:custGeom>
            <a:avLst/>
            <a:gdLst>
              <a:gd name="connsiteX0" fmla="*/ 99107 w 141310"/>
              <a:gd name="connsiteY0" fmla="*/ 0 h 956603"/>
              <a:gd name="connsiteX1" fmla="*/ 633 w 141310"/>
              <a:gd name="connsiteY1" fmla="*/ 464234 h 956603"/>
              <a:gd name="connsiteX2" fmla="*/ 141310 w 141310"/>
              <a:gd name="connsiteY2" fmla="*/ 956603 h 9566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1310" h="956603">
                <a:moveTo>
                  <a:pt x="99107" y="0"/>
                </a:moveTo>
                <a:cubicBezTo>
                  <a:pt x="46353" y="152400"/>
                  <a:pt x="-6401" y="304800"/>
                  <a:pt x="633" y="464234"/>
                </a:cubicBezTo>
                <a:cubicBezTo>
                  <a:pt x="7667" y="623668"/>
                  <a:pt x="74488" y="790135"/>
                  <a:pt x="141310" y="956603"/>
                </a:cubicBezTo>
              </a:path>
            </a:pathLst>
          </a:custGeom>
          <a:noFill/>
          <a:ln w="38100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5457700" y="2883877"/>
            <a:ext cx="155309" cy="548640"/>
          </a:xfrm>
          <a:custGeom>
            <a:avLst/>
            <a:gdLst>
              <a:gd name="connsiteX0" fmla="*/ 155309 w 155309"/>
              <a:gd name="connsiteY0" fmla="*/ 0 h 548640"/>
              <a:gd name="connsiteX1" fmla="*/ 565 w 155309"/>
              <a:gd name="connsiteY1" fmla="*/ 168812 h 548640"/>
              <a:gd name="connsiteX2" fmla="*/ 113106 w 155309"/>
              <a:gd name="connsiteY2" fmla="*/ 548640 h 548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5309" h="548640">
                <a:moveTo>
                  <a:pt x="155309" y="0"/>
                </a:moveTo>
                <a:cubicBezTo>
                  <a:pt x="81454" y="38686"/>
                  <a:pt x="7599" y="77372"/>
                  <a:pt x="565" y="168812"/>
                </a:cubicBezTo>
                <a:cubicBezTo>
                  <a:pt x="-6469" y="260252"/>
                  <a:pt x="53318" y="404446"/>
                  <a:pt x="113106" y="548640"/>
                </a:cubicBezTo>
              </a:path>
            </a:pathLst>
          </a:cu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>
            <a:off x="5542671" y="4037428"/>
            <a:ext cx="56271" cy="520504"/>
          </a:xfrm>
          <a:custGeom>
            <a:avLst/>
            <a:gdLst>
              <a:gd name="connsiteX0" fmla="*/ 56271 w 56271"/>
              <a:gd name="connsiteY0" fmla="*/ 0 h 520504"/>
              <a:gd name="connsiteX1" fmla="*/ 0 w 56271"/>
              <a:gd name="connsiteY1" fmla="*/ 239150 h 520504"/>
              <a:gd name="connsiteX2" fmla="*/ 56271 w 56271"/>
              <a:gd name="connsiteY2" fmla="*/ 520504 h 520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6271" h="520504">
                <a:moveTo>
                  <a:pt x="56271" y="0"/>
                </a:moveTo>
                <a:cubicBezTo>
                  <a:pt x="28135" y="76199"/>
                  <a:pt x="0" y="152399"/>
                  <a:pt x="0" y="239150"/>
                </a:cubicBezTo>
                <a:cubicBezTo>
                  <a:pt x="0" y="325901"/>
                  <a:pt x="28135" y="423202"/>
                  <a:pt x="56271" y="520504"/>
                </a:cubicBezTo>
              </a:path>
            </a:pathLst>
          </a:cu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 38"/>
          <p:cNvSpPr/>
          <p:nvPr/>
        </p:nvSpPr>
        <p:spPr>
          <a:xfrm>
            <a:off x="4515729" y="3587262"/>
            <a:ext cx="169028" cy="956603"/>
          </a:xfrm>
          <a:custGeom>
            <a:avLst/>
            <a:gdLst>
              <a:gd name="connsiteX0" fmla="*/ 0 w 169028"/>
              <a:gd name="connsiteY0" fmla="*/ 0 h 956603"/>
              <a:gd name="connsiteX1" fmla="*/ 168813 w 169028"/>
              <a:gd name="connsiteY1" fmla="*/ 464233 h 956603"/>
              <a:gd name="connsiteX2" fmla="*/ 28136 w 169028"/>
              <a:gd name="connsiteY2" fmla="*/ 956603 h 9566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9028" h="956603">
                <a:moveTo>
                  <a:pt x="0" y="0"/>
                </a:moveTo>
                <a:cubicBezTo>
                  <a:pt x="82062" y="152399"/>
                  <a:pt x="164124" y="304799"/>
                  <a:pt x="168813" y="464233"/>
                </a:cubicBezTo>
                <a:cubicBezTo>
                  <a:pt x="173502" y="623667"/>
                  <a:pt x="100819" y="790135"/>
                  <a:pt x="28136" y="956603"/>
                </a:cubicBezTo>
              </a:path>
            </a:pathLst>
          </a:cu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195753" y="1801168"/>
                <a:ext cx="60070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      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           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       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           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5753" y="1801168"/>
                <a:ext cx="6007094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/>
          <p:nvPr/>
        </p:nvCxnSpPr>
        <p:spPr>
          <a:xfrm flipH="1">
            <a:off x="6026367" y="2171058"/>
            <a:ext cx="2186345" cy="591456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>
            <a:off x="7340515" y="2178704"/>
            <a:ext cx="829994" cy="410309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8212712" y="1868046"/>
            <a:ext cx="3291286" cy="64633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There are missing conflict edges, </a:t>
            </a:r>
          </a:p>
          <a:p>
            <a:r>
              <a:rPr lang="en-US" dirty="0" smtClean="0"/>
              <a:t>complete them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703385" y="5580989"/>
            <a:ext cx="107877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Adding </a:t>
            </a:r>
            <a:r>
              <a:rPr lang="en-US" b="1" dirty="0" err="1" smtClean="0">
                <a:solidFill>
                  <a:schemeClr val="accent2"/>
                </a:solidFill>
              </a:rPr>
              <a:t>mutex</a:t>
            </a:r>
            <a:r>
              <a:rPr lang="en-US" b="1" i="1" dirty="0" smtClean="0">
                <a:solidFill>
                  <a:schemeClr val="accent2"/>
                </a:solidFill>
              </a:rPr>
              <a:t> action set </a:t>
            </a:r>
            <a:r>
              <a:rPr lang="en-US" i="1" dirty="0" smtClean="0"/>
              <a:t>edges:   * </a:t>
            </a:r>
            <a:r>
              <a:rPr lang="en-US" i="1" dirty="0" smtClean="0"/>
              <a:t>Inconsistent</a:t>
            </a:r>
            <a:r>
              <a:rPr lang="en-US" i="1" dirty="0" smtClean="0"/>
              <a:t> </a:t>
            </a:r>
            <a:r>
              <a:rPr lang="en-US" b="1" i="1" dirty="0" smtClean="0"/>
              <a:t>lit</a:t>
            </a:r>
            <a:r>
              <a:rPr lang="en-US" i="1" dirty="0" smtClean="0"/>
              <a:t> effects    * </a:t>
            </a:r>
            <a:r>
              <a:rPr lang="en-US" b="1" i="1" dirty="0" smtClean="0"/>
              <a:t>lit</a:t>
            </a:r>
            <a:r>
              <a:rPr lang="en-US" i="1" dirty="0" smtClean="0"/>
              <a:t> interference  </a:t>
            </a:r>
            <a:r>
              <a:rPr lang="en-US" i="1" dirty="0" smtClean="0"/>
              <a:t>* </a:t>
            </a:r>
            <a:r>
              <a:rPr lang="en-US" i="1" dirty="0" err="1" smtClean="0"/>
              <a:t>Compteting</a:t>
            </a:r>
            <a:r>
              <a:rPr lang="en-US" i="1" dirty="0"/>
              <a:t> needs (</a:t>
            </a:r>
            <a:r>
              <a:rPr lang="en-US" b="1" i="1" dirty="0" err="1"/>
              <a:t>mutex</a:t>
            </a:r>
            <a:r>
              <a:rPr lang="en-US" b="1" i="1" dirty="0"/>
              <a:t> </a:t>
            </a:r>
            <a:r>
              <a:rPr lang="en-US" b="1" i="1" dirty="0" err="1"/>
              <a:t>prec</a:t>
            </a:r>
            <a:r>
              <a:rPr lang="en-US" b="1" i="1" dirty="0"/>
              <a:t> lit</a:t>
            </a:r>
            <a:r>
              <a:rPr lang="en-US" i="1" dirty="0"/>
              <a:t>) </a:t>
            </a:r>
            <a:endParaRPr lang="en-US" i="1" dirty="0" smtClean="0"/>
          </a:p>
          <a:p>
            <a:r>
              <a:rPr lang="en-US" dirty="0" smtClean="0"/>
              <a:t>Adding </a:t>
            </a:r>
            <a:r>
              <a:rPr lang="en-US" b="1" i="1" dirty="0" err="1" smtClean="0">
                <a:solidFill>
                  <a:schemeClr val="accent2"/>
                </a:solidFill>
              </a:rPr>
              <a:t>mutex</a:t>
            </a:r>
            <a:r>
              <a:rPr lang="en-US" b="1" i="1" dirty="0" smtClean="0">
                <a:solidFill>
                  <a:schemeClr val="accent2"/>
                </a:solidFill>
              </a:rPr>
              <a:t> literal set </a:t>
            </a:r>
            <a:r>
              <a:rPr lang="en-US" i="1" dirty="0" smtClean="0"/>
              <a:t>edges:  * Negated literals     * Inconsistent (action) support: </a:t>
            </a:r>
            <a:br>
              <a:rPr lang="en-US" i="1" dirty="0" smtClean="0"/>
            </a:br>
            <a:r>
              <a:rPr lang="en-US" i="1" dirty="0" smtClean="0"/>
              <a:t>                                                                                                </a:t>
            </a:r>
            <a:r>
              <a:rPr lang="en-US" i="1" dirty="0" err="1" smtClean="0"/>
              <a:t>ie</a:t>
            </a:r>
            <a:r>
              <a:rPr lang="en-US" i="1" dirty="0" smtClean="0"/>
              <a:t>. Every way (</a:t>
            </a:r>
            <a:r>
              <a:rPr lang="en-US" b="1" i="1" dirty="0" smtClean="0"/>
              <a:t>action pair</a:t>
            </a:r>
            <a:r>
              <a:rPr lang="en-US" i="1" dirty="0" smtClean="0"/>
              <a:t>) of creating the literals is </a:t>
            </a:r>
            <a:r>
              <a:rPr lang="en-US" b="1" i="1" dirty="0" err="1" smtClean="0"/>
              <a:t>mutex</a:t>
            </a:r>
            <a:r>
              <a:rPr lang="en-US" i="1" dirty="0" smtClean="0"/>
              <a:t> 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8115607" y="3385822"/>
            <a:ext cx="421480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Adding </a:t>
            </a:r>
            <a:r>
              <a:rPr lang="en-US" b="1" i="1" dirty="0" err="1" smtClean="0">
                <a:solidFill>
                  <a:srgbClr val="FF0000"/>
                </a:solidFill>
              </a:rPr>
              <a:t>mutex</a:t>
            </a:r>
            <a:r>
              <a:rPr lang="en-US" dirty="0" smtClean="0"/>
              <a:t> edges is the S and A sets</a:t>
            </a:r>
          </a:p>
          <a:p>
            <a:r>
              <a:rPr lang="en-US" dirty="0" smtClean="0"/>
              <a:t>We do this going left to right, layer by layer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01195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Planning </a:t>
            </a:r>
            <a:r>
              <a:rPr lang="en-US" dirty="0" smtClean="0"/>
              <a:t>Graph – Deriving heuristics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03385" y="2180492"/>
            <a:ext cx="1392701" cy="30948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have(c)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 − eaten(c)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096086" y="2180491"/>
            <a:ext cx="1392701" cy="30948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eat(c)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500515" y="2178147"/>
            <a:ext cx="1392701" cy="30948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dirty="0" smtClean="0">
                <a:solidFill>
                  <a:schemeClr val="tx1"/>
                </a:solidFill>
              </a:rPr>
              <a:t>ave(c)</a:t>
            </a: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 − h</a:t>
            </a:r>
            <a:r>
              <a:rPr lang="en-US" dirty="0" smtClean="0">
                <a:solidFill>
                  <a:schemeClr val="tx1"/>
                </a:solidFill>
              </a:rPr>
              <a:t>ave(c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  <a:r>
              <a:rPr lang="en-US" dirty="0" smtClean="0">
                <a:solidFill>
                  <a:schemeClr val="tx1"/>
                </a:solidFill>
              </a:rPr>
              <a:t>aten(c)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 − eaten(c)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1758462" y="3137095"/>
            <a:ext cx="703384" cy="58849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3142959" y="3502855"/>
            <a:ext cx="613115" cy="22273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094891" y="3725593"/>
            <a:ext cx="675248" cy="2555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4877978" y="2178147"/>
            <a:ext cx="1392701" cy="30948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bake(c)</a:t>
            </a:r>
            <a:br>
              <a:rPr lang="en-US" dirty="0" smtClean="0">
                <a:solidFill>
                  <a:schemeClr val="tx1"/>
                </a:solidFill>
              </a:rPr>
            </a:br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eat(c)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255441" y="2178146"/>
            <a:ext cx="1392701" cy="30948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dirty="0" smtClean="0">
                <a:solidFill>
                  <a:schemeClr val="tx1"/>
                </a:solidFill>
              </a:rPr>
              <a:t>ave(c)</a:t>
            </a: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 − h</a:t>
            </a:r>
            <a:r>
              <a:rPr lang="en-US" dirty="0" smtClean="0">
                <a:solidFill>
                  <a:schemeClr val="tx1"/>
                </a:solidFill>
              </a:rPr>
              <a:t>ave(c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  <a:r>
              <a:rPr lang="en-US" dirty="0" smtClean="0">
                <a:solidFill>
                  <a:schemeClr val="tx1"/>
                </a:solidFill>
              </a:rPr>
              <a:t>aten(c)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 − eaten(c)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4540354" y="2912012"/>
            <a:ext cx="758485" cy="136339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5933055" y="3614226"/>
            <a:ext cx="589673" cy="66118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5933055" y="3981158"/>
            <a:ext cx="589673" cy="29424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4540354" y="3212709"/>
            <a:ext cx="597290" cy="1776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6015120" y="2912013"/>
            <a:ext cx="507608" cy="30069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>
            <a:off x="1871003" y="2912012"/>
            <a:ext cx="1885071" cy="0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583723" y="2881532"/>
            <a:ext cx="1885071" cy="0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1908514" y="4572000"/>
            <a:ext cx="1735018" cy="9375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4705641" y="4569656"/>
            <a:ext cx="1735018" cy="9375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4736123" y="3455965"/>
            <a:ext cx="1774876" cy="3515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4736123" y="3920198"/>
            <a:ext cx="1800663" cy="24618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2714478" y="2820428"/>
            <a:ext cx="126609" cy="17877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2726787" y="4487298"/>
            <a:ext cx="126609" cy="17877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5522755" y="4517486"/>
            <a:ext cx="126609" cy="17877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5522755" y="3853375"/>
            <a:ext cx="126609" cy="17877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5548531" y="3368992"/>
            <a:ext cx="126609" cy="17877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5543857" y="2761956"/>
            <a:ext cx="126609" cy="17877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2546055" y="2996418"/>
            <a:ext cx="196637" cy="662248"/>
          </a:xfrm>
          <a:custGeom>
            <a:avLst/>
            <a:gdLst>
              <a:gd name="connsiteX0" fmla="*/ 154942 w 196637"/>
              <a:gd name="connsiteY0" fmla="*/ 0 h 662248"/>
              <a:gd name="connsiteX1" fmla="*/ 197 w 196637"/>
              <a:gd name="connsiteY1" fmla="*/ 182880 h 662248"/>
              <a:gd name="connsiteX2" fmla="*/ 183077 w 196637"/>
              <a:gd name="connsiteY2" fmla="*/ 604911 h 662248"/>
              <a:gd name="connsiteX3" fmla="*/ 169010 w 196637"/>
              <a:gd name="connsiteY3" fmla="*/ 647114 h 662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637" h="662248">
                <a:moveTo>
                  <a:pt x="154942" y="0"/>
                </a:moveTo>
                <a:cubicBezTo>
                  <a:pt x="75225" y="41031"/>
                  <a:pt x="-4492" y="82062"/>
                  <a:pt x="197" y="182880"/>
                </a:cubicBezTo>
                <a:cubicBezTo>
                  <a:pt x="4886" y="283698"/>
                  <a:pt x="183077" y="604911"/>
                  <a:pt x="183077" y="604911"/>
                </a:cubicBezTo>
                <a:cubicBezTo>
                  <a:pt x="211212" y="682283"/>
                  <a:pt x="190111" y="664698"/>
                  <a:pt x="169010" y="647114"/>
                </a:cubicBezTo>
              </a:path>
            </a:pathLst>
          </a:cu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36"/>
          <p:cNvSpPr/>
          <p:nvPr/>
        </p:nvSpPr>
        <p:spPr>
          <a:xfrm>
            <a:off x="2585912" y="3894406"/>
            <a:ext cx="196637" cy="662248"/>
          </a:xfrm>
          <a:custGeom>
            <a:avLst/>
            <a:gdLst>
              <a:gd name="connsiteX0" fmla="*/ 154942 w 196637"/>
              <a:gd name="connsiteY0" fmla="*/ 0 h 662248"/>
              <a:gd name="connsiteX1" fmla="*/ 197 w 196637"/>
              <a:gd name="connsiteY1" fmla="*/ 182880 h 662248"/>
              <a:gd name="connsiteX2" fmla="*/ 183077 w 196637"/>
              <a:gd name="connsiteY2" fmla="*/ 604911 h 662248"/>
              <a:gd name="connsiteX3" fmla="*/ 169010 w 196637"/>
              <a:gd name="connsiteY3" fmla="*/ 647114 h 662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637" h="662248">
                <a:moveTo>
                  <a:pt x="154942" y="0"/>
                </a:moveTo>
                <a:cubicBezTo>
                  <a:pt x="75225" y="41031"/>
                  <a:pt x="-4492" y="82062"/>
                  <a:pt x="197" y="182880"/>
                </a:cubicBezTo>
                <a:cubicBezTo>
                  <a:pt x="4886" y="283698"/>
                  <a:pt x="183077" y="604911"/>
                  <a:pt x="183077" y="604911"/>
                </a:cubicBezTo>
                <a:cubicBezTo>
                  <a:pt x="211212" y="682283"/>
                  <a:pt x="190111" y="664698"/>
                  <a:pt x="169010" y="647114"/>
                </a:cubicBezTo>
              </a:path>
            </a:pathLst>
          </a:cu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3921871" y="2996418"/>
            <a:ext cx="98564" cy="407964"/>
          </a:xfrm>
          <a:custGeom>
            <a:avLst/>
            <a:gdLst>
              <a:gd name="connsiteX0" fmla="*/ 98564 w 98564"/>
              <a:gd name="connsiteY0" fmla="*/ 0 h 407964"/>
              <a:gd name="connsiteX1" fmla="*/ 90 w 98564"/>
              <a:gd name="connsiteY1" fmla="*/ 140677 h 407964"/>
              <a:gd name="connsiteX2" fmla="*/ 84496 w 98564"/>
              <a:gd name="connsiteY2" fmla="*/ 407964 h 407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8564" h="407964">
                <a:moveTo>
                  <a:pt x="98564" y="0"/>
                </a:moveTo>
                <a:cubicBezTo>
                  <a:pt x="50499" y="36341"/>
                  <a:pt x="2435" y="72683"/>
                  <a:pt x="90" y="140677"/>
                </a:cubicBezTo>
                <a:cubicBezTo>
                  <a:pt x="-2255" y="208671"/>
                  <a:pt x="41120" y="308317"/>
                  <a:pt x="84496" y="407964"/>
                </a:cubicBezTo>
              </a:path>
            </a:pathLst>
          </a:cu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 37"/>
          <p:cNvSpPr/>
          <p:nvPr/>
        </p:nvSpPr>
        <p:spPr>
          <a:xfrm>
            <a:off x="3931290" y="4084556"/>
            <a:ext cx="98564" cy="407964"/>
          </a:xfrm>
          <a:custGeom>
            <a:avLst/>
            <a:gdLst>
              <a:gd name="connsiteX0" fmla="*/ 98564 w 98564"/>
              <a:gd name="connsiteY0" fmla="*/ 0 h 407964"/>
              <a:gd name="connsiteX1" fmla="*/ 90 w 98564"/>
              <a:gd name="connsiteY1" fmla="*/ 140677 h 407964"/>
              <a:gd name="connsiteX2" fmla="*/ 84496 w 98564"/>
              <a:gd name="connsiteY2" fmla="*/ 407964 h 407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8564" h="407964">
                <a:moveTo>
                  <a:pt x="98564" y="0"/>
                </a:moveTo>
                <a:cubicBezTo>
                  <a:pt x="50499" y="36341"/>
                  <a:pt x="2435" y="72683"/>
                  <a:pt x="90" y="140677"/>
                </a:cubicBezTo>
                <a:cubicBezTo>
                  <a:pt x="-2255" y="208671"/>
                  <a:pt x="41120" y="308317"/>
                  <a:pt x="84496" y="407964"/>
                </a:cubicBezTo>
              </a:path>
            </a:pathLst>
          </a:cu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3607060" y="2954215"/>
            <a:ext cx="388165" cy="984739"/>
          </a:xfrm>
          <a:custGeom>
            <a:avLst/>
            <a:gdLst>
              <a:gd name="connsiteX0" fmla="*/ 261555 w 388165"/>
              <a:gd name="connsiteY0" fmla="*/ 0 h 984739"/>
              <a:gd name="connsiteX1" fmla="*/ 36472 w 388165"/>
              <a:gd name="connsiteY1" fmla="*/ 450167 h 984739"/>
              <a:gd name="connsiteX2" fmla="*/ 36472 w 388165"/>
              <a:gd name="connsiteY2" fmla="*/ 745588 h 984739"/>
              <a:gd name="connsiteX3" fmla="*/ 388165 w 388165"/>
              <a:gd name="connsiteY3" fmla="*/ 984739 h 984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8165" h="984739">
                <a:moveTo>
                  <a:pt x="261555" y="0"/>
                </a:moveTo>
                <a:cubicBezTo>
                  <a:pt x="167770" y="162951"/>
                  <a:pt x="73986" y="325902"/>
                  <a:pt x="36472" y="450167"/>
                </a:cubicBezTo>
                <a:cubicBezTo>
                  <a:pt x="-1042" y="574432"/>
                  <a:pt x="-22143" y="656493"/>
                  <a:pt x="36472" y="745588"/>
                </a:cubicBezTo>
                <a:cubicBezTo>
                  <a:pt x="95087" y="834683"/>
                  <a:pt x="241626" y="909711"/>
                  <a:pt x="388165" y="984739"/>
                </a:cubicBezTo>
              </a:path>
            </a:pathLst>
          </a:custGeom>
          <a:noFill/>
          <a:ln w="38100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5204413" y="3277772"/>
            <a:ext cx="141310" cy="956603"/>
          </a:xfrm>
          <a:custGeom>
            <a:avLst/>
            <a:gdLst>
              <a:gd name="connsiteX0" fmla="*/ 99107 w 141310"/>
              <a:gd name="connsiteY0" fmla="*/ 0 h 956603"/>
              <a:gd name="connsiteX1" fmla="*/ 633 w 141310"/>
              <a:gd name="connsiteY1" fmla="*/ 464234 h 956603"/>
              <a:gd name="connsiteX2" fmla="*/ 141310 w 141310"/>
              <a:gd name="connsiteY2" fmla="*/ 956603 h 9566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1310" h="956603">
                <a:moveTo>
                  <a:pt x="99107" y="0"/>
                </a:moveTo>
                <a:cubicBezTo>
                  <a:pt x="46353" y="152400"/>
                  <a:pt x="-6401" y="304800"/>
                  <a:pt x="633" y="464234"/>
                </a:cubicBezTo>
                <a:cubicBezTo>
                  <a:pt x="7667" y="623668"/>
                  <a:pt x="74488" y="790135"/>
                  <a:pt x="141310" y="956603"/>
                </a:cubicBezTo>
              </a:path>
            </a:pathLst>
          </a:custGeom>
          <a:noFill/>
          <a:ln w="38100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5457700" y="2883877"/>
            <a:ext cx="155309" cy="548640"/>
          </a:xfrm>
          <a:custGeom>
            <a:avLst/>
            <a:gdLst>
              <a:gd name="connsiteX0" fmla="*/ 155309 w 155309"/>
              <a:gd name="connsiteY0" fmla="*/ 0 h 548640"/>
              <a:gd name="connsiteX1" fmla="*/ 565 w 155309"/>
              <a:gd name="connsiteY1" fmla="*/ 168812 h 548640"/>
              <a:gd name="connsiteX2" fmla="*/ 113106 w 155309"/>
              <a:gd name="connsiteY2" fmla="*/ 548640 h 548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5309" h="548640">
                <a:moveTo>
                  <a:pt x="155309" y="0"/>
                </a:moveTo>
                <a:cubicBezTo>
                  <a:pt x="81454" y="38686"/>
                  <a:pt x="7599" y="77372"/>
                  <a:pt x="565" y="168812"/>
                </a:cubicBezTo>
                <a:cubicBezTo>
                  <a:pt x="-6469" y="260252"/>
                  <a:pt x="53318" y="404446"/>
                  <a:pt x="113106" y="548640"/>
                </a:cubicBezTo>
              </a:path>
            </a:pathLst>
          </a:cu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>
            <a:off x="5542671" y="4037428"/>
            <a:ext cx="56271" cy="520504"/>
          </a:xfrm>
          <a:custGeom>
            <a:avLst/>
            <a:gdLst>
              <a:gd name="connsiteX0" fmla="*/ 56271 w 56271"/>
              <a:gd name="connsiteY0" fmla="*/ 0 h 520504"/>
              <a:gd name="connsiteX1" fmla="*/ 0 w 56271"/>
              <a:gd name="connsiteY1" fmla="*/ 239150 h 520504"/>
              <a:gd name="connsiteX2" fmla="*/ 56271 w 56271"/>
              <a:gd name="connsiteY2" fmla="*/ 520504 h 520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6271" h="520504">
                <a:moveTo>
                  <a:pt x="56271" y="0"/>
                </a:moveTo>
                <a:cubicBezTo>
                  <a:pt x="28135" y="76199"/>
                  <a:pt x="0" y="152399"/>
                  <a:pt x="0" y="239150"/>
                </a:cubicBezTo>
                <a:cubicBezTo>
                  <a:pt x="0" y="325901"/>
                  <a:pt x="28135" y="423202"/>
                  <a:pt x="56271" y="520504"/>
                </a:cubicBezTo>
              </a:path>
            </a:pathLst>
          </a:cu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 38"/>
          <p:cNvSpPr/>
          <p:nvPr/>
        </p:nvSpPr>
        <p:spPr>
          <a:xfrm>
            <a:off x="4515729" y="3587262"/>
            <a:ext cx="169028" cy="956603"/>
          </a:xfrm>
          <a:custGeom>
            <a:avLst/>
            <a:gdLst>
              <a:gd name="connsiteX0" fmla="*/ 0 w 169028"/>
              <a:gd name="connsiteY0" fmla="*/ 0 h 956603"/>
              <a:gd name="connsiteX1" fmla="*/ 168813 w 169028"/>
              <a:gd name="connsiteY1" fmla="*/ 464233 h 956603"/>
              <a:gd name="connsiteX2" fmla="*/ 28136 w 169028"/>
              <a:gd name="connsiteY2" fmla="*/ 956603 h 9566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9028" h="956603">
                <a:moveTo>
                  <a:pt x="0" y="0"/>
                </a:moveTo>
                <a:cubicBezTo>
                  <a:pt x="82062" y="152399"/>
                  <a:pt x="164124" y="304799"/>
                  <a:pt x="168813" y="464233"/>
                </a:cubicBezTo>
                <a:cubicBezTo>
                  <a:pt x="173502" y="623667"/>
                  <a:pt x="100819" y="790135"/>
                  <a:pt x="28136" y="956603"/>
                </a:cubicBezTo>
              </a:path>
            </a:pathLst>
          </a:cu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/>
              <p:cNvSpPr txBox="1"/>
              <p:nvPr/>
            </p:nvSpPr>
            <p:spPr>
              <a:xfrm>
                <a:off x="1195753" y="1801168"/>
                <a:ext cx="64150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      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           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       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baseline="3000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           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b="0" i="1" baseline="3000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5753" y="1801168"/>
                <a:ext cx="6415089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7990448" y="2082018"/>
                <a:ext cx="4293676" cy="313932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Goal: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∧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∧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∧ …</m:t>
                    </m:r>
                  </m:oMath>
                </a14:m>
                <a:endParaRPr lang="en-US" b="0" dirty="0" smtClean="0"/>
              </a:p>
              <a:p>
                <a:r>
                  <a:rPr lang="en-US" dirty="0" smtClean="0"/>
                  <a:t>Define: level cost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𝑤𝑖𝑧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b="0" dirty="0" smtClean="0"/>
              </a:p>
              <a:p>
                <a:r>
                  <a:rPr lang="en-US" dirty="0" smtClean="0"/>
                  <a:t>Possible Heuristics:</a:t>
                </a:r>
              </a:p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max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 smtClean="0"/>
              </a:p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b="0" dirty="0" smtClean="0"/>
              </a:p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𝑠𝑒𝑡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𝑙𝑒𝑣𝑒𝑙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,…)</m:t>
                    </m:r>
                  </m:oMath>
                </a14:m>
                <a:endParaRPr lang="en-US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r>
                  <a:rPr lang="en-US" dirty="0" smtClean="0"/>
                  <a:t>Important: None of these heuristics depend</a:t>
                </a:r>
              </a:p>
              <a:p>
                <a:r>
                  <a:rPr lang="en-US" dirty="0" smtClean="0"/>
                  <a:t>On the problem per-se.</a:t>
                </a:r>
              </a:p>
              <a:p>
                <a:endParaRPr lang="en-US" dirty="0"/>
              </a:p>
              <a:p>
                <a:r>
                  <a:rPr lang="en-US" dirty="0" smtClean="0"/>
                  <a:t>We can then use this, </a:t>
                </a:r>
                <a:r>
                  <a:rPr lang="en-US" dirty="0" err="1" smtClean="0"/>
                  <a:t>eg</a:t>
                </a:r>
                <a:r>
                  <a:rPr lang="en-US" dirty="0" smtClean="0"/>
                  <a:t>, in an A*</a:t>
                </a:r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0448" y="2082018"/>
                <a:ext cx="4293676" cy="3139321"/>
              </a:xfrm>
              <a:prstGeom prst="rect">
                <a:avLst/>
              </a:prstGeom>
              <a:blipFill>
                <a:blip r:embed="rId3"/>
                <a:stretch>
                  <a:fillRect l="-1133" t="-967" r="-283" b="-193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/>
          <p:cNvSpPr txBox="1"/>
          <p:nvPr/>
        </p:nvSpPr>
        <p:spPr>
          <a:xfrm>
            <a:off x="703385" y="5580989"/>
            <a:ext cx="107877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Adding </a:t>
            </a:r>
            <a:r>
              <a:rPr lang="en-US" b="1" dirty="0" err="1" smtClean="0">
                <a:solidFill>
                  <a:schemeClr val="accent2"/>
                </a:solidFill>
              </a:rPr>
              <a:t>mutex</a:t>
            </a:r>
            <a:r>
              <a:rPr lang="en-US" b="1" i="1" dirty="0" smtClean="0">
                <a:solidFill>
                  <a:schemeClr val="accent2"/>
                </a:solidFill>
              </a:rPr>
              <a:t> action set </a:t>
            </a:r>
            <a:r>
              <a:rPr lang="en-US" i="1" dirty="0" smtClean="0"/>
              <a:t>edges:   * </a:t>
            </a:r>
            <a:r>
              <a:rPr lang="en-US" i="1" dirty="0" smtClean="0"/>
              <a:t>Inconsistent</a:t>
            </a:r>
            <a:r>
              <a:rPr lang="en-US" i="1" dirty="0" smtClean="0"/>
              <a:t> </a:t>
            </a:r>
            <a:r>
              <a:rPr lang="en-US" b="1" i="1" dirty="0" smtClean="0"/>
              <a:t>lit</a:t>
            </a:r>
            <a:r>
              <a:rPr lang="en-US" i="1" dirty="0" smtClean="0"/>
              <a:t> effects    * </a:t>
            </a:r>
            <a:r>
              <a:rPr lang="en-US" b="1" i="1" dirty="0" smtClean="0"/>
              <a:t>lit</a:t>
            </a:r>
            <a:r>
              <a:rPr lang="en-US" i="1" dirty="0" smtClean="0"/>
              <a:t> interference  </a:t>
            </a:r>
            <a:r>
              <a:rPr lang="en-US" i="1" dirty="0" smtClean="0"/>
              <a:t>* </a:t>
            </a:r>
            <a:r>
              <a:rPr lang="en-US" i="1" dirty="0" err="1" smtClean="0"/>
              <a:t>Compteting</a:t>
            </a:r>
            <a:r>
              <a:rPr lang="en-US" i="1" dirty="0"/>
              <a:t> needs (</a:t>
            </a:r>
            <a:r>
              <a:rPr lang="en-US" b="1" i="1" dirty="0" err="1"/>
              <a:t>mutex</a:t>
            </a:r>
            <a:r>
              <a:rPr lang="en-US" b="1" i="1" dirty="0"/>
              <a:t> </a:t>
            </a:r>
            <a:r>
              <a:rPr lang="en-US" b="1" i="1" dirty="0" err="1"/>
              <a:t>prec</a:t>
            </a:r>
            <a:r>
              <a:rPr lang="en-US" b="1" i="1" dirty="0"/>
              <a:t> lit</a:t>
            </a:r>
            <a:r>
              <a:rPr lang="en-US" i="1" dirty="0"/>
              <a:t>) </a:t>
            </a:r>
            <a:endParaRPr lang="en-US" i="1" dirty="0" smtClean="0"/>
          </a:p>
          <a:p>
            <a:r>
              <a:rPr lang="en-US" dirty="0" smtClean="0"/>
              <a:t>Adding </a:t>
            </a:r>
            <a:r>
              <a:rPr lang="en-US" b="1" i="1" dirty="0" err="1" smtClean="0">
                <a:solidFill>
                  <a:schemeClr val="accent2"/>
                </a:solidFill>
              </a:rPr>
              <a:t>mutex</a:t>
            </a:r>
            <a:r>
              <a:rPr lang="en-US" b="1" i="1" dirty="0" smtClean="0">
                <a:solidFill>
                  <a:schemeClr val="accent2"/>
                </a:solidFill>
              </a:rPr>
              <a:t> literal set </a:t>
            </a:r>
            <a:r>
              <a:rPr lang="en-US" i="1" dirty="0" smtClean="0"/>
              <a:t>edges:  * Negated literals     * Inconsistent (action) support: </a:t>
            </a:r>
            <a:br>
              <a:rPr lang="en-US" i="1" dirty="0" smtClean="0"/>
            </a:br>
            <a:r>
              <a:rPr lang="en-US" i="1" dirty="0" smtClean="0"/>
              <a:t>                                                                                                </a:t>
            </a:r>
            <a:r>
              <a:rPr lang="en-US" i="1" dirty="0" err="1" smtClean="0"/>
              <a:t>ie</a:t>
            </a:r>
            <a:r>
              <a:rPr lang="en-US" i="1" dirty="0" smtClean="0"/>
              <a:t>. Every way (</a:t>
            </a:r>
            <a:r>
              <a:rPr lang="en-US" b="1" i="1" dirty="0" smtClean="0"/>
              <a:t>action pair</a:t>
            </a:r>
            <a:r>
              <a:rPr lang="en-US" i="1" dirty="0" smtClean="0"/>
              <a:t>) of creating the literals is </a:t>
            </a:r>
            <a:r>
              <a:rPr lang="en-US" b="1" i="1" dirty="0" err="1" smtClean="0"/>
              <a:t>mutex</a:t>
            </a:r>
            <a:r>
              <a:rPr lang="en-US" i="1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964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Planning graph – size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For N levels: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Size of each S and A is bounded by number of literals and number of actions</a:t>
                </a:r>
              </a:p>
              <a:p>
                <a:pPr lvl="1"/>
                <a:r>
                  <a:rPr lang="en-US" dirty="0" smtClean="0"/>
                  <a:t>So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|≤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:pPr lvl="1"/>
                <a:r>
                  <a:rPr lang="en-US" dirty="0" err="1" smtClean="0"/>
                  <a:t>Mutex</a:t>
                </a:r>
                <a:r>
                  <a:rPr lang="en-US" dirty="0" smtClean="0"/>
                  <a:t> edges within each level are bounded by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and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resp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Action edges for each A is bound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So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b="0" dirty="0" smtClean="0"/>
              </a:p>
              <a:p>
                <a:pPr lvl="1"/>
                <a:endParaRPr lang="en-US" dirty="0" smtClean="0"/>
              </a:p>
              <a:p>
                <a:r>
                  <a:rPr lang="en-US" dirty="0" smtClean="0"/>
                  <a:t>How many levels do we need to expand?</a:t>
                </a:r>
              </a:p>
              <a:p>
                <a:pPr lvl="1"/>
                <a:r>
                  <a:rPr lang="en-US" dirty="0" smtClean="0"/>
                  <a:t>At most until nothing changes in the final S set.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6329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Planning </a:t>
            </a:r>
            <a:r>
              <a:rPr lang="en-US" dirty="0" smtClean="0"/>
              <a:t>Graph – Deriving plans directly!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3600" u="sng" dirty="0"/>
                  <a:t>T</a:t>
                </a:r>
                <a:r>
                  <a:rPr lang="en-US" sz="3600" u="sng" dirty="0" smtClean="0"/>
                  <a:t>he idea for the </a:t>
                </a:r>
                <a:r>
                  <a:rPr lang="en-US" sz="3600" u="sng" cap="small" dirty="0" err="1" smtClean="0"/>
                  <a:t>Graphplan</a:t>
                </a:r>
                <a:r>
                  <a:rPr lang="en-US" sz="3600" u="sng" dirty="0" smtClean="0"/>
                  <a:t> </a:t>
                </a:r>
                <a:r>
                  <a:rPr lang="en-US" sz="3600" u="sng" dirty="0"/>
                  <a:t>Algorithm</a:t>
                </a:r>
                <a:endParaRPr lang="en-US" sz="3600" u="sng" dirty="0" smtClean="0"/>
              </a:p>
              <a:p>
                <a:r>
                  <a:rPr lang="en-US" dirty="0" smtClean="0"/>
                  <a:t>Perhaps the planning graph, 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</a:t>
                </a:r>
                <a:r>
                  <a:rPr lang="en-US" dirty="0" smtClean="0"/>
                  <a:t>, has enough information that we can derive the plan from it directly.</a:t>
                </a:r>
              </a:p>
              <a:p>
                <a:r>
                  <a:rPr lang="en-US" dirty="0" smtClean="0"/>
                  <a:t>The idea is to build the planning graph until it captures no more information – “reaches fixed point”</a:t>
                </a:r>
              </a:p>
              <a:p>
                <a:r>
                  <a:rPr lang="en-US" dirty="0" smtClean="0"/>
                  <a:t>Then we can use one of different search methods on it directly.</a:t>
                </a:r>
              </a:p>
              <a:p>
                <a:r>
                  <a:rPr lang="en-US" dirty="0" smtClean="0"/>
                  <a:t>In particular we could use backward search in an and-or fashion.</a:t>
                </a:r>
              </a:p>
              <a:p>
                <a:r>
                  <a:rPr lang="en-US" dirty="0" smtClean="0"/>
                  <a:t>Note that a simple hope is that the plan contains: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   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where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each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 </a:t>
                </a:r>
              </a:p>
              <a:p>
                <a:pPr lvl="1"/>
                <a:r>
                  <a:rPr lang="en-US" dirty="0" smtClean="0"/>
                  <a:t>Linearize this to get a plan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97" t="-4342" b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8783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Planning </a:t>
            </a:r>
            <a:r>
              <a:rPr lang="en-US" dirty="0" smtClean="0"/>
              <a:t>Graph – the </a:t>
            </a:r>
            <a:r>
              <a:rPr lang="en-US" cap="small" dirty="0" err="1" smtClean="0"/>
              <a:t>Graphplan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03385" y="2180492"/>
            <a:ext cx="1392701" cy="30948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have(c)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 − eaten(c)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096086" y="2180491"/>
            <a:ext cx="1392701" cy="30948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eat(c)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500515" y="2178147"/>
            <a:ext cx="1392701" cy="30948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dirty="0" smtClean="0">
                <a:solidFill>
                  <a:schemeClr val="tx1"/>
                </a:solidFill>
              </a:rPr>
              <a:t>ave(c)</a:t>
            </a: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 − h</a:t>
            </a:r>
            <a:r>
              <a:rPr lang="en-US" dirty="0" smtClean="0">
                <a:solidFill>
                  <a:schemeClr val="tx1"/>
                </a:solidFill>
              </a:rPr>
              <a:t>ave(c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  <a:r>
              <a:rPr lang="en-US" dirty="0" smtClean="0">
                <a:solidFill>
                  <a:schemeClr val="tx1"/>
                </a:solidFill>
              </a:rPr>
              <a:t>aten(c)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 − eaten(c)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1758462" y="3137095"/>
            <a:ext cx="703384" cy="58849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3142959" y="3502855"/>
            <a:ext cx="613115" cy="22273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094891" y="3725593"/>
            <a:ext cx="675248" cy="2555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4877978" y="2178147"/>
            <a:ext cx="1392701" cy="30948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bake(c)</a:t>
            </a:r>
            <a:br>
              <a:rPr lang="en-US" dirty="0" smtClean="0">
                <a:solidFill>
                  <a:schemeClr val="tx1"/>
                </a:solidFill>
              </a:rPr>
            </a:br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eat(c)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255441" y="2178146"/>
            <a:ext cx="1392701" cy="30948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dirty="0" smtClean="0">
                <a:solidFill>
                  <a:schemeClr val="tx1"/>
                </a:solidFill>
              </a:rPr>
              <a:t>ave(c)</a:t>
            </a: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 − h</a:t>
            </a:r>
            <a:r>
              <a:rPr lang="en-US" dirty="0" smtClean="0">
                <a:solidFill>
                  <a:schemeClr val="tx1"/>
                </a:solidFill>
              </a:rPr>
              <a:t>ave(c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  <a:r>
              <a:rPr lang="en-US" dirty="0" smtClean="0">
                <a:solidFill>
                  <a:schemeClr val="tx1"/>
                </a:solidFill>
              </a:rPr>
              <a:t>aten(c)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 − eaten(c)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4540354" y="2912012"/>
            <a:ext cx="758485" cy="136339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5933055" y="3614226"/>
            <a:ext cx="589673" cy="66118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5933055" y="3981158"/>
            <a:ext cx="589673" cy="29424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4540354" y="3212709"/>
            <a:ext cx="597290" cy="1776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6015120" y="2912013"/>
            <a:ext cx="507608" cy="30069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>
            <a:off x="1871003" y="2912012"/>
            <a:ext cx="1885071" cy="0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583723" y="2881532"/>
            <a:ext cx="1885071" cy="0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1908514" y="4572000"/>
            <a:ext cx="1735018" cy="9375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4705641" y="4569656"/>
            <a:ext cx="1735018" cy="9375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4736123" y="3455965"/>
            <a:ext cx="1774876" cy="3515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4736123" y="3920198"/>
            <a:ext cx="1800663" cy="24618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2714478" y="2820428"/>
            <a:ext cx="126609" cy="17877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2726787" y="4487298"/>
            <a:ext cx="126609" cy="17877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5522755" y="4517486"/>
            <a:ext cx="126609" cy="17877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5522755" y="3853375"/>
            <a:ext cx="126609" cy="17877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5548531" y="3368992"/>
            <a:ext cx="126609" cy="17877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5543857" y="2761956"/>
            <a:ext cx="126609" cy="17877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2546055" y="2996418"/>
            <a:ext cx="196637" cy="662248"/>
          </a:xfrm>
          <a:custGeom>
            <a:avLst/>
            <a:gdLst>
              <a:gd name="connsiteX0" fmla="*/ 154942 w 196637"/>
              <a:gd name="connsiteY0" fmla="*/ 0 h 662248"/>
              <a:gd name="connsiteX1" fmla="*/ 197 w 196637"/>
              <a:gd name="connsiteY1" fmla="*/ 182880 h 662248"/>
              <a:gd name="connsiteX2" fmla="*/ 183077 w 196637"/>
              <a:gd name="connsiteY2" fmla="*/ 604911 h 662248"/>
              <a:gd name="connsiteX3" fmla="*/ 169010 w 196637"/>
              <a:gd name="connsiteY3" fmla="*/ 647114 h 662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637" h="662248">
                <a:moveTo>
                  <a:pt x="154942" y="0"/>
                </a:moveTo>
                <a:cubicBezTo>
                  <a:pt x="75225" y="41031"/>
                  <a:pt x="-4492" y="82062"/>
                  <a:pt x="197" y="182880"/>
                </a:cubicBezTo>
                <a:cubicBezTo>
                  <a:pt x="4886" y="283698"/>
                  <a:pt x="183077" y="604911"/>
                  <a:pt x="183077" y="604911"/>
                </a:cubicBezTo>
                <a:cubicBezTo>
                  <a:pt x="211212" y="682283"/>
                  <a:pt x="190111" y="664698"/>
                  <a:pt x="169010" y="647114"/>
                </a:cubicBezTo>
              </a:path>
            </a:pathLst>
          </a:cu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36"/>
          <p:cNvSpPr/>
          <p:nvPr/>
        </p:nvSpPr>
        <p:spPr>
          <a:xfrm>
            <a:off x="2585912" y="3894406"/>
            <a:ext cx="196637" cy="662248"/>
          </a:xfrm>
          <a:custGeom>
            <a:avLst/>
            <a:gdLst>
              <a:gd name="connsiteX0" fmla="*/ 154942 w 196637"/>
              <a:gd name="connsiteY0" fmla="*/ 0 h 662248"/>
              <a:gd name="connsiteX1" fmla="*/ 197 w 196637"/>
              <a:gd name="connsiteY1" fmla="*/ 182880 h 662248"/>
              <a:gd name="connsiteX2" fmla="*/ 183077 w 196637"/>
              <a:gd name="connsiteY2" fmla="*/ 604911 h 662248"/>
              <a:gd name="connsiteX3" fmla="*/ 169010 w 196637"/>
              <a:gd name="connsiteY3" fmla="*/ 647114 h 662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637" h="662248">
                <a:moveTo>
                  <a:pt x="154942" y="0"/>
                </a:moveTo>
                <a:cubicBezTo>
                  <a:pt x="75225" y="41031"/>
                  <a:pt x="-4492" y="82062"/>
                  <a:pt x="197" y="182880"/>
                </a:cubicBezTo>
                <a:cubicBezTo>
                  <a:pt x="4886" y="283698"/>
                  <a:pt x="183077" y="604911"/>
                  <a:pt x="183077" y="604911"/>
                </a:cubicBezTo>
                <a:cubicBezTo>
                  <a:pt x="211212" y="682283"/>
                  <a:pt x="190111" y="664698"/>
                  <a:pt x="169010" y="647114"/>
                </a:cubicBezTo>
              </a:path>
            </a:pathLst>
          </a:cu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3921871" y="2996418"/>
            <a:ext cx="98564" cy="407964"/>
          </a:xfrm>
          <a:custGeom>
            <a:avLst/>
            <a:gdLst>
              <a:gd name="connsiteX0" fmla="*/ 98564 w 98564"/>
              <a:gd name="connsiteY0" fmla="*/ 0 h 407964"/>
              <a:gd name="connsiteX1" fmla="*/ 90 w 98564"/>
              <a:gd name="connsiteY1" fmla="*/ 140677 h 407964"/>
              <a:gd name="connsiteX2" fmla="*/ 84496 w 98564"/>
              <a:gd name="connsiteY2" fmla="*/ 407964 h 407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8564" h="407964">
                <a:moveTo>
                  <a:pt x="98564" y="0"/>
                </a:moveTo>
                <a:cubicBezTo>
                  <a:pt x="50499" y="36341"/>
                  <a:pt x="2435" y="72683"/>
                  <a:pt x="90" y="140677"/>
                </a:cubicBezTo>
                <a:cubicBezTo>
                  <a:pt x="-2255" y="208671"/>
                  <a:pt x="41120" y="308317"/>
                  <a:pt x="84496" y="407964"/>
                </a:cubicBezTo>
              </a:path>
            </a:pathLst>
          </a:cu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 37"/>
          <p:cNvSpPr/>
          <p:nvPr/>
        </p:nvSpPr>
        <p:spPr>
          <a:xfrm>
            <a:off x="3931290" y="4084556"/>
            <a:ext cx="98564" cy="407964"/>
          </a:xfrm>
          <a:custGeom>
            <a:avLst/>
            <a:gdLst>
              <a:gd name="connsiteX0" fmla="*/ 98564 w 98564"/>
              <a:gd name="connsiteY0" fmla="*/ 0 h 407964"/>
              <a:gd name="connsiteX1" fmla="*/ 90 w 98564"/>
              <a:gd name="connsiteY1" fmla="*/ 140677 h 407964"/>
              <a:gd name="connsiteX2" fmla="*/ 84496 w 98564"/>
              <a:gd name="connsiteY2" fmla="*/ 407964 h 407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8564" h="407964">
                <a:moveTo>
                  <a:pt x="98564" y="0"/>
                </a:moveTo>
                <a:cubicBezTo>
                  <a:pt x="50499" y="36341"/>
                  <a:pt x="2435" y="72683"/>
                  <a:pt x="90" y="140677"/>
                </a:cubicBezTo>
                <a:cubicBezTo>
                  <a:pt x="-2255" y="208671"/>
                  <a:pt x="41120" y="308317"/>
                  <a:pt x="84496" y="407964"/>
                </a:cubicBezTo>
              </a:path>
            </a:pathLst>
          </a:cu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3607060" y="2954215"/>
            <a:ext cx="388165" cy="984739"/>
          </a:xfrm>
          <a:custGeom>
            <a:avLst/>
            <a:gdLst>
              <a:gd name="connsiteX0" fmla="*/ 261555 w 388165"/>
              <a:gd name="connsiteY0" fmla="*/ 0 h 984739"/>
              <a:gd name="connsiteX1" fmla="*/ 36472 w 388165"/>
              <a:gd name="connsiteY1" fmla="*/ 450167 h 984739"/>
              <a:gd name="connsiteX2" fmla="*/ 36472 w 388165"/>
              <a:gd name="connsiteY2" fmla="*/ 745588 h 984739"/>
              <a:gd name="connsiteX3" fmla="*/ 388165 w 388165"/>
              <a:gd name="connsiteY3" fmla="*/ 984739 h 984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8165" h="984739">
                <a:moveTo>
                  <a:pt x="261555" y="0"/>
                </a:moveTo>
                <a:cubicBezTo>
                  <a:pt x="167770" y="162951"/>
                  <a:pt x="73986" y="325902"/>
                  <a:pt x="36472" y="450167"/>
                </a:cubicBezTo>
                <a:cubicBezTo>
                  <a:pt x="-1042" y="574432"/>
                  <a:pt x="-22143" y="656493"/>
                  <a:pt x="36472" y="745588"/>
                </a:cubicBezTo>
                <a:cubicBezTo>
                  <a:pt x="95087" y="834683"/>
                  <a:pt x="241626" y="909711"/>
                  <a:pt x="388165" y="984739"/>
                </a:cubicBezTo>
              </a:path>
            </a:pathLst>
          </a:custGeom>
          <a:noFill/>
          <a:ln w="38100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5204413" y="3277772"/>
            <a:ext cx="141310" cy="956603"/>
          </a:xfrm>
          <a:custGeom>
            <a:avLst/>
            <a:gdLst>
              <a:gd name="connsiteX0" fmla="*/ 99107 w 141310"/>
              <a:gd name="connsiteY0" fmla="*/ 0 h 956603"/>
              <a:gd name="connsiteX1" fmla="*/ 633 w 141310"/>
              <a:gd name="connsiteY1" fmla="*/ 464234 h 956603"/>
              <a:gd name="connsiteX2" fmla="*/ 141310 w 141310"/>
              <a:gd name="connsiteY2" fmla="*/ 956603 h 9566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1310" h="956603">
                <a:moveTo>
                  <a:pt x="99107" y="0"/>
                </a:moveTo>
                <a:cubicBezTo>
                  <a:pt x="46353" y="152400"/>
                  <a:pt x="-6401" y="304800"/>
                  <a:pt x="633" y="464234"/>
                </a:cubicBezTo>
                <a:cubicBezTo>
                  <a:pt x="7667" y="623668"/>
                  <a:pt x="74488" y="790135"/>
                  <a:pt x="141310" y="956603"/>
                </a:cubicBezTo>
              </a:path>
            </a:pathLst>
          </a:custGeom>
          <a:noFill/>
          <a:ln w="38100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5457700" y="2883877"/>
            <a:ext cx="155309" cy="548640"/>
          </a:xfrm>
          <a:custGeom>
            <a:avLst/>
            <a:gdLst>
              <a:gd name="connsiteX0" fmla="*/ 155309 w 155309"/>
              <a:gd name="connsiteY0" fmla="*/ 0 h 548640"/>
              <a:gd name="connsiteX1" fmla="*/ 565 w 155309"/>
              <a:gd name="connsiteY1" fmla="*/ 168812 h 548640"/>
              <a:gd name="connsiteX2" fmla="*/ 113106 w 155309"/>
              <a:gd name="connsiteY2" fmla="*/ 548640 h 548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5309" h="548640">
                <a:moveTo>
                  <a:pt x="155309" y="0"/>
                </a:moveTo>
                <a:cubicBezTo>
                  <a:pt x="81454" y="38686"/>
                  <a:pt x="7599" y="77372"/>
                  <a:pt x="565" y="168812"/>
                </a:cubicBezTo>
                <a:cubicBezTo>
                  <a:pt x="-6469" y="260252"/>
                  <a:pt x="53318" y="404446"/>
                  <a:pt x="113106" y="548640"/>
                </a:cubicBezTo>
              </a:path>
            </a:pathLst>
          </a:cu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>
            <a:off x="5542671" y="4037428"/>
            <a:ext cx="56271" cy="520504"/>
          </a:xfrm>
          <a:custGeom>
            <a:avLst/>
            <a:gdLst>
              <a:gd name="connsiteX0" fmla="*/ 56271 w 56271"/>
              <a:gd name="connsiteY0" fmla="*/ 0 h 520504"/>
              <a:gd name="connsiteX1" fmla="*/ 0 w 56271"/>
              <a:gd name="connsiteY1" fmla="*/ 239150 h 520504"/>
              <a:gd name="connsiteX2" fmla="*/ 56271 w 56271"/>
              <a:gd name="connsiteY2" fmla="*/ 520504 h 520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6271" h="520504">
                <a:moveTo>
                  <a:pt x="56271" y="0"/>
                </a:moveTo>
                <a:cubicBezTo>
                  <a:pt x="28135" y="76199"/>
                  <a:pt x="0" y="152399"/>
                  <a:pt x="0" y="239150"/>
                </a:cubicBezTo>
                <a:cubicBezTo>
                  <a:pt x="0" y="325901"/>
                  <a:pt x="28135" y="423202"/>
                  <a:pt x="56271" y="520504"/>
                </a:cubicBezTo>
              </a:path>
            </a:pathLst>
          </a:cu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 38"/>
          <p:cNvSpPr/>
          <p:nvPr/>
        </p:nvSpPr>
        <p:spPr>
          <a:xfrm>
            <a:off x="4515729" y="3587262"/>
            <a:ext cx="169028" cy="956603"/>
          </a:xfrm>
          <a:custGeom>
            <a:avLst/>
            <a:gdLst>
              <a:gd name="connsiteX0" fmla="*/ 0 w 169028"/>
              <a:gd name="connsiteY0" fmla="*/ 0 h 956603"/>
              <a:gd name="connsiteX1" fmla="*/ 168813 w 169028"/>
              <a:gd name="connsiteY1" fmla="*/ 464233 h 956603"/>
              <a:gd name="connsiteX2" fmla="*/ 28136 w 169028"/>
              <a:gd name="connsiteY2" fmla="*/ 956603 h 9566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9028" h="956603">
                <a:moveTo>
                  <a:pt x="0" y="0"/>
                </a:moveTo>
                <a:cubicBezTo>
                  <a:pt x="82062" y="152399"/>
                  <a:pt x="164124" y="304799"/>
                  <a:pt x="168813" y="464233"/>
                </a:cubicBezTo>
                <a:cubicBezTo>
                  <a:pt x="173502" y="623667"/>
                  <a:pt x="100819" y="790135"/>
                  <a:pt x="28136" y="956603"/>
                </a:cubicBezTo>
              </a:path>
            </a:pathLst>
          </a:cu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/>
              <p:cNvSpPr txBox="1"/>
              <p:nvPr/>
            </p:nvSpPr>
            <p:spPr>
              <a:xfrm>
                <a:off x="1195753" y="1801168"/>
                <a:ext cx="64150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      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           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       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baseline="3000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           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b="0" i="1" baseline="3000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5753" y="1801168"/>
                <a:ext cx="6415089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7771232" y="2204677"/>
            <a:ext cx="4203074" cy="34163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* The final (fixed point) state must have</a:t>
            </a:r>
            <a:br>
              <a:rPr lang="en-US" dirty="0" smtClean="0"/>
            </a:br>
            <a:r>
              <a:rPr lang="en-US" dirty="0" smtClean="0"/>
              <a:t>all the </a:t>
            </a:r>
            <a:r>
              <a:rPr lang="en-US" dirty="0" smtClean="0"/>
              <a:t>required literals of the goal </a:t>
            </a:r>
            <a:r>
              <a:rPr lang="en-US" dirty="0" smtClean="0"/>
              <a:t>appear.</a:t>
            </a:r>
          </a:p>
          <a:p>
            <a:r>
              <a:rPr lang="en-US" dirty="0" smtClean="0"/>
              <a:t>* Further they must non-</a:t>
            </a:r>
            <a:r>
              <a:rPr lang="en-US" dirty="0" err="1" smtClean="0"/>
              <a:t>mutex</a:t>
            </a:r>
            <a:r>
              <a:rPr lang="en-US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If not, clearly there is no plan. 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smtClean="0"/>
              <a:t>Then </a:t>
            </a:r>
            <a:r>
              <a:rPr lang="en-US" dirty="0" smtClean="0"/>
              <a:t>use </a:t>
            </a:r>
            <a:r>
              <a:rPr lang="en-US" dirty="0" smtClean="0"/>
              <a:t>a </a:t>
            </a:r>
            <a:r>
              <a:rPr lang="en-US" dirty="0" smtClean="0"/>
              <a:t>search</a:t>
            </a:r>
            <a:br>
              <a:rPr lang="en-US" dirty="0" smtClean="0"/>
            </a:br>
            <a:r>
              <a:rPr lang="en-US" dirty="0" smtClean="0"/>
              <a:t>for a solution directly on this graph</a:t>
            </a:r>
            <a:r>
              <a:rPr lang="en-US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If a solution exists it occurs in this graph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smtClean="0"/>
              <a:t>The solution will give us the subsets of </a:t>
            </a:r>
          </a:p>
          <a:p>
            <a:r>
              <a:rPr lang="en-US" dirty="0" smtClean="0"/>
              <a:t>      successive action sets.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Example </a:t>
            </a:r>
            <a:r>
              <a:rPr lang="en-US" dirty="0" smtClean="0"/>
              <a:t>discussion with backward </a:t>
            </a:r>
            <a:br>
              <a:rPr lang="en-US" dirty="0" smtClean="0"/>
            </a:br>
            <a:r>
              <a:rPr lang="en-US" dirty="0" smtClean="0"/>
              <a:t>search.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703385" y="5580989"/>
            <a:ext cx="112955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Adding </a:t>
            </a:r>
            <a:r>
              <a:rPr lang="en-US" b="1" dirty="0" err="1" smtClean="0">
                <a:solidFill>
                  <a:schemeClr val="accent2"/>
                </a:solidFill>
              </a:rPr>
              <a:t>mutex</a:t>
            </a:r>
            <a:r>
              <a:rPr lang="en-US" b="1" i="1" dirty="0" smtClean="0">
                <a:solidFill>
                  <a:schemeClr val="accent2"/>
                </a:solidFill>
              </a:rPr>
              <a:t> action set </a:t>
            </a:r>
            <a:r>
              <a:rPr lang="en-US" i="1" dirty="0" smtClean="0"/>
              <a:t>edges:   </a:t>
            </a:r>
            <a:r>
              <a:rPr lang="en-US" b="1" i="1" dirty="0" smtClean="0"/>
              <a:t>*</a:t>
            </a:r>
            <a:r>
              <a:rPr lang="en-US" i="1" dirty="0" smtClean="0"/>
              <a:t> </a:t>
            </a:r>
            <a:r>
              <a:rPr lang="en-US" i="1" dirty="0" smtClean="0"/>
              <a:t>Inconsistent</a:t>
            </a:r>
            <a:r>
              <a:rPr lang="en-US" i="1" dirty="0" smtClean="0"/>
              <a:t> </a:t>
            </a:r>
            <a:r>
              <a:rPr lang="en-US" b="1" i="1" dirty="0" smtClean="0"/>
              <a:t>lit</a:t>
            </a:r>
            <a:r>
              <a:rPr lang="en-US" i="1" dirty="0" smtClean="0"/>
              <a:t> effects    </a:t>
            </a:r>
            <a:r>
              <a:rPr lang="en-US" b="1" i="1" dirty="0" smtClean="0"/>
              <a:t>*</a:t>
            </a:r>
            <a:r>
              <a:rPr lang="en-US" i="1" dirty="0" smtClean="0"/>
              <a:t> </a:t>
            </a:r>
            <a:r>
              <a:rPr lang="en-US" b="1" i="1" dirty="0" smtClean="0"/>
              <a:t>lit</a:t>
            </a:r>
            <a:r>
              <a:rPr lang="en-US" i="1" dirty="0" smtClean="0"/>
              <a:t> interference    </a:t>
            </a:r>
            <a:r>
              <a:rPr lang="en-US" b="1" i="1" dirty="0" smtClean="0"/>
              <a:t>*</a:t>
            </a:r>
            <a:r>
              <a:rPr lang="en-US" i="1" dirty="0" smtClean="0"/>
              <a:t> </a:t>
            </a:r>
            <a:r>
              <a:rPr lang="en-US" i="1" dirty="0" err="1" smtClean="0"/>
              <a:t>Compteting</a:t>
            </a:r>
            <a:r>
              <a:rPr lang="en-US" i="1" dirty="0"/>
              <a:t> needs (</a:t>
            </a:r>
            <a:r>
              <a:rPr lang="en-US" b="1" i="1" dirty="0" err="1"/>
              <a:t>mutex</a:t>
            </a:r>
            <a:r>
              <a:rPr lang="en-US" b="1" i="1" dirty="0"/>
              <a:t> </a:t>
            </a:r>
            <a:r>
              <a:rPr lang="en-US" b="1" i="1" dirty="0" err="1" smtClean="0"/>
              <a:t>precond</a:t>
            </a:r>
            <a:r>
              <a:rPr lang="en-US" b="1" i="1" dirty="0" smtClean="0"/>
              <a:t> </a:t>
            </a:r>
            <a:r>
              <a:rPr lang="en-US" b="1" i="1" dirty="0"/>
              <a:t>lit</a:t>
            </a:r>
            <a:r>
              <a:rPr lang="en-US" i="1" dirty="0"/>
              <a:t>) </a:t>
            </a:r>
            <a:endParaRPr lang="en-US" i="1" dirty="0" smtClean="0"/>
          </a:p>
          <a:p>
            <a:r>
              <a:rPr lang="en-US" dirty="0" smtClean="0"/>
              <a:t>Adding </a:t>
            </a:r>
            <a:r>
              <a:rPr lang="en-US" b="1" i="1" dirty="0" err="1" smtClean="0">
                <a:solidFill>
                  <a:schemeClr val="accent2"/>
                </a:solidFill>
              </a:rPr>
              <a:t>mutex</a:t>
            </a:r>
            <a:r>
              <a:rPr lang="en-US" b="1" i="1" dirty="0" smtClean="0">
                <a:solidFill>
                  <a:schemeClr val="accent2"/>
                </a:solidFill>
              </a:rPr>
              <a:t> literal set </a:t>
            </a:r>
            <a:r>
              <a:rPr lang="en-US" i="1" dirty="0" smtClean="0"/>
              <a:t>edges:   </a:t>
            </a:r>
            <a:r>
              <a:rPr lang="en-US" b="1" i="1" dirty="0" smtClean="0"/>
              <a:t>*</a:t>
            </a:r>
            <a:r>
              <a:rPr lang="en-US" i="1" dirty="0" smtClean="0"/>
              <a:t> Negated literals               </a:t>
            </a:r>
            <a:r>
              <a:rPr lang="en-US" b="1" i="1" dirty="0" smtClean="0"/>
              <a:t>*</a:t>
            </a:r>
            <a:r>
              <a:rPr lang="en-US" i="1" dirty="0" smtClean="0"/>
              <a:t> Inconsistent (action) support: </a:t>
            </a:r>
            <a:br>
              <a:rPr lang="en-US" i="1" dirty="0" smtClean="0"/>
            </a:br>
            <a:r>
              <a:rPr lang="en-US" i="1" dirty="0" smtClean="0"/>
              <a:t>                                                                                                             </a:t>
            </a:r>
            <a:r>
              <a:rPr lang="en-US" i="1" dirty="0" err="1" smtClean="0"/>
              <a:t>ie</a:t>
            </a:r>
            <a:r>
              <a:rPr lang="en-US" i="1" dirty="0" smtClean="0"/>
              <a:t>. Every way (</a:t>
            </a:r>
            <a:r>
              <a:rPr lang="en-US" b="1" i="1" dirty="0" smtClean="0"/>
              <a:t>action pair</a:t>
            </a:r>
            <a:r>
              <a:rPr lang="en-US" i="1" dirty="0" smtClean="0"/>
              <a:t>) of creating the literals is </a:t>
            </a:r>
            <a:r>
              <a:rPr lang="en-US" b="1" i="1" dirty="0" err="1" smtClean="0"/>
              <a:t>mutex</a:t>
            </a:r>
            <a:r>
              <a:rPr lang="en-US" i="1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82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“KB” now has the following</a:t>
            </a:r>
          </a:p>
          <a:p>
            <a:pPr lvl="1"/>
            <a:r>
              <a:rPr lang="en-US" dirty="0" smtClean="0"/>
              <a:t>Initial state  : propositional</a:t>
            </a:r>
          </a:p>
          <a:p>
            <a:pPr lvl="1"/>
            <a:r>
              <a:rPr lang="en-US" dirty="0" smtClean="0"/>
              <a:t>Goal state    : propositional</a:t>
            </a:r>
          </a:p>
          <a:p>
            <a:pPr lvl="1"/>
            <a:r>
              <a:rPr lang="en-US" dirty="0" smtClean="0"/>
              <a:t>Actions         : based on an “</a:t>
            </a:r>
            <a:r>
              <a:rPr lang="en-US" b="1" i="1" dirty="0" smtClean="0"/>
              <a:t>action schema</a:t>
            </a:r>
            <a:r>
              <a:rPr lang="en-US" dirty="0" smtClean="0"/>
              <a:t>” which uses predicate representation</a:t>
            </a:r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Action schema:</a:t>
            </a:r>
          </a:p>
          <a:p>
            <a:pPr lvl="1"/>
            <a:r>
              <a:rPr lang="en-US" cap="small" dirty="0" smtClean="0"/>
              <a:t>Action-Name</a:t>
            </a:r>
            <a:r>
              <a:rPr lang="en-US" i="1" cap="small" dirty="0" smtClean="0"/>
              <a:t> </a:t>
            </a:r>
            <a:r>
              <a:rPr lang="en-US" dirty="0" smtClean="0"/>
              <a:t>(</a:t>
            </a:r>
            <a:r>
              <a:rPr lang="en-US" i="1" dirty="0" smtClean="0"/>
              <a:t> &lt;variables-list&gt; L </a:t>
            </a:r>
            <a:r>
              <a:rPr lang="en-US" dirty="0" smtClean="0"/>
              <a:t>)</a:t>
            </a:r>
          </a:p>
          <a:p>
            <a:pPr lvl="1"/>
            <a:r>
              <a:rPr lang="en-US" cap="small" dirty="0" err="1" smtClean="0"/>
              <a:t>Precond</a:t>
            </a:r>
            <a:r>
              <a:rPr lang="en-US" cap="small" dirty="0" smtClean="0"/>
              <a:t> – </a:t>
            </a:r>
            <a:r>
              <a:rPr lang="en-US" dirty="0" smtClean="0"/>
              <a:t>A conjunction of predicates over variables of </a:t>
            </a:r>
            <a:r>
              <a:rPr lang="en-US" i="1" dirty="0" smtClean="0"/>
              <a:t>L</a:t>
            </a:r>
            <a:endParaRPr lang="en-US" i="1" cap="small" dirty="0"/>
          </a:p>
          <a:p>
            <a:pPr lvl="1"/>
            <a:r>
              <a:rPr lang="en-US" cap="small" dirty="0" smtClean="0"/>
              <a:t>Effect     </a:t>
            </a:r>
            <a:r>
              <a:rPr lang="en-US" cap="small" dirty="0"/>
              <a:t>– </a:t>
            </a:r>
            <a:r>
              <a:rPr lang="en-US" dirty="0"/>
              <a:t>A conjunction of </a:t>
            </a:r>
            <a:r>
              <a:rPr lang="en-US" dirty="0" smtClean="0"/>
              <a:t>predicates over variables of </a:t>
            </a:r>
            <a:r>
              <a:rPr lang="en-US" i="1" dirty="0" smtClean="0"/>
              <a:t>L</a:t>
            </a:r>
            <a:endParaRPr lang="en-US" i="1" cap="small" dirty="0"/>
          </a:p>
        </p:txBody>
      </p:sp>
    </p:spTree>
    <p:extLst>
      <p:ext uri="{BB962C8B-B14F-4D97-AF65-F5344CB8AC3E}">
        <p14:creationId xmlns:p14="http://schemas.microsoft.com/office/powerpoint/2010/main" val="3197428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At the final level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we have non-</a:t>
                </a:r>
                <a:r>
                  <a:rPr lang="en-US" dirty="0" err="1" smtClean="0"/>
                  <a:t>mutex</a:t>
                </a:r>
                <a:r>
                  <a:rPr lang="en-US" dirty="0" smtClean="0"/>
                  <a:t> literals of the goal.</a:t>
                </a:r>
              </a:p>
              <a:p>
                <a:r>
                  <a:rPr lang="en-US" dirty="0" smtClean="0"/>
                  <a:t>This can be achieved by sets of actions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 smtClean="0"/>
                  <a:t> say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</m:t>
                    </m:r>
                  </m:oMath>
                </a14:m>
                <a:r>
                  <a:rPr lang="en-US" b="0" dirty="0" smtClean="0"/>
                  <a:t> each of these is a non-</a:t>
                </a:r>
                <a:r>
                  <a:rPr lang="en-US" b="0" dirty="0" err="1" smtClean="0"/>
                  <a:t>mutex</a:t>
                </a:r>
                <a:r>
                  <a:rPr lang="en-US" b="0" dirty="0" smtClean="0"/>
                  <a:t> action-set resulting in all the goal literals. </a:t>
                </a:r>
              </a:p>
              <a:p>
                <a:r>
                  <a:rPr lang="en-US" dirty="0" smtClean="0"/>
                  <a:t>Now we see if any one of the action-sets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can happen from the previous literal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, </m:t>
                    </m:r>
                  </m:oMath>
                </a14:m>
                <a:r>
                  <a:rPr lang="en-US" b="0" dirty="0" smtClean="0"/>
                  <a:t>i.e. These literals then become the new goal and we repeat.</a:t>
                </a:r>
              </a:p>
              <a:p>
                <a:r>
                  <a:rPr lang="en-US" dirty="0" smtClean="0"/>
                  <a:t>If we can go on like this and reach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b="0" dirty="0" smtClean="0"/>
                  <a:t> </a:t>
                </a:r>
                <a:r>
                  <a:rPr lang="en-US" dirty="0" smtClean="0"/>
                  <a:t>, then we clearly have a set of actions from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b="0" dirty="0" smtClean="0"/>
                  <a:t> which we can linearize to create a plan.</a:t>
                </a:r>
                <a:endParaRPr lang="en-US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961" r="-1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5655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Assignment- Implement </a:t>
            </a:r>
            <a:r>
              <a:rPr lang="en-US" cap="small" dirty="0" err="1" smtClean="0"/>
              <a:t>Graphplan</a:t>
            </a:r>
            <a:endParaRPr lang="en-US" cap="smal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program to read in a PDDL specification as described in class. (No fancy stuff that you will find in the PDDL specification). Then it constructs a plan graph with all its edges and literal sets and action sets. Then it finally uses backtracking based method to extract a plan.</a:t>
            </a:r>
          </a:p>
          <a:p>
            <a:r>
              <a:rPr lang="en-US" dirty="0" smtClean="0"/>
              <a:t>You can choose your input format to make it easy to read for the program. This means deviating a bit from PDDL specification, but input reading is not our goal here. So chose a representation  closer to the internal representation that is useful for planning.</a:t>
            </a:r>
          </a:p>
          <a:p>
            <a:r>
              <a:rPr lang="en-US" dirty="0" smtClean="0"/>
              <a:t>I </a:t>
            </a:r>
            <a:r>
              <a:rPr lang="en-US" dirty="0"/>
              <a:t>found a </a:t>
            </a:r>
            <a:r>
              <a:rPr lang="en-US" dirty="0" err="1"/>
              <a:t>json</a:t>
            </a:r>
            <a:r>
              <a:rPr lang="en-US" dirty="0"/>
              <a:t> </a:t>
            </a:r>
            <a:r>
              <a:rPr lang="en-US" dirty="0" smtClean="0"/>
              <a:t>version useful and </a:t>
            </a:r>
            <a:r>
              <a:rPr lang="en-US" dirty="0"/>
              <a:t>easy to read into a python code.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67990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just saw PDDL as giving us domain independent planning heuristics and techniques. It was completely offline  planning and deterministic environments.</a:t>
            </a:r>
          </a:p>
          <a:p>
            <a:r>
              <a:rPr lang="en-US" dirty="0" smtClean="0"/>
              <a:t>PDDL has been modified to deal with numeric </a:t>
            </a:r>
            <a:r>
              <a:rPr lang="en-US" dirty="0" err="1" smtClean="0"/>
              <a:t>fluents</a:t>
            </a:r>
            <a:r>
              <a:rPr lang="en-US" dirty="0" smtClean="0"/>
              <a:t>, metrics for the goal, durative actions, conditional effects (bounded non-determinism), processes, events etc., in an attempt to widen the scope of problems it can deal with.</a:t>
            </a:r>
          </a:p>
          <a:p>
            <a:r>
              <a:rPr lang="en-US" dirty="0" smtClean="0"/>
              <a:t>A good starting point to understand more </a:t>
            </a:r>
            <a:r>
              <a:rPr lang="en-US" dirty="0"/>
              <a:t>is in </a:t>
            </a:r>
            <a:r>
              <a:rPr lang="en-US" dirty="0">
                <a:hlinkClick r:id="rId2"/>
              </a:rPr>
              <a:t>https://planning.wiki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under the ‘Reference’ page. It is a source of further reading material.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02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Semantics - 1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cap="small" dirty="0" err="1" smtClean="0"/>
                  <a:t>Precond</a:t>
                </a:r>
                <a:r>
                  <a:rPr lang="en-US" dirty="0" smtClean="0"/>
                  <a:t>  - </a:t>
                </a:r>
                <a:r>
                  <a:rPr lang="en-US" i="1" dirty="0" smtClean="0"/>
                  <a:t>the condition that must hold for the action to be possible</a:t>
                </a:r>
                <a:r>
                  <a:rPr lang="en-US" dirty="0" smtClean="0"/>
                  <a:t>. So clearly it makes sense only after a certain grounding of the variables. </a:t>
                </a:r>
              </a:p>
              <a:p>
                <a:r>
                  <a:rPr lang="en-US" cap="small" dirty="0"/>
                  <a:t>Effect</a:t>
                </a:r>
                <a:r>
                  <a:rPr lang="en-US" dirty="0" smtClean="0"/>
                  <a:t> – </a:t>
                </a:r>
                <a:r>
                  <a:rPr lang="en-US" i="1" dirty="0" smtClean="0"/>
                  <a:t>the</a:t>
                </a:r>
                <a:r>
                  <a:rPr lang="en-US" dirty="0" smtClean="0"/>
                  <a:t> </a:t>
                </a:r>
                <a:r>
                  <a:rPr lang="en-US" i="1" dirty="0" smtClean="0"/>
                  <a:t>change to the state when the action is taken</a:t>
                </a:r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The closed world assumption about knowledge</a:t>
                </a:r>
                <a:r>
                  <a:rPr lang="en-US" dirty="0"/>
                  <a:t>: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Every possible proposition is known to be true or false always.</a:t>
                </a:r>
              </a:p>
              <a:p>
                <a:pPr lvl="1"/>
                <a:r>
                  <a:rPr lang="en-US" dirty="0" smtClean="0"/>
                  <a:t>If a proposition is not asserted, then it is assumed to be false.</a:t>
                </a:r>
              </a:p>
              <a:p>
                <a:pPr lvl="1"/>
                <a:r>
                  <a:rPr lang="en-US" dirty="0" err="1" smtClean="0"/>
                  <a:t>Eg</a:t>
                </a:r>
                <a:r>
                  <a:rPr lang="en-US" dirty="0" smtClean="0"/>
                  <a:t>. At(robot1, location22) indicates that robot1 is at location22. Further the absence of At(robot1, location22) indicates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US" dirty="0" smtClean="0"/>
                  <a:t> At(robot1,location22) is true.</a:t>
                </a:r>
              </a:p>
              <a:p>
                <a:r>
                  <a:rPr lang="en-US" dirty="0" smtClean="0"/>
                  <a:t>Note that the logic does not give an opportunity for derived truths.</a:t>
                </a:r>
                <a:endParaRPr lang="en-US" dirty="0"/>
              </a:p>
              <a:p>
                <a:r>
                  <a:rPr lang="en-US" dirty="0" smtClean="0"/>
                  <a:t>A very limited form of logic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 b="-42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710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Semantics - 2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 smtClean="0"/>
                  <a:t>The </a:t>
                </a:r>
                <a:r>
                  <a:rPr lang="en-US" b="1" dirty="0" smtClean="0"/>
                  <a:t>Precondition</a:t>
                </a:r>
                <a:r>
                  <a:rPr lang="en-US" dirty="0" smtClean="0"/>
                  <a:t> may contain negative propositions. This indicates absence of the assertion in the KB. </a:t>
                </a:r>
              </a:p>
              <a:p>
                <a:r>
                  <a:rPr lang="en-US" dirty="0" smtClean="0"/>
                  <a:t>The </a:t>
                </a:r>
                <a:r>
                  <a:rPr lang="en-US" b="1" dirty="0" smtClean="0"/>
                  <a:t>Effect</a:t>
                </a:r>
                <a:r>
                  <a:rPr lang="en-US" dirty="0" smtClean="0"/>
                  <a:t> of an action </a:t>
                </a:r>
                <a:r>
                  <a:rPr lang="en-US" i="1" dirty="0" smtClean="0"/>
                  <a:t>a </a:t>
                </a:r>
                <a:r>
                  <a:rPr lang="en-US" dirty="0" smtClean="0"/>
                  <a:t>may also contain negative propositions. It is understood as:</a:t>
                </a:r>
              </a:p>
              <a:p>
                <a:pPr lvl="1"/>
                <a:r>
                  <a:rPr lang="en-US" dirty="0" smtClean="0"/>
                  <a:t>All positive literals in the effect are asserted to be true      Add</a:t>
                </a:r>
                <a:r>
                  <a:rPr lang="en-US" sz="28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(a</a:t>
                </a:r>
                <a:r>
                  <a:rPr lang="en-US" sz="2800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 </a:t>
                </a:r>
                <a:r>
                  <a:rPr lang="en-US" sz="2800" dirty="0" smtClean="0">
                    <a:ea typeface="Cambria Math" panose="02040503050406030204" pitchFamily="18" charset="0"/>
                  </a:rPr>
                  <a:t>Also called the </a:t>
                </a:r>
                <a:r>
                  <a:rPr lang="en-US" sz="2800" b="1" dirty="0" smtClean="0">
                    <a:ea typeface="Cambria Math" panose="02040503050406030204" pitchFamily="18" charset="0"/>
                  </a:rPr>
                  <a:t>add list</a:t>
                </a:r>
                <a:r>
                  <a:rPr lang="en-US" sz="2800" dirty="0" smtClean="0">
                    <a:ea typeface="Cambria Math" panose="02040503050406030204" pitchFamily="18" charset="0"/>
                  </a:rPr>
                  <a:t>.</a:t>
                </a:r>
                <a:endParaRPr lang="en-US" sz="28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:r>
                  <a:rPr lang="en-US" dirty="0" smtClean="0"/>
                  <a:t>All negative literals in the effect are asserted to be false    Del</a:t>
                </a:r>
                <a:r>
                  <a:rPr lang="en-US" sz="28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(a</a:t>
                </a:r>
                <a:r>
                  <a:rPr lang="en-US" sz="2800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  <a:r>
                  <a:rPr lang="en-US" sz="2800" dirty="0" smtClean="0">
                    <a:ea typeface="Cambria Math" panose="02040503050406030204" pitchFamily="18" charset="0"/>
                  </a:rPr>
                  <a:t> Also called the </a:t>
                </a:r>
                <a:r>
                  <a:rPr lang="en-US" sz="2800" b="1" dirty="0" smtClean="0">
                    <a:ea typeface="Cambria Math" panose="02040503050406030204" pitchFamily="18" charset="0"/>
                  </a:rPr>
                  <a:t>delete list</a:t>
                </a:r>
                <a:r>
                  <a:rPr lang="en-US" sz="2800" dirty="0" smtClean="0">
                    <a:ea typeface="Cambria Math" panose="02040503050406030204" pitchFamily="18" charset="0"/>
                  </a:rPr>
                  <a:t>.</a:t>
                </a:r>
                <a:endParaRPr lang="en-US" sz="28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:endParaRPr lang="en-US" dirty="0"/>
              </a:p>
              <a:p>
                <a:r>
                  <a:rPr lang="en-US" dirty="0" smtClean="0"/>
                  <a:t>Thus for a given state </a:t>
                </a:r>
                <a:r>
                  <a:rPr lang="en-US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</a:t>
                </a:r>
                <a:r>
                  <a:rPr lang="en-US" dirty="0" smtClean="0"/>
                  <a:t> , on action</a:t>
                </a: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a </a:t>
                </a:r>
                <a:r>
                  <a:rPr lang="en-US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</a:t>
                </a:r>
                <a:r>
                  <a:rPr lang="en-US" dirty="0" smtClean="0"/>
                  <a:t>the new state will be computed as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(</a:t>
                </a:r>
                <a:r>
                  <a:rPr lang="en-US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</a:t>
                </a:r>
                <a:r>
                  <a:rPr lang="en-US" dirty="0" smtClean="0"/>
                  <a:t> – Del</a:t>
                </a: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(a</a:t>
                </a:r>
                <a:r>
                  <a:rPr lang="en-US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))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 </m:t>
                    </m:r>
                  </m:oMath>
                </a14:m>
                <a:r>
                  <a:rPr lang="en-US" dirty="0" smtClean="0"/>
                  <a:t>Add</a:t>
                </a:r>
                <a:r>
                  <a:rPr lang="en-US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(a)</a:t>
                </a:r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dirty="0" smtClean="0">
                    <a:ea typeface="Cambria Math" panose="02040503050406030204" pitchFamily="18" charset="0"/>
                  </a:rPr>
                  <a:t>One may consider the precondition and effect as attributes of a transition.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35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3427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the action schema fly for a certain plane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cap="small" dirty="0"/>
                  <a:t>Fly </a:t>
                </a:r>
                <a:r>
                  <a:rPr lang="en-US" dirty="0" smtClean="0"/>
                  <a:t>( </a:t>
                </a:r>
                <a:r>
                  <a:rPr lang="en-US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p, from,  to </a:t>
                </a:r>
                <a:r>
                  <a:rPr lang="en-US" dirty="0" smtClean="0"/>
                  <a:t>) 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</a:t>
                </a:r>
                <a:r>
                  <a:rPr lang="en-US" cap="small" dirty="0" smtClean="0"/>
                  <a:t> </a:t>
                </a:r>
                <a:r>
                  <a:rPr lang="en-US" cap="small" dirty="0" err="1" smtClean="0"/>
                  <a:t>Precond</a:t>
                </a:r>
                <a:r>
                  <a:rPr lang="en-US" dirty="0" smtClean="0"/>
                  <a:t>: </a:t>
                </a:r>
                <a:r>
                  <a:rPr lang="en-US" dirty="0" err="1" smtClean="0"/>
                  <a:t>Isplane</a:t>
                </a:r>
                <a:r>
                  <a:rPr lang="en-US" dirty="0" smtClean="0"/>
                  <a:t>(</a:t>
                </a:r>
                <a:r>
                  <a:rPr lang="en-US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</a:t>
                </a:r>
                <a:r>
                  <a:rPr lang="en-US" dirty="0" smtClean="0"/>
                  <a:t>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en-US" dirty="0" smtClean="0"/>
                  <a:t> Airport(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from</a:t>
                </a:r>
                <a:r>
                  <a:rPr lang="en-US" dirty="0" smtClean="0"/>
                  <a:t>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∧ </m:t>
                    </m:r>
                  </m:oMath>
                </a14:m>
                <a:r>
                  <a:rPr lang="en-US" dirty="0" smtClean="0"/>
                  <a:t> Airport(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</a:t>
                </a:r>
                <a:r>
                  <a:rPr lang="en-US" dirty="0" smtClean="0"/>
                  <a:t>) </a:t>
                </a:r>
                <a:br>
                  <a:rPr lang="en-US" dirty="0" smtClean="0"/>
                </a:br>
                <a:r>
                  <a:rPr lang="en-US" dirty="0" smtClean="0"/>
                  <a:t>                              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en-US" dirty="0" smtClean="0"/>
                  <a:t>  </a:t>
                </a:r>
                <a:r>
                  <a:rPr lang="en-US" dirty="0" err="1" smtClean="0"/>
                  <a:t>PlaneLocated</a:t>
                </a:r>
                <a:r>
                  <a:rPr lang="en-US" dirty="0" smtClean="0"/>
                  <a:t>(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 , from</a:t>
                </a:r>
                <a:r>
                  <a:rPr lang="en-US" dirty="0" smtClean="0"/>
                  <a:t>)</a:t>
                </a:r>
                <a:br>
                  <a:rPr lang="en-US" dirty="0" smtClean="0"/>
                </a:br>
                <a:r>
                  <a:rPr lang="en-US" dirty="0" smtClean="0"/>
                  <a:t>    </a:t>
                </a:r>
                <a:r>
                  <a:rPr lang="en-US" cap="small" dirty="0"/>
                  <a:t>Effect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PlaneLocated</a:t>
                </a:r>
                <a:r>
                  <a:rPr lang="en-US" dirty="0" smtClean="0"/>
                  <a:t>(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 , from</a:t>
                </a:r>
                <a:r>
                  <a:rPr lang="en-US" dirty="0" smtClean="0"/>
                  <a:t>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PlaneLocated</a:t>
                </a:r>
                <a:r>
                  <a:rPr lang="en-US" dirty="0" smtClean="0"/>
                  <a:t>( 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 , to</a:t>
                </a:r>
                <a:r>
                  <a:rPr lang="en-US" dirty="0" smtClean="0"/>
                  <a:t>)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Specific actions from this schema may be:</a:t>
                </a:r>
                <a:br>
                  <a:rPr lang="en-US" dirty="0" smtClean="0"/>
                </a:br>
                <a:r>
                  <a:rPr lang="en-US" dirty="0" smtClean="0"/>
                  <a:t>   </a:t>
                </a:r>
                <a:r>
                  <a:rPr lang="en-US" cap="small" dirty="0" smtClean="0"/>
                  <a:t>Fly</a:t>
                </a:r>
                <a:r>
                  <a:rPr lang="en-US" dirty="0" smtClean="0"/>
                  <a:t>(</a:t>
                </a:r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6E7227-1, Bangalore, </a:t>
                </a:r>
                <a:r>
                  <a:rPr lang="en-US" dirty="0" err="1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Hubli</a:t>
                </a:r>
                <a:r>
                  <a:rPr lang="en-US" dirty="0" smtClean="0"/>
                  <a:t>)</a:t>
                </a:r>
                <a:br>
                  <a:rPr lang="en-US" dirty="0" smtClean="0"/>
                </a:br>
                <a:r>
                  <a:rPr lang="en-US" dirty="0" smtClean="0"/>
                  <a:t>   </a:t>
                </a:r>
                <a:r>
                  <a:rPr lang="en-US" cap="small" dirty="0" smtClean="0"/>
                  <a:t>Fly</a:t>
                </a:r>
                <a:r>
                  <a:rPr lang="en-US" dirty="0" smtClean="0"/>
                  <a:t>(</a:t>
                </a:r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I51452-1, Chennai, Bangalore</a:t>
                </a:r>
                <a:r>
                  <a:rPr lang="en-US" dirty="0" smtClean="0"/>
                  <a:t>)</a:t>
                </a:r>
                <a:br>
                  <a:rPr lang="en-US" dirty="0" smtClean="0"/>
                </a:br>
                <a:r>
                  <a:rPr lang="en-US" dirty="0" smtClean="0"/>
                  <a:t>   </a:t>
                </a:r>
                <a:r>
                  <a:rPr lang="en-US" cap="small" dirty="0" smtClean="0"/>
                  <a:t>Fly</a:t>
                </a:r>
                <a:r>
                  <a:rPr lang="en-US" dirty="0" smtClean="0"/>
                  <a:t>(</a:t>
                </a:r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G8380-3, Goa, Mumbai</a:t>
                </a:r>
                <a:r>
                  <a:rPr lang="en-US" dirty="0" smtClean="0"/>
                  <a:t>)</a:t>
                </a: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5595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Action in PDDL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PDDL (and its varieties) have been the standard specification language since about 2000. Here is an example for a robot</a:t>
            </a:r>
            <a:r>
              <a:rPr lang="en-US" b="1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 move </a:t>
            </a:r>
            <a:r>
              <a:rPr lang="en-US" dirty="0" smtClean="0"/>
              <a:t>action schema.</a:t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(:action move      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:</a:t>
            </a:r>
            <a:r>
              <a:rPr lang="en-US" dirty="0"/>
              <a:t>parameters  (?from ?to)      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:</a:t>
            </a:r>
            <a:r>
              <a:rPr lang="en-US" dirty="0"/>
              <a:t>precondition (and  (room ?from) (room ?to) (at-</a:t>
            </a:r>
            <a:r>
              <a:rPr lang="en-US" dirty="0" err="1"/>
              <a:t>robby</a:t>
            </a:r>
            <a:r>
              <a:rPr lang="en-US" dirty="0"/>
              <a:t> ?from))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</a:t>
            </a:r>
            <a:r>
              <a:rPr lang="en-US" dirty="0"/>
              <a:t>:effect (and  (</a:t>
            </a:r>
            <a:r>
              <a:rPr lang="en-US" dirty="0" smtClean="0"/>
              <a:t>at-</a:t>
            </a:r>
            <a:r>
              <a:rPr lang="en-US" dirty="0" err="1" smtClean="0"/>
              <a:t>robby</a:t>
            </a:r>
            <a:r>
              <a:rPr lang="en-US" dirty="0" smtClean="0"/>
              <a:t> </a:t>
            </a:r>
            <a:r>
              <a:rPr lang="en-US" dirty="0"/>
              <a:t>?to</a:t>
            </a:r>
            <a:r>
              <a:rPr lang="en-US" dirty="0" smtClean="0"/>
              <a:t>)    </a:t>
            </a:r>
            <a:r>
              <a:rPr lang="en-US" dirty="0"/>
              <a:t>(not (at-</a:t>
            </a:r>
            <a:r>
              <a:rPr lang="en-US" dirty="0" err="1"/>
              <a:t>robby</a:t>
            </a:r>
            <a:r>
              <a:rPr lang="en-US" dirty="0"/>
              <a:t> ?from</a:t>
            </a:r>
            <a:r>
              <a:rPr lang="en-US" dirty="0" smtClean="0"/>
              <a:t>))))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See </a:t>
            </a:r>
            <a:r>
              <a:rPr lang="en-US" dirty="0">
                <a:hlinkClick r:id="rId2"/>
              </a:rPr>
              <a:t>http://editor.planning.domains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128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i="1" dirty="0" smtClean="0"/>
              <a:t>Now that our knowledge has a representation of both the states and the actions…..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Solving the Planning Problem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426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Characteristics of “Classical Planning” with PDDL (Fully known, Deterministic</a:t>
            </a:r>
            <a:r>
              <a:rPr lang="en-US" dirty="0"/>
              <a:t>, </a:t>
            </a:r>
            <a:r>
              <a:rPr lang="en-US" dirty="0" smtClean="0"/>
              <a:t>Offline)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Closed world assumption</a:t>
            </a:r>
          </a:p>
          <a:p>
            <a:r>
              <a:rPr lang="en-US" dirty="0" smtClean="0"/>
              <a:t>Only “enabled” actions (not action schema) – those whose preconditions are satisfied – are possible at a given state.</a:t>
            </a:r>
          </a:p>
          <a:p>
            <a:r>
              <a:rPr lang="en-US" dirty="0" smtClean="0"/>
              <a:t>The chosen action modifies the state according to its effect.</a:t>
            </a:r>
          </a:p>
          <a:p>
            <a:r>
              <a:rPr lang="en-US" dirty="0" smtClean="0"/>
              <a:t>Solution strategy:</a:t>
            </a:r>
          </a:p>
          <a:p>
            <a:pPr lvl="1"/>
            <a:r>
              <a:rPr lang="en-US" dirty="0" smtClean="0"/>
              <a:t>The strategy to create a plan is therefore to create a tree automatically from the problem statement (see how </a:t>
            </a:r>
            <a:r>
              <a:rPr lang="en-US" b="1" dirty="0" smtClean="0"/>
              <a:t>this makes it domain independent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Then use any of the tree based search methods – BFS(?) , DFS, IDFS, A* </a:t>
            </a:r>
            <a:r>
              <a:rPr lang="en-US" dirty="0" err="1" smtClean="0"/>
              <a:t>etc</a:t>
            </a:r>
            <a:r>
              <a:rPr lang="en-US" dirty="0" smtClean="0"/>
              <a:t> to do an offline plan.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226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Tree-based search for planning with PDDL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Note that deriving action instances from a schema is creating a substitution, a  limited sort of unification.</a:t>
            </a:r>
          </a:p>
          <a:p>
            <a:r>
              <a:rPr lang="en-US" dirty="0" smtClean="0"/>
              <a:t>This way we can potentially create all possible actions for each given schema.</a:t>
            </a:r>
          </a:p>
          <a:p>
            <a:r>
              <a:rPr lang="en-US" dirty="0" smtClean="0"/>
              <a:t>We could use forward search or backward search methods.</a:t>
            </a:r>
          </a:p>
          <a:p>
            <a:r>
              <a:rPr lang="en-US" dirty="0" smtClean="0"/>
              <a:t>That will be quite a large set of actions </a:t>
            </a:r>
          </a:p>
          <a:p>
            <a:r>
              <a:rPr lang="en-US" dirty="0" smtClean="0"/>
              <a:t>Note that the size </a:t>
            </a:r>
            <a:r>
              <a:rPr lang="en-US" b="1" dirty="0" smtClean="0"/>
              <a:t>also depends on the number of objects we have</a:t>
            </a:r>
            <a:r>
              <a:rPr lang="en-US" dirty="0" smtClean="0"/>
              <a:t>, not only the number of action </a:t>
            </a:r>
            <a:r>
              <a:rPr lang="en-US" dirty="0"/>
              <a:t>schemas– </a:t>
            </a:r>
            <a:r>
              <a:rPr lang="en-US" i="1" dirty="0"/>
              <a:t>Motivation for </a:t>
            </a:r>
            <a:r>
              <a:rPr lang="en-US" b="1" i="1" dirty="0"/>
              <a:t>types</a:t>
            </a:r>
            <a:r>
              <a:rPr lang="en-US" i="1" dirty="0"/>
              <a:t> in </a:t>
            </a:r>
            <a:r>
              <a:rPr lang="en-US" i="1" dirty="0" smtClean="0"/>
              <a:t>PDDL</a:t>
            </a:r>
            <a:endParaRPr lang="en-US" dirty="0" smtClean="0"/>
          </a:p>
          <a:p>
            <a:r>
              <a:rPr lang="en-US" b="1" dirty="0" smtClean="0"/>
              <a:t>Can we derive the heuristic in a domain independent fashion? For A* ?</a:t>
            </a:r>
          </a:p>
        </p:txBody>
      </p:sp>
    </p:spTree>
    <p:extLst>
      <p:ext uri="{BB962C8B-B14F-4D97-AF65-F5344CB8AC3E}">
        <p14:creationId xmlns:p14="http://schemas.microsoft.com/office/powerpoint/2010/main" val="1523990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8787</TotalTime>
  <Words>1590</Words>
  <Application>Microsoft Office PowerPoint</Application>
  <PresentationFormat>Widescreen</PresentationFormat>
  <Paragraphs>302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Calibri</vt:lpstr>
      <vt:lpstr>Calibri Light</vt:lpstr>
      <vt:lpstr>Cambria</vt:lpstr>
      <vt:lpstr>Cambria Math</vt:lpstr>
      <vt:lpstr>Gabriola</vt:lpstr>
      <vt:lpstr>Times New Roman</vt:lpstr>
      <vt:lpstr>Office Theme</vt:lpstr>
      <vt:lpstr>AI Planning</vt:lpstr>
      <vt:lpstr>The language</vt:lpstr>
      <vt:lpstr>Semantics - 1</vt:lpstr>
      <vt:lpstr>Semantics - 2</vt:lpstr>
      <vt:lpstr>Example of the action schema fly for a certain plane</vt:lpstr>
      <vt:lpstr>Example Action in PDDL</vt:lpstr>
      <vt:lpstr>Now that our knowledge has a representation of both the states and the actions…..  Solving the Planning Problem</vt:lpstr>
      <vt:lpstr>Characteristics of “Classical Planning” with PDDL (Fully known, Deterministic, Offline)</vt:lpstr>
      <vt:lpstr>Tree-based search for planning with PDDL</vt:lpstr>
      <vt:lpstr>Search for heuristics - creating a relaxed problem</vt:lpstr>
      <vt:lpstr>Approaches to solving the planning problem for PDDL</vt:lpstr>
      <vt:lpstr>The Planning Graph – the problem</vt:lpstr>
      <vt:lpstr>The Planning Graph – the graph (1)</vt:lpstr>
      <vt:lpstr>The Planning Graph – the graph (2)</vt:lpstr>
      <vt:lpstr>The Planning Graph – the graph (3)</vt:lpstr>
      <vt:lpstr>The Planning Graph – Deriving heuristics</vt:lpstr>
      <vt:lpstr>The Planning graph – size</vt:lpstr>
      <vt:lpstr>The Planning Graph – Deriving plans directly!</vt:lpstr>
      <vt:lpstr>The Planning Graph – the Graphplan Algorithm</vt:lpstr>
      <vt:lpstr>PowerPoint Presentation</vt:lpstr>
      <vt:lpstr>Assignment- Implement Graphplan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Planning</dc:title>
  <dc:creator>Badrinath R</dc:creator>
  <cp:lastModifiedBy>Badrinath R</cp:lastModifiedBy>
  <cp:revision>59</cp:revision>
  <dcterms:created xsi:type="dcterms:W3CDTF">2023-03-13T14:19:30Z</dcterms:created>
  <dcterms:modified xsi:type="dcterms:W3CDTF">2023-04-04T07:47:48Z</dcterms:modified>
</cp:coreProperties>
</file>