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2" r:id="rId8"/>
    <p:sldId id="273" r:id="rId9"/>
    <p:sldId id="263" r:id="rId10"/>
    <p:sldId id="264" r:id="rId11"/>
    <p:sldId id="265" r:id="rId12"/>
    <p:sldId id="262" r:id="rId13"/>
    <p:sldId id="266" r:id="rId14"/>
    <p:sldId id="269" r:id="rId15"/>
    <p:sldId id="267" r:id="rId16"/>
    <p:sldId id="268" r:id="rId17"/>
    <p:sldId id="271" r:id="rId18"/>
    <p:sldId id="270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drinath R" userId="155a43e7-1f5f-414f-9bca-c8a1af989a19" providerId="ADAL" clId="{C392A6AF-ABEB-4834-A7B6-F887D36BA966}"/>
    <pc:docChg chg="modSld">
      <pc:chgData name="Badrinath R" userId="155a43e7-1f5f-414f-9bca-c8a1af989a19" providerId="ADAL" clId="{C392A6AF-ABEB-4834-A7B6-F887D36BA966}" dt="2025-08-01T10:33:13.395" v="6" actId="207"/>
      <pc:docMkLst>
        <pc:docMk/>
      </pc:docMkLst>
      <pc:sldChg chg="modSp mod">
        <pc:chgData name="Badrinath R" userId="155a43e7-1f5f-414f-9bca-c8a1af989a19" providerId="ADAL" clId="{C392A6AF-ABEB-4834-A7B6-F887D36BA966}" dt="2025-08-01T10:33:13.395" v="6" actId="207"/>
        <pc:sldMkLst>
          <pc:docMk/>
          <pc:sldMk cId="3381946778" sldId="261"/>
        </pc:sldMkLst>
        <pc:spChg chg="mod">
          <ac:chgData name="Badrinath R" userId="155a43e7-1f5f-414f-9bca-c8a1af989a19" providerId="ADAL" clId="{C392A6AF-ABEB-4834-A7B6-F887D36BA966}" dt="2025-08-01T10:32:40.776" v="3" actId="113"/>
          <ac:spMkLst>
            <pc:docMk/>
            <pc:sldMk cId="3381946778" sldId="261"/>
            <ac:spMk id="3" creationId="{00000000-0000-0000-0000-000000000000}"/>
          </ac:spMkLst>
        </pc:spChg>
        <pc:spChg chg="mod">
          <ac:chgData name="Badrinath R" userId="155a43e7-1f5f-414f-9bca-c8a1af989a19" providerId="ADAL" clId="{C392A6AF-ABEB-4834-A7B6-F887D36BA966}" dt="2025-08-01T10:33:13.395" v="6" actId="207"/>
          <ac:spMkLst>
            <pc:docMk/>
            <pc:sldMk cId="3381946778" sldId="261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12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0039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1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442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76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2973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749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445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280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67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40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E90E4-0BE9-46B2-B913-37DA2C3229A5}" type="datetimeFigureOut">
              <a:rPr lang="en-US" smtClean="0"/>
              <a:t>8/1/2025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A962F5-83A0-44C2-BA45-3A234DCF2A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773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About constants, values and variables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-1 – getting familiarity with programs</a:t>
            </a:r>
          </a:p>
        </p:txBody>
      </p:sp>
    </p:spTree>
    <p:extLst>
      <p:ext uri="{BB962C8B-B14F-4D97-AF65-F5344CB8AC3E}">
        <p14:creationId xmlns:p14="http://schemas.microsoft.com/office/powerpoint/2010/main" val="26675420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 Statements and expressions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i="1" dirty="0">
                <a:latin typeface="Garamond" panose="02020404030301010803" pitchFamily="18" charset="0"/>
              </a:rPr>
              <a:t>Expressions</a:t>
            </a:r>
            <a:r>
              <a:rPr lang="en-US" dirty="0"/>
              <a:t> give values:       125 + 5   </a:t>
            </a:r>
            <a:r>
              <a:rPr lang="en-US" dirty="0">
                <a:sym typeface="Wingdings" panose="05000000000000000000" pitchFamily="2" charset="2"/>
              </a:rPr>
              <a:t>   130</a:t>
            </a:r>
            <a:endParaRPr lang="en-US" dirty="0"/>
          </a:p>
          <a:p>
            <a:pPr lvl="1"/>
            <a:r>
              <a:rPr lang="en-US" dirty="0"/>
              <a:t>Arithmetic operators are used in </a:t>
            </a:r>
            <a:r>
              <a:rPr lang="en-US" sz="2800" i="1" dirty="0">
                <a:latin typeface="Garamond" panose="02020404030301010803" pitchFamily="18" charset="0"/>
              </a:rPr>
              <a:t>arithmetic</a:t>
            </a:r>
            <a:r>
              <a:rPr lang="en-US" dirty="0"/>
              <a:t> </a:t>
            </a:r>
            <a:r>
              <a:rPr lang="en-US" sz="2800" i="1" dirty="0">
                <a:latin typeface="Garamond" panose="02020404030301010803" pitchFamily="18" charset="0"/>
              </a:rPr>
              <a:t>expressions</a:t>
            </a:r>
          </a:p>
          <a:p>
            <a:pPr lvl="1"/>
            <a:r>
              <a:rPr lang="en-US" dirty="0"/>
              <a:t>Relational operators are used in </a:t>
            </a:r>
            <a:r>
              <a:rPr lang="en-US" sz="2800" i="1" dirty="0">
                <a:latin typeface="Garamond" panose="02020404030301010803" pitchFamily="18" charset="0"/>
              </a:rPr>
              <a:t>comparison</a:t>
            </a:r>
            <a:r>
              <a:rPr lang="en-US" dirty="0"/>
              <a:t> </a:t>
            </a:r>
            <a:r>
              <a:rPr lang="en-US" sz="2800" i="1" dirty="0">
                <a:latin typeface="Garamond" panose="02020404030301010803" pitchFamily="18" charset="0"/>
              </a:rPr>
              <a:t>expressions</a:t>
            </a:r>
          </a:p>
          <a:p>
            <a:pPr lvl="1"/>
            <a:r>
              <a:rPr lang="en-US" dirty="0"/>
              <a:t>Logical operators are used in </a:t>
            </a:r>
            <a:r>
              <a:rPr lang="en-US" sz="2800" i="1" dirty="0">
                <a:latin typeface="Garamond" panose="02020404030301010803" pitchFamily="18" charset="0"/>
              </a:rPr>
              <a:t>logical</a:t>
            </a:r>
            <a:r>
              <a:rPr lang="en-US" dirty="0"/>
              <a:t> </a:t>
            </a:r>
            <a:r>
              <a:rPr lang="en-US" sz="2800" i="1" dirty="0">
                <a:latin typeface="Garamond" panose="02020404030301010803" pitchFamily="18" charset="0"/>
              </a:rPr>
              <a:t>expressions</a:t>
            </a:r>
          </a:p>
          <a:p>
            <a:r>
              <a:rPr lang="en-US" dirty="0"/>
              <a:t> 125 + 5 ;      with the semi colon is a valid statement, but useless.</a:t>
            </a:r>
          </a:p>
          <a:p>
            <a:r>
              <a:rPr lang="en-US" dirty="0"/>
              <a:t>But x = 125 + 5 ;       is useful!        ... Why ?</a:t>
            </a:r>
          </a:p>
          <a:p>
            <a:r>
              <a:rPr lang="en-US" b="1" dirty="0"/>
              <a:t>Left side is a variable </a:t>
            </a:r>
            <a:r>
              <a:rPr lang="en-US" dirty="0"/>
              <a:t>who’s value changes as an effect of the statement. We also call in an </a:t>
            </a:r>
            <a:r>
              <a:rPr lang="en-US" b="1" i="1" dirty="0" err="1">
                <a:latin typeface="Garamond" panose="02020404030301010803" pitchFamily="18" charset="0"/>
              </a:rPr>
              <a:t>lvalue</a:t>
            </a:r>
            <a:r>
              <a:rPr lang="en-US" dirty="0"/>
              <a:t>.  The new value is computed from the right side, that’s called an </a:t>
            </a:r>
            <a:r>
              <a:rPr lang="en-US" b="1" i="1" dirty="0" err="1">
                <a:latin typeface="Garamond" panose="02020404030301010803" pitchFamily="18" charset="0"/>
              </a:rPr>
              <a:t>rvalue</a:t>
            </a:r>
            <a:r>
              <a:rPr lang="en-US" dirty="0"/>
              <a:t>.</a:t>
            </a:r>
          </a:p>
          <a:p>
            <a:r>
              <a:rPr lang="en-US" dirty="0"/>
              <a:t>125 = x + 5 ;           is meaningless</a:t>
            </a:r>
          </a:p>
          <a:p>
            <a:r>
              <a:rPr lang="en-US" dirty="0"/>
              <a:t>y = x = 125 + 5 ;     is meaningful too.   ‘=‘ works from right to left.</a:t>
            </a:r>
          </a:p>
        </p:txBody>
      </p:sp>
      <p:pic>
        <p:nvPicPr>
          <p:cNvPr id="6" name="Picture 5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6176963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2" name="TextBox 1"/>
          <p:cNvSpPr txBox="1"/>
          <p:nvPr/>
        </p:nvSpPr>
        <p:spPr>
          <a:xfrm>
            <a:off x="1758462" y="6176963"/>
            <a:ext cx="369524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See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simple_expressions.c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0454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/>
          <p:cNvSpPr/>
          <p:nvPr/>
        </p:nvSpPr>
        <p:spPr>
          <a:xfrm>
            <a:off x="2983144" y="1563521"/>
            <a:ext cx="4156958" cy="2502642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the assignment operator works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31522" y="2548646"/>
            <a:ext cx="1378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y      = 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23097" y="2548646"/>
            <a:ext cx="1462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x    =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798979" y="2509416"/>
            <a:ext cx="20314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125 + 5         ;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4435814" y="1888834"/>
            <a:ext cx="1828800" cy="1340749"/>
            <a:chOff x="4435814" y="1888834"/>
            <a:chExt cx="1828800" cy="1340749"/>
          </a:xfrm>
        </p:grpSpPr>
        <p:sp>
          <p:nvSpPr>
            <p:cNvPr id="9" name="Oval 8"/>
            <p:cNvSpPr/>
            <p:nvPr/>
          </p:nvSpPr>
          <p:spPr>
            <a:xfrm>
              <a:off x="4435814" y="2101174"/>
              <a:ext cx="1828800" cy="1128409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/>
            <p:cNvSpPr/>
            <p:nvPr/>
          </p:nvSpPr>
          <p:spPr>
            <a:xfrm>
              <a:off x="5830109" y="1888834"/>
              <a:ext cx="434505" cy="461665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1</a:t>
              </a:r>
            </a:p>
          </p:txBody>
        </p:sp>
      </p:grpSp>
      <p:sp>
        <p:nvSpPr>
          <p:cNvPr id="11" name="Down Arrow 10"/>
          <p:cNvSpPr/>
          <p:nvPr/>
        </p:nvSpPr>
        <p:spPr>
          <a:xfrm rot="5400000">
            <a:off x="3723695" y="2729805"/>
            <a:ext cx="490380" cy="93385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Down Arrow 11"/>
          <p:cNvSpPr/>
          <p:nvPr/>
        </p:nvSpPr>
        <p:spPr>
          <a:xfrm rot="5400000">
            <a:off x="2004303" y="2795496"/>
            <a:ext cx="822791" cy="1134888"/>
          </a:xfrm>
          <a:prstGeom prst="downArrow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3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513939" y="4664394"/>
            <a:ext cx="49384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call  ‘=‘ the assignment</a:t>
            </a:r>
            <a:r>
              <a:rPr lang="en-US" sz="2400" b="1" dirty="0"/>
              <a:t> operator</a:t>
            </a:r>
            <a:br>
              <a:rPr lang="en-US" sz="2400" dirty="0"/>
            </a:br>
            <a:r>
              <a:rPr lang="en-US" sz="2400" dirty="0"/>
              <a:t>and it creates an </a:t>
            </a:r>
            <a:r>
              <a:rPr lang="en-US" sz="2400" b="1" dirty="0"/>
              <a:t>assignment expression</a:t>
            </a:r>
            <a:r>
              <a:rPr lang="en-US" sz="2400" dirty="0"/>
              <a:t>.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442954" y="4110396"/>
            <a:ext cx="532103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This gives interesting possibilities: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x;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y;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y = 5 + (x = 128 + 2) ;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289268" y="1843629"/>
            <a:ext cx="44747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</a:t>
            </a:r>
            <a:r>
              <a:rPr lang="en-US" sz="2400" b="1" i="1" dirty="0" err="1">
                <a:latin typeface="+mj-lt"/>
              </a:rPr>
              <a:t>rvalue</a:t>
            </a:r>
            <a:r>
              <a:rPr lang="en-US" sz="2400" dirty="0"/>
              <a:t> of the assignment operator is the value that got put into the variable on it’s left.</a:t>
            </a:r>
          </a:p>
        </p:txBody>
      </p:sp>
    </p:spTree>
    <p:extLst>
      <p:ext uri="{BB962C8B-B14F-4D97-AF65-F5344CB8AC3E}">
        <p14:creationId xmlns:p14="http://schemas.microsoft.com/office/powerpoint/2010/main" val="1886687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1" grpId="0" animBg="1"/>
      <p:bldP spid="12" grpId="0" animBg="1"/>
      <p:bldP spid="16" grpId="0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Typical usage in </a:t>
            </a:r>
            <a:r>
              <a:rPr lang="en-US" b="1" dirty="0">
                <a:solidFill>
                  <a:schemeClr val="accent5"/>
                </a:solidFill>
              </a:rPr>
              <a:t>assignment</a:t>
            </a:r>
            <a:r>
              <a:rPr lang="en-US" dirty="0"/>
              <a:t> statements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void main(){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x;   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y=42;      float z=9.81; // variables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100;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x + 012 +0x10 ;   // numbers starting with a zero – octal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	      // numbers starting with 0x -- hexadecimal</a:t>
            </a:r>
            <a:b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x + y;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1.5;     // x gets 1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explicit type casting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)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z ;      // x gets 9 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 </a:t>
            </a:r>
            <a:r>
              <a:rPr lang="en-US" sz="2000" b="1" dirty="0">
                <a:solidFill>
                  <a:schemeClr val="accent4">
                    <a:lumMod val="50000"/>
                  </a:schemeClr>
                </a:solidFill>
                <a:cs typeface="Courier New" panose="02070309020205020404" pitchFamily="49" charset="0"/>
              </a:rPr>
              <a:t>explicit type casting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x = z   ;           // works the same – </a:t>
            </a:r>
            <a:r>
              <a:rPr lang="en-US" sz="2000" b="1" dirty="0">
                <a:solidFill>
                  <a:schemeClr val="accent2"/>
                </a:solidFill>
                <a:cs typeface="Courier New" panose="02070309020205020404" pitchFamily="49" charset="0"/>
              </a:rPr>
              <a:t>auto type cast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1.5;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z = x = z ;         // What is z now ? </a:t>
            </a:r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    </a:t>
            </a:r>
          </a:p>
        </p:txBody>
      </p:sp>
      <p:sp>
        <p:nvSpPr>
          <p:cNvPr id="4" name="Freeform 3"/>
          <p:cNvSpPr/>
          <p:nvPr/>
        </p:nvSpPr>
        <p:spPr>
          <a:xfrm>
            <a:off x="7665396" y="5193348"/>
            <a:ext cx="477227" cy="45016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5871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Numerical Operators and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INTEGER OPERATORS</a:t>
            </a:r>
          </a:p>
          <a:p>
            <a:pPr marL="457200" lvl="1" indent="0">
              <a:buNone/>
            </a:pPr>
            <a:r>
              <a:rPr lang="en-US" sz="2800" dirty="0"/>
              <a:t>+   -  *  /  %                  - (</a:t>
            </a:r>
            <a:r>
              <a:rPr lang="en-US" sz="2800" i="1" dirty="0">
                <a:latin typeface="Garamond" panose="02020404030301010803" pitchFamily="18" charset="0"/>
              </a:rPr>
              <a:t>minus</a:t>
            </a:r>
            <a:r>
              <a:rPr lang="en-US" sz="2800" dirty="0"/>
              <a:t>) is also a unary operator</a:t>
            </a:r>
          </a:p>
          <a:p>
            <a:r>
              <a:rPr lang="en-US" dirty="0"/>
              <a:t>FLOATING POINT OPERATORS</a:t>
            </a:r>
          </a:p>
          <a:p>
            <a:pPr marL="0" indent="0">
              <a:buNone/>
            </a:pPr>
            <a:r>
              <a:rPr lang="en-US" dirty="0"/>
              <a:t>      +  -   *  /  </a:t>
            </a:r>
          </a:p>
          <a:p>
            <a:pPr marL="0" indent="0">
              <a:buNone/>
            </a:pPr>
            <a:r>
              <a:rPr lang="en-US" dirty="0"/>
              <a:t>But they behave a bit differently, </a:t>
            </a:r>
            <a:r>
              <a:rPr lang="en-US" b="1" dirty="0">
                <a:solidFill>
                  <a:schemeClr val="accent2"/>
                </a:solidFill>
              </a:rPr>
              <a:t>so be careful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       the expression   6.8 / 2   evaluates to  3.4 </a:t>
            </a:r>
          </a:p>
          <a:p>
            <a:pPr marL="0" indent="0">
              <a:buNone/>
            </a:pPr>
            <a:r>
              <a:rPr lang="en-US" dirty="0"/>
              <a:t>       the expression   6 / 2      evaluates to  3</a:t>
            </a:r>
          </a:p>
          <a:p>
            <a:pPr marL="0" indent="0">
              <a:buNone/>
            </a:pPr>
            <a:r>
              <a:rPr lang="en-US" dirty="0"/>
              <a:t>       the expression   7 / 2      evaluates to  3        </a:t>
            </a:r>
          </a:p>
          <a:p>
            <a:r>
              <a:rPr lang="en-US" dirty="0"/>
              <a:t>How does the program decide integer division or real number division ?</a:t>
            </a:r>
          </a:p>
        </p:txBody>
      </p:sp>
      <p:sp>
        <p:nvSpPr>
          <p:cNvPr id="4" name="Freeform 3"/>
          <p:cNvSpPr/>
          <p:nvPr/>
        </p:nvSpPr>
        <p:spPr>
          <a:xfrm>
            <a:off x="6887182" y="4818418"/>
            <a:ext cx="680937" cy="648527"/>
          </a:xfrm>
          <a:custGeom>
            <a:avLst/>
            <a:gdLst>
              <a:gd name="connsiteX0" fmla="*/ 6438 w 604789"/>
              <a:gd name="connsiteY0" fmla="*/ 422042 h 485051"/>
              <a:gd name="connsiteX1" fmla="*/ 301859 w 604789"/>
              <a:gd name="connsiteY1" fmla="*/ 11 h 485051"/>
              <a:gd name="connsiteX2" fmla="*/ 597281 w 604789"/>
              <a:gd name="connsiteY2" fmla="*/ 436109 h 485051"/>
              <a:gd name="connsiteX3" fmla="*/ 6438 w 604789"/>
              <a:gd name="connsiteY3" fmla="*/ 422042 h 485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4789" h="485051">
                <a:moveTo>
                  <a:pt x="6438" y="422042"/>
                </a:moveTo>
                <a:cubicBezTo>
                  <a:pt x="-42799" y="349359"/>
                  <a:pt x="203385" y="-2333"/>
                  <a:pt x="301859" y="11"/>
                </a:cubicBezTo>
                <a:cubicBezTo>
                  <a:pt x="400333" y="2355"/>
                  <a:pt x="651207" y="361081"/>
                  <a:pt x="597281" y="436109"/>
                </a:cubicBezTo>
                <a:cubicBezTo>
                  <a:pt x="543355" y="511137"/>
                  <a:pt x="55675" y="494725"/>
                  <a:pt x="6438" y="422042"/>
                </a:cubicBezTo>
                <a:close/>
              </a:path>
            </a:pathLst>
          </a:custGeom>
          <a:solidFill>
            <a:srgbClr val="FF0000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solidFill>
                  <a:schemeClr val="tx1"/>
                </a:solidFill>
              </a:rPr>
              <a:t>!</a:t>
            </a:r>
            <a:endParaRPr 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444842" y="6050290"/>
            <a:ext cx="522784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sz="2800" u="sng" dirty="0" err="1"/>
              <a:t>Ans</a:t>
            </a:r>
            <a:r>
              <a:rPr lang="en-US" sz="2800" dirty="0"/>
              <a:t> : Based on the </a:t>
            </a:r>
            <a:r>
              <a:rPr lang="en-US" sz="2800" b="1" dirty="0">
                <a:solidFill>
                  <a:schemeClr val="accent2"/>
                </a:solidFill>
              </a:rPr>
              <a:t>operand types</a:t>
            </a:r>
            <a:r>
              <a:rPr lang="en-US" sz="28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47653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word about variable and function </a:t>
            </a:r>
            <a:r>
              <a:rPr lang="en-US" b="1" u="sng" dirty="0"/>
              <a:t>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The names are also called </a:t>
            </a:r>
            <a:r>
              <a:rPr lang="en-US" b="1" u="sng" dirty="0"/>
              <a:t>identifiers</a:t>
            </a:r>
            <a:r>
              <a:rPr lang="en-US" dirty="0"/>
              <a:t>.</a:t>
            </a:r>
          </a:p>
          <a:p>
            <a:r>
              <a:rPr lang="en-US" dirty="0"/>
              <a:t>All identifiers in C must use only characters which are</a:t>
            </a:r>
          </a:p>
          <a:p>
            <a:pPr lvl="1"/>
            <a:r>
              <a:rPr lang="en-US" dirty="0"/>
              <a:t>Alphabets</a:t>
            </a:r>
          </a:p>
          <a:p>
            <a:pPr lvl="1"/>
            <a:r>
              <a:rPr lang="en-US" dirty="0"/>
              <a:t>Numerals</a:t>
            </a:r>
          </a:p>
          <a:p>
            <a:pPr lvl="1"/>
            <a:r>
              <a:rPr lang="en-US" dirty="0"/>
              <a:t>The </a:t>
            </a:r>
            <a:r>
              <a:rPr lang="en-US" b="1" dirty="0"/>
              <a:t>underscore   _                </a:t>
            </a:r>
            <a:r>
              <a:rPr lang="en-US" b="1" dirty="0">
                <a:solidFill>
                  <a:srgbClr val="FF0000"/>
                </a:solidFill>
              </a:rPr>
              <a:t>! </a:t>
            </a:r>
            <a:r>
              <a:rPr lang="en-US" b="1" i="1" dirty="0">
                <a:solidFill>
                  <a:srgbClr val="FF0000"/>
                </a:solidFill>
              </a:rPr>
              <a:t>cannot  use the hyphen – and other symbols . $ : …</a:t>
            </a:r>
          </a:p>
          <a:p>
            <a:r>
              <a:rPr lang="en-US" dirty="0"/>
              <a:t>Identifier names must not start with a numeral.</a:t>
            </a:r>
          </a:p>
          <a:p>
            <a:r>
              <a:rPr lang="en-US" i="1" dirty="0">
                <a:latin typeface="Garamond" panose="02020404030301010803" pitchFamily="18" charset="0"/>
              </a:rPr>
              <a:t>Valid</a:t>
            </a:r>
            <a:r>
              <a:rPr lang="en-US" dirty="0"/>
              <a:t>:  x     y1     </a:t>
            </a:r>
            <a:r>
              <a:rPr lang="en-US" dirty="0" err="1"/>
              <a:t>Add_nums</a:t>
            </a:r>
            <a:r>
              <a:rPr lang="en-US" dirty="0"/>
              <a:t>    _</a:t>
            </a:r>
            <a:r>
              <a:rPr lang="en-US" dirty="0" err="1"/>
              <a:t>helpme</a:t>
            </a:r>
            <a:r>
              <a:rPr lang="en-US" dirty="0"/>
              <a:t>         (we’ll avoid starting with underscore, stick to lowercase mostly)</a:t>
            </a:r>
          </a:p>
          <a:p>
            <a:r>
              <a:rPr lang="en-US" i="1" dirty="0">
                <a:latin typeface="Garamond" panose="02020404030301010803" pitchFamily="18" charset="0"/>
              </a:rPr>
              <a:t>Invalid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1</a:t>
            </a:r>
            <a:r>
              <a:rPr lang="en-US" dirty="0"/>
              <a:t>x   y</a:t>
            </a:r>
            <a:r>
              <a:rPr lang="en-US" dirty="0">
                <a:solidFill>
                  <a:srgbClr val="FF0000"/>
                </a:solidFill>
              </a:rPr>
              <a:t>@</a:t>
            </a:r>
            <a:r>
              <a:rPr lang="en-US" dirty="0"/>
              <a:t>1  Add</a:t>
            </a:r>
            <a:r>
              <a:rPr lang="en-US" b="1" dirty="0">
                <a:solidFill>
                  <a:srgbClr val="FF0000"/>
                </a:solidFill>
              </a:rPr>
              <a:t>-</a:t>
            </a:r>
            <a:r>
              <a:rPr lang="en-US" dirty="0" err="1"/>
              <a:t>nums</a:t>
            </a:r>
            <a:endParaRPr lang="en-US" dirty="0"/>
          </a:p>
          <a:p>
            <a:r>
              <a:rPr lang="en-US" dirty="0"/>
              <a:t>Lastly: You cant use the name of a C language </a:t>
            </a:r>
            <a:r>
              <a:rPr lang="en-US" i="1" dirty="0">
                <a:latin typeface="Garamond" panose="02020404030301010803" pitchFamily="18" charset="0"/>
              </a:rPr>
              <a:t>keyword</a:t>
            </a:r>
            <a:r>
              <a:rPr lang="en-US" dirty="0"/>
              <a:t>. That is reserved already!  E.g.,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US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cannot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as identifier:  </a:t>
            </a:r>
            <a:r>
              <a:rPr lang="en-US" b="1" dirty="0" err="1">
                <a:solidFill>
                  <a:srgbClr val="FF0000"/>
                </a:solidFill>
              </a:rPr>
              <a:t>int</a:t>
            </a:r>
            <a:r>
              <a:rPr lang="en-US" b="1" dirty="0">
                <a:solidFill>
                  <a:srgbClr val="FF0000"/>
                </a:solidFill>
              </a:rPr>
              <a:t>    float    char   </a:t>
            </a:r>
            <a:r>
              <a:rPr lang="en-US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or</a:t>
            </a:r>
            <a:r>
              <a:rPr lang="en-US" b="1" dirty="0">
                <a:solidFill>
                  <a:srgbClr val="FF0000"/>
                </a:solidFill>
              </a:rPr>
              <a:t>   double</a:t>
            </a:r>
            <a:r>
              <a:rPr lang="en-US" dirty="0"/>
              <a:t>.</a:t>
            </a:r>
          </a:p>
          <a:p>
            <a:r>
              <a:rPr lang="en-US" dirty="0"/>
              <a:t>We’ll mention more such exceptions.</a:t>
            </a:r>
          </a:p>
        </p:txBody>
      </p:sp>
    </p:spTree>
    <p:extLst>
      <p:ext uri="{BB962C8B-B14F-4D97-AF65-F5344CB8AC3E}">
        <p14:creationId xmlns:p14="http://schemas.microsoft.com/office/powerpoint/2010/main" val="8887507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eft Bracket 3"/>
          <p:cNvSpPr/>
          <p:nvPr/>
        </p:nvSpPr>
        <p:spPr>
          <a:xfrm>
            <a:off x="2405575" y="281355"/>
            <a:ext cx="478302" cy="6302326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C PROGRAM</a:t>
            </a:r>
          </a:p>
        </p:txBody>
      </p:sp>
      <p:sp>
        <p:nvSpPr>
          <p:cNvPr id="5" name="Left Bracket 4"/>
          <p:cNvSpPr/>
          <p:nvPr/>
        </p:nvSpPr>
        <p:spPr>
          <a:xfrm>
            <a:off x="3151163" y="548640"/>
            <a:ext cx="239151" cy="2110154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Function1()</a:t>
            </a:r>
          </a:p>
        </p:txBody>
      </p:sp>
      <p:sp>
        <p:nvSpPr>
          <p:cNvPr id="6" name="Left Bracket 5"/>
          <p:cNvSpPr/>
          <p:nvPr/>
        </p:nvSpPr>
        <p:spPr>
          <a:xfrm>
            <a:off x="3151163" y="2980006"/>
            <a:ext cx="239151" cy="1915551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Function2()</a:t>
            </a:r>
          </a:p>
        </p:txBody>
      </p:sp>
      <p:sp>
        <p:nvSpPr>
          <p:cNvPr id="7" name="Left Bracket 6"/>
          <p:cNvSpPr/>
          <p:nvPr/>
        </p:nvSpPr>
        <p:spPr>
          <a:xfrm>
            <a:off x="3151163" y="5249594"/>
            <a:ext cx="241495" cy="1390357"/>
          </a:xfrm>
          <a:prstGeom prst="leftBracket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Function3()</a:t>
            </a:r>
          </a:p>
        </p:txBody>
      </p:sp>
      <p:sp>
        <p:nvSpPr>
          <p:cNvPr id="8" name="Folded Corner 7"/>
          <p:cNvSpPr/>
          <p:nvPr/>
        </p:nvSpPr>
        <p:spPr>
          <a:xfrm>
            <a:off x="3559126" y="886264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And statements</a:t>
            </a:r>
          </a:p>
        </p:txBody>
      </p:sp>
      <p:sp>
        <p:nvSpPr>
          <p:cNvPr id="9" name="Folded Corner 8"/>
          <p:cNvSpPr/>
          <p:nvPr/>
        </p:nvSpPr>
        <p:spPr>
          <a:xfrm>
            <a:off x="3559126" y="3149990"/>
            <a:ext cx="1392702" cy="1575582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0" name="Folded Corner 9"/>
          <p:cNvSpPr/>
          <p:nvPr/>
        </p:nvSpPr>
        <p:spPr>
          <a:xfrm>
            <a:off x="3627119" y="5413716"/>
            <a:ext cx="1392702" cy="1180514"/>
          </a:xfrm>
          <a:prstGeom prst="foldedCorner">
            <a:avLst/>
          </a:prstGeom>
          <a:pattFill prst="ltHorz">
            <a:fgClr>
              <a:schemeClr val="accent1">
                <a:lumMod val="40000"/>
                <a:lumOff val="60000"/>
              </a:schemeClr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Variables and statements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31987" y="0"/>
            <a:ext cx="5960013" cy="6463308"/>
          </a:xfrm>
          <a:prstGeom prst="rect">
            <a:avLst/>
          </a:prstGeom>
          <a:solidFill>
            <a:srgbClr val="FFFFCC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r>
              <a:rPr lang="en-US" dirty="0"/>
              <a:t>// This is about arrays pointers and functions</a:t>
            </a:r>
          </a:p>
          <a:p>
            <a:endParaRPr lang="en-US" dirty="0"/>
          </a:p>
          <a:p>
            <a:r>
              <a:rPr lang="en-US" dirty="0"/>
              <a:t>void f1( </a:t>
            </a:r>
            <a:r>
              <a:rPr lang="en-US" dirty="0" err="1"/>
              <a:t>int</a:t>
            </a:r>
            <a:r>
              <a:rPr lang="en-US" dirty="0"/>
              <a:t> x ){</a:t>
            </a:r>
          </a:p>
          <a:p>
            <a:r>
              <a:rPr lang="en-US" dirty="0"/>
              <a:t>	x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void f2(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*p = 55;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f3( </a:t>
            </a:r>
            <a:r>
              <a:rPr lang="en-US" dirty="0" err="1"/>
              <a:t>int</a:t>
            </a:r>
            <a:r>
              <a:rPr lang="en-US" dirty="0"/>
              <a:t> *p 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=0;i&lt;10;i++)</a:t>
            </a:r>
          </a:p>
          <a:p>
            <a:r>
              <a:rPr lang="en-US" dirty="0"/>
              <a:t>		*(</a:t>
            </a:r>
            <a:r>
              <a:rPr lang="en-US" dirty="0" err="1"/>
              <a:t>p+i</a:t>
            </a:r>
            <a:r>
              <a:rPr lang="en-US" dirty="0"/>
              <a:t>)=i+55; // </a:t>
            </a:r>
            <a:r>
              <a:rPr lang="en-US" dirty="0" err="1"/>
              <a:t>alernately</a:t>
            </a:r>
            <a:r>
              <a:rPr lang="en-US" dirty="0"/>
              <a:t> p[</a:t>
            </a:r>
            <a:r>
              <a:rPr lang="en-US" dirty="0" err="1"/>
              <a:t>i</a:t>
            </a:r>
            <a:r>
              <a:rPr lang="en-US" dirty="0"/>
              <a:t>]=i+55 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void f4( </a:t>
            </a:r>
            <a:r>
              <a:rPr lang="en-US" dirty="0" err="1"/>
              <a:t>int</a:t>
            </a:r>
            <a:r>
              <a:rPr lang="en-US" dirty="0"/>
              <a:t> *p , </a:t>
            </a:r>
            <a:r>
              <a:rPr lang="en-US" dirty="0" err="1"/>
              <a:t>int</a:t>
            </a:r>
            <a:r>
              <a:rPr lang="en-US" dirty="0"/>
              <a:t> n){</a:t>
            </a:r>
          </a:p>
          <a:p>
            <a:r>
              <a:rPr lang="en-US" dirty="0"/>
              <a:t>	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	for(</a:t>
            </a:r>
            <a:r>
              <a:rPr lang="en-US" dirty="0" err="1"/>
              <a:t>i</a:t>
            </a:r>
            <a:r>
              <a:rPr lang="en-US" dirty="0"/>
              <a:t>=0;i&lt;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r>
              <a:rPr lang="en-US" dirty="0"/>
              <a:t>		p[</a:t>
            </a:r>
            <a:r>
              <a:rPr lang="en-US" dirty="0" err="1"/>
              <a:t>i</a:t>
            </a:r>
            <a:r>
              <a:rPr lang="en-US" dirty="0"/>
              <a:t>]=i+5;</a:t>
            </a:r>
          </a:p>
          <a:p>
            <a:r>
              <a:rPr lang="en-US" dirty="0"/>
              <a:t>}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0474398" y="6485206"/>
            <a:ext cx="161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apnf.c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9036666" y="1225680"/>
            <a:ext cx="3113866" cy="2031325"/>
          </a:xfrm>
          <a:prstGeom prst="rect">
            <a:avLst/>
          </a:prstGeom>
          <a:noFill/>
          <a:ln w="38100"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DON’T  TRY   TO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UNDERSTAND THIS CODE</a:t>
            </a:r>
            <a:b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</a:br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AS YET !</a:t>
            </a:r>
          </a:p>
          <a:p>
            <a:endParaRPr lang="en-US" dirty="0">
              <a:solidFill>
                <a:schemeClr val="accent2"/>
              </a:solidFill>
              <a:latin typeface="Felix Titling" panose="04060505060202020A04" pitchFamily="82" charset="0"/>
            </a:endParaRP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Just to illustrate the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appearance of our </a:t>
            </a:r>
          </a:p>
          <a:p>
            <a:r>
              <a:rPr lang="en-US" dirty="0">
                <a:solidFill>
                  <a:schemeClr val="accent2"/>
                </a:solidFill>
                <a:latin typeface="Felix Titling" panose="04060505060202020A04" pitchFamily="82" charset="0"/>
              </a:rPr>
              <a:t>C programs</a:t>
            </a:r>
          </a:p>
        </p:txBody>
      </p:sp>
      <p:sp>
        <p:nvSpPr>
          <p:cNvPr id="2" name="Right Arrow 1"/>
          <p:cNvSpPr/>
          <p:nvPr/>
        </p:nvSpPr>
        <p:spPr>
          <a:xfrm>
            <a:off x="5396725" y="3432518"/>
            <a:ext cx="1163657" cy="1079621"/>
          </a:xfrm>
          <a:prstGeom prst="rightArrow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 flipH="1">
            <a:off x="128130" y="2693854"/>
            <a:ext cx="221883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chemeClr val="accent1"/>
                </a:solidFill>
                <a:latin typeface="Garamond" panose="02020404030301010803" pitchFamily="18" charset="0"/>
              </a:rPr>
              <a:t>Lets now write some functions using arithmetic expressions</a:t>
            </a:r>
          </a:p>
        </p:txBody>
      </p:sp>
    </p:spTree>
    <p:extLst>
      <p:ext uri="{BB962C8B-B14F-4D97-AF65-F5344CB8AC3E}">
        <p14:creationId xmlns:p14="http://schemas.microsoft.com/office/powerpoint/2010/main" val="19953313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ways to use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r>
              <a:rPr lang="en-US" dirty="0"/>
              <a:t>    - </a:t>
            </a:r>
            <a:r>
              <a:rPr lang="en-US" dirty="0" err="1"/>
              <a:t>parameterless</a:t>
            </a:r>
            <a:r>
              <a:rPr lang="en-US" dirty="0"/>
              <a:t> function usage</a:t>
            </a:r>
          </a:p>
          <a:p>
            <a:pPr lvl="1"/>
            <a:r>
              <a:rPr lang="en-US" dirty="0"/>
              <a:t>Just grouping statements</a:t>
            </a:r>
          </a:p>
          <a:p>
            <a:pPr lvl="1"/>
            <a:r>
              <a:rPr lang="en-US" dirty="0"/>
              <a:t>Repeatedly calling the function repeats the statements</a:t>
            </a:r>
          </a:p>
          <a:p>
            <a:pPr lvl="1"/>
            <a:r>
              <a:rPr lang="en-US" dirty="0" err="1"/>
              <a:t>Eg</a:t>
            </a:r>
            <a:r>
              <a:rPr lang="en-US" dirty="0"/>
              <a:t> repeating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print_triangle1()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funcs_params.c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>
                <a:cs typeface="Courier New" panose="02070309020205020404" pitchFamily="49" charset="0"/>
              </a:rPr>
              <a:t> - parameterized functions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Do something different based on the parameter. Very much like </a:t>
            </a:r>
            <a:r>
              <a:rPr lang="en-US" dirty="0" err="1">
                <a:cs typeface="Courier New" panose="02070309020205020404" pitchFamily="49" charset="0"/>
              </a:rPr>
              <a:t>printf</a:t>
            </a:r>
            <a:r>
              <a:rPr lang="en-US" dirty="0">
                <a:cs typeface="Courier New" panose="02070309020205020404" pitchFamily="49" charset="0"/>
              </a:rPr>
              <a:t>  is different for different values of the parameter.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discriminant.c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dirty="0"/>
              <a:t> - parameterized function usage with function value</a:t>
            </a:r>
          </a:p>
          <a:p>
            <a:pPr lvl="1"/>
            <a:r>
              <a:rPr lang="en-US" dirty="0"/>
              <a:t>Here the function call is gives us a new value which we can use in an assignment statement or </a:t>
            </a:r>
            <a:r>
              <a:rPr lang="en-US" dirty="0" err="1"/>
              <a:t>printf</a:t>
            </a:r>
            <a:r>
              <a:rPr lang="en-US" dirty="0"/>
              <a:t> or elsewhere.</a:t>
            </a:r>
          </a:p>
          <a:p>
            <a:r>
              <a:rPr lang="en-US" dirty="0"/>
              <a:t>This is the reason we refer the function call as a </a:t>
            </a:r>
            <a:r>
              <a:rPr lang="en-US" b="1" dirty="0"/>
              <a:t>function call expression</a:t>
            </a:r>
            <a:r>
              <a:rPr lang="en-US" dirty="0"/>
              <a:t>. Remember that </a:t>
            </a:r>
            <a:r>
              <a:rPr lang="en-US" b="1" dirty="0"/>
              <a:t>expressions is how we get values</a:t>
            </a:r>
            <a:r>
              <a:rPr lang="en-US" dirty="0"/>
              <a:t>.</a:t>
            </a:r>
          </a:p>
        </p:txBody>
      </p:sp>
      <p:pic>
        <p:nvPicPr>
          <p:cNvPr id="4" name="Picture 3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0" y="1690688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4317900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 calls as control flow construct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348591" cy="4351338"/>
          </a:xfrm>
        </p:spPr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Execution always begins at </a:t>
            </a:r>
            <a:r>
              <a:rPr lang="en-US" b="1" dirty="0"/>
              <a:t>main().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Order of writing the </a:t>
            </a:r>
            <a:r>
              <a:rPr lang="en-US" i="1" dirty="0"/>
              <a:t>instructions within a function </a:t>
            </a:r>
            <a:r>
              <a:rPr lang="en-US" dirty="0"/>
              <a:t>is critically important.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Functions themselves can be written in any relative order.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Function 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</a:rPr>
              <a:t>call</a:t>
            </a:r>
            <a:r>
              <a:rPr lang="en-US" dirty="0"/>
              <a:t> leads to a jump of instructions from one function, the calling function,  to the called function.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When the called function ends, control is back in the calling function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28815" y="3035031"/>
            <a:ext cx="1848256" cy="2585323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5000">
                <a:schemeClr val="bg2"/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/>
              <a:t>void main()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…</a:t>
            </a:r>
          </a:p>
          <a:p>
            <a:r>
              <a:rPr lang="en-US" dirty="0"/>
              <a:t>   …</a:t>
            </a:r>
          </a:p>
          <a:p>
            <a:r>
              <a:rPr lang="en-US" dirty="0"/>
              <a:t>   x = </a:t>
            </a:r>
            <a:r>
              <a:rPr lang="en-US" b="1" dirty="0">
                <a:solidFill>
                  <a:schemeClr val="accent5"/>
                </a:solidFill>
              </a:rPr>
              <a:t>g()</a:t>
            </a:r>
            <a:r>
              <a:rPr lang="en-US" dirty="0"/>
              <a:t>+ x;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  x = </a:t>
            </a:r>
            <a:r>
              <a:rPr lang="en-US" b="1" dirty="0">
                <a:solidFill>
                  <a:srgbClr val="FF0000"/>
                </a:solidFill>
              </a:rPr>
              <a:t>f()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+ x;</a:t>
            </a:r>
            <a:br>
              <a:rPr lang="en-US" dirty="0"/>
            </a:br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...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505544" y="1415971"/>
            <a:ext cx="1848256" cy="17543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5000">
                <a:schemeClr val="accent1">
                  <a:lumMod val="60000"/>
                  <a:lumOff val="4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g()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…</a:t>
            </a:r>
          </a:p>
          <a:p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...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977009" y="4743191"/>
            <a:ext cx="1848256" cy="175432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85000">
                <a:schemeClr val="accent2">
                  <a:lumMod val="40000"/>
                  <a:lumOff val="60000"/>
                </a:schemeClr>
              </a:gs>
            </a:gsLst>
            <a:lin ang="16200000" scaled="1"/>
            <a:tileRect/>
          </a:gradFill>
        </p:spPr>
        <p:txBody>
          <a:bodyPr wrap="square" rtlCol="0">
            <a:spAutoFit/>
          </a:bodyPr>
          <a:lstStyle/>
          <a:p>
            <a:r>
              <a:rPr lang="en-US" b="1" dirty="0" err="1"/>
              <a:t>int</a:t>
            </a:r>
            <a:r>
              <a:rPr lang="en-US" b="1" dirty="0"/>
              <a:t> f() </a:t>
            </a: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   …</a:t>
            </a:r>
          </a:p>
          <a:p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…</a:t>
            </a:r>
            <a:br>
              <a:rPr lang="en-US" dirty="0"/>
            </a:br>
            <a:r>
              <a:rPr lang="en-US" dirty="0"/>
              <a:t>   ...</a:t>
            </a:r>
            <a:br>
              <a:rPr lang="en-US" dirty="0"/>
            </a:br>
            <a:r>
              <a:rPr lang="en-US" dirty="0"/>
              <a:t>}</a:t>
            </a:r>
          </a:p>
        </p:txBody>
      </p:sp>
      <p:sp>
        <p:nvSpPr>
          <p:cNvPr id="7" name="Freeform 6"/>
          <p:cNvSpPr/>
          <p:nvPr/>
        </p:nvSpPr>
        <p:spPr>
          <a:xfrm>
            <a:off x="7451387" y="1614791"/>
            <a:ext cx="1984443" cy="2334639"/>
          </a:xfrm>
          <a:custGeom>
            <a:avLst/>
            <a:gdLst>
              <a:gd name="connsiteX0" fmla="*/ 0 w 1984443"/>
              <a:gd name="connsiteY0" fmla="*/ 2334639 h 2334639"/>
              <a:gd name="connsiteX1" fmla="*/ 856034 w 1984443"/>
              <a:gd name="connsiteY1" fmla="*/ 953311 h 2334639"/>
              <a:gd name="connsiteX2" fmla="*/ 1206230 w 1984443"/>
              <a:gd name="connsiteY2" fmla="*/ 447473 h 2334639"/>
              <a:gd name="connsiteX3" fmla="*/ 1984443 w 1984443"/>
              <a:gd name="connsiteY3" fmla="*/ 0 h 23346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84443" h="2334639">
                <a:moveTo>
                  <a:pt x="0" y="2334639"/>
                </a:moveTo>
                <a:cubicBezTo>
                  <a:pt x="327498" y="1801239"/>
                  <a:pt x="654996" y="1267839"/>
                  <a:pt x="856034" y="953311"/>
                </a:cubicBezTo>
                <a:cubicBezTo>
                  <a:pt x="1057072" y="638783"/>
                  <a:pt x="1018162" y="606358"/>
                  <a:pt x="1206230" y="447473"/>
                </a:cubicBezTo>
                <a:cubicBezTo>
                  <a:pt x="1394298" y="288588"/>
                  <a:pt x="1689370" y="144294"/>
                  <a:pt x="1984443" y="0"/>
                </a:cubicBez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7665396" y="3073940"/>
            <a:ext cx="2062264" cy="875490"/>
          </a:xfrm>
          <a:custGeom>
            <a:avLst/>
            <a:gdLst>
              <a:gd name="connsiteX0" fmla="*/ 1731524 w 1731524"/>
              <a:gd name="connsiteY0" fmla="*/ 0 h 758758"/>
              <a:gd name="connsiteX1" fmla="*/ 0 w 1731524"/>
              <a:gd name="connsiteY1" fmla="*/ 758758 h 7587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731524" h="758758">
                <a:moveTo>
                  <a:pt x="1731524" y="0"/>
                </a:moveTo>
                <a:lnTo>
                  <a:pt x="0" y="758758"/>
                </a:lnTo>
              </a:path>
            </a:pathLst>
          </a:custGeom>
          <a:noFill/>
          <a:ln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7626485" y="4708187"/>
            <a:ext cx="1245141" cy="242824"/>
          </a:xfrm>
          <a:custGeom>
            <a:avLst/>
            <a:gdLst>
              <a:gd name="connsiteX0" fmla="*/ 0 w 1245141"/>
              <a:gd name="connsiteY0" fmla="*/ 0 h 242824"/>
              <a:gd name="connsiteX1" fmla="*/ 564204 w 1245141"/>
              <a:gd name="connsiteY1" fmla="*/ 136187 h 242824"/>
              <a:gd name="connsiteX2" fmla="*/ 622570 w 1245141"/>
              <a:gd name="connsiteY2" fmla="*/ 233464 h 242824"/>
              <a:gd name="connsiteX3" fmla="*/ 1245141 w 1245141"/>
              <a:gd name="connsiteY3" fmla="*/ 233464 h 24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5141" h="242824">
                <a:moveTo>
                  <a:pt x="0" y="0"/>
                </a:moveTo>
                <a:cubicBezTo>
                  <a:pt x="230221" y="48638"/>
                  <a:pt x="460442" y="97276"/>
                  <a:pt x="564204" y="136187"/>
                </a:cubicBezTo>
                <a:cubicBezTo>
                  <a:pt x="667966" y="175098"/>
                  <a:pt x="509080" y="217251"/>
                  <a:pt x="622570" y="233464"/>
                </a:cubicBezTo>
                <a:cubicBezTo>
                  <a:pt x="736060" y="249677"/>
                  <a:pt x="990600" y="241570"/>
                  <a:pt x="1245141" y="233464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7451387" y="4708187"/>
            <a:ext cx="1525623" cy="1634248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273046" y="3224673"/>
            <a:ext cx="0" cy="7247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7273046" y="4689938"/>
            <a:ext cx="0" cy="72475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>
            <a:off x="7273046" y="4124529"/>
            <a:ext cx="3246" cy="359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211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Variables have location and type. Type gives them size. Size is in units of bytes (8 bits)</a:t>
            </a:r>
          </a:p>
          <a:p>
            <a:r>
              <a:rPr lang="en-US" dirty="0"/>
              <a:t>We saw numeric (integer and float) constants, how they are written and how they are printed (format specification)</a:t>
            </a:r>
          </a:p>
          <a:p>
            <a:r>
              <a:rPr lang="en-US" dirty="0"/>
              <a:t>We saw arithmetic operators</a:t>
            </a:r>
          </a:p>
          <a:p>
            <a:r>
              <a:rPr lang="en-US" dirty="0"/>
              <a:t>We saw the assignment operator</a:t>
            </a:r>
            <a:r>
              <a:rPr lang="en-US" i="1" dirty="0"/>
              <a:t> </a:t>
            </a:r>
            <a:r>
              <a:rPr lang="en-US" b="1" i="1" dirty="0" err="1"/>
              <a:t>lvalue</a:t>
            </a:r>
            <a:r>
              <a:rPr lang="en-US" i="1" dirty="0"/>
              <a:t> </a:t>
            </a:r>
            <a:r>
              <a:rPr lang="en-US" dirty="0"/>
              <a:t>and </a:t>
            </a:r>
            <a:r>
              <a:rPr lang="en-US" b="1" i="1" dirty="0" err="1"/>
              <a:t>rvalue</a:t>
            </a:r>
            <a:endParaRPr lang="en-US" b="1" i="1" dirty="0"/>
          </a:p>
          <a:p>
            <a:r>
              <a:rPr lang="en-US" dirty="0"/>
              <a:t>We saw how control flow changes due to a function call</a:t>
            </a:r>
          </a:p>
          <a:p>
            <a:r>
              <a:rPr lang="en-US" dirty="0"/>
              <a:t>We saw how to give values to and get value from a function</a:t>
            </a:r>
          </a:p>
          <a:p>
            <a:r>
              <a:rPr lang="en-US" dirty="0"/>
              <a:t>Can you write programs with functions to do simple arithmetic? print </a:t>
            </a:r>
            <a:r>
              <a:rPr lang="en-US" dirty="0" err="1"/>
              <a:t>arith</a:t>
            </a:r>
            <a:r>
              <a:rPr lang="en-US" dirty="0"/>
              <a:t> mean, geo mean and harmonic mean of two numbers; convert given seconds to hours, minutes, seconds;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3026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Constants and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675142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 constant is the value it represents</a:t>
            </a:r>
          </a:p>
          <a:p>
            <a:pPr lvl="1"/>
            <a:r>
              <a:rPr lang="en-US" dirty="0"/>
              <a:t>0     256       -127                      </a:t>
            </a:r>
          </a:p>
          <a:p>
            <a:pPr lvl="1"/>
            <a:r>
              <a:rPr lang="en-US" dirty="0"/>
              <a:t>331.2    9.81  6.023e23</a:t>
            </a:r>
          </a:p>
          <a:p>
            <a:pPr lvl="1"/>
            <a:r>
              <a:rPr lang="en-US" dirty="0"/>
              <a:t>‘a’</a:t>
            </a:r>
          </a:p>
          <a:p>
            <a:pPr lvl="1"/>
            <a:endParaRPr lang="en-US" dirty="0"/>
          </a:p>
          <a:p>
            <a:r>
              <a:rPr lang="en-US" dirty="0"/>
              <a:t>We have only three/four basic types in C:</a:t>
            </a:r>
          </a:p>
          <a:p>
            <a:pPr lvl="1"/>
            <a:r>
              <a:rPr lang="en-US" dirty="0"/>
              <a:t>Integers</a:t>
            </a:r>
          </a:p>
          <a:p>
            <a:pPr lvl="1"/>
            <a:r>
              <a:rPr lang="en-US" dirty="0"/>
              <a:t>Floating point (real) numbers</a:t>
            </a:r>
          </a:p>
          <a:p>
            <a:pPr lvl="1"/>
            <a:r>
              <a:rPr lang="en-US" dirty="0"/>
              <a:t>Characters</a:t>
            </a:r>
          </a:p>
          <a:p>
            <a:r>
              <a:rPr lang="en-US" dirty="0"/>
              <a:t>The numeric types have some varieties like like long integers or doubles. We come to that later. 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457072" y="1825625"/>
            <a:ext cx="5675142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Variables can be assigned values from constants</a:t>
            </a:r>
          </a:p>
          <a:p>
            <a:pPr lvl="1"/>
            <a:r>
              <a:rPr lang="en-US" dirty="0"/>
              <a:t>x = 0;</a:t>
            </a:r>
          </a:p>
          <a:p>
            <a:pPr lvl="1"/>
            <a:r>
              <a:rPr lang="en-US" dirty="0" err="1"/>
              <a:t>av</a:t>
            </a:r>
            <a:r>
              <a:rPr lang="en-US" dirty="0"/>
              <a:t>=6.023 ;</a:t>
            </a:r>
          </a:p>
          <a:p>
            <a:pPr lvl="1"/>
            <a:r>
              <a:rPr lang="en-US" dirty="0"/>
              <a:t>y = ‘a’;</a:t>
            </a:r>
          </a:p>
          <a:p>
            <a:pPr lvl="1"/>
            <a:endParaRPr lang="en-US" dirty="0"/>
          </a:p>
          <a:p>
            <a:r>
              <a:rPr lang="en-US" dirty="0"/>
              <a:t>We can print them: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(“%d\</a:t>
            </a:r>
            <a:r>
              <a:rPr lang="en-US" dirty="0" err="1"/>
              <a:t>n”,x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(“%f\n”,</a:t>
            </a:r>
            <a:r>
              <a:rPr lang="en-US" dirty="0" err="1"/>
              <a:t>av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printf</a:t>
            </a:r>
            <a:r>
              <a:rPr lang="en-US" dirty="0"/>
              <a:t>(“%c\</a:t>
            </a:r>
            <a:r>
              <a:rPr lang="en-US" dirty="0" err="1"/>
              <a:t>n”,y</a:t>
            </a:r>
            <a:r>
              <a:rPr lang="en-US" dirty="0"/>
              <a:t>);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463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have type and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 variable is a place in memory to hold some value</a:t>
            </a:r>
          </a:p>
          <a:p>
            <a:r>
              <a:rPr lang="en-US" dirty="0"/>
              <a:t>Different types of values need different amount of space</a:t>
            </a:r>
          </a:p>
          <a:p>
            <a:r>
              <a:rPr lang="en-US" dirty="0"/>
              <a:t>Variable definition says the</a:t>
            </a:r>
            <a:r>
              <a:rPr lang="en-US" b="1" dirty="0"/>
              <a:t> name </a:t>
            </a:r>
            <a:r>
              <a:rPr lang="en-US" dirty="0"/>
              <a:t>and the </a:t>
            </a:r>
            <a:r>
              <a:rPr lang="en-US" b="1" dirty="0"/>
              <a:t>type</a:t>
            </a:r>
            <a:r>
              <a:rPr lang="en-US" dirty="0"/>
              <a:t> of the variable:</a:t>
            </a:r>
          </a:p>
          <a:p>
            <a:pPr lvl="1"/>
            <a:r>
              <a:rPr lang="en-US" dirty="0" err="1"/>
              <a:t>int</a:t>
            </a:r>
            <a:r>
              <a:rPr lang="en-US" dirty="0"/>
              <a:t> x;             reserves specific space in memory to store an integer</a:t>
            </a:r>
          </a:p>
          <a:p>
            <a:pPr lvl="1"/>
            <a:r>
              <a:rPr lang="en-US" dirty="0"/>
              <a:t>float </a:t>
            </a:r>
            <a:r>
              <a:rPr lang="en-US" dirty="0" err="1"/>
              <a:t>av</a:t>
            </a:r>
            <a:r>
              <a:rPr lang="en-US" dirty="0"/>
              <a:t>;        reserves specific space in memory to store a real number</a:t>
            </a:r>
          </a:p>
          <a:p>
            <a:pPr lvl="1"/>
            <a:r>
              <a:rPr lang="en-US" dirty="0"/>
              <a:t>char y;           reserves specific space in memory to store a character</a:t>
            </a:r>
          </a:p>
          <a:p>
            <a:r>
              <a:rPr lang="en-US" dirty="0"/>
              <a:t>The system fixes an address(location) for the variable and some space, depending on the type.</a:t>
            </a:r>
          </a:p>
          <a:p>
            <a:r>
              <a:rPr lang="en-US" dirty="0"/>
              <a:t>C requires all variables be defined before use. Typically this is at the top of the block.</a:t>
            </a:r>
          </a:p>
        </p:txBody>
      </p:sp>
    </p:spTree>
    <p:extLst>
      <p:ext uri="{BB962C8B-B14F-4D97-AF65-F5344CB8AC3E}">
        <p14:creationId xmlns:p14="http://schemas.microsoft.com/office/powerpoint/2010/main" val="2393527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type(and size) </a:t>
            </a:r>
            <a:br>
              <a:rPr lang="en-US" dirty="0"/>
            </a:br>
            <a:r>
              <a:rPr lang="en-US" dirty="0"/>
              <a:t>… of bits and bytes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5690" y="1648150"/>
            <a:ext cx="399296" cy="38771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7324" y="5525312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  <p:sp>
        <p:nvSpPr>
          <p:cNvPr id="8" name="Freeform 7"/>
          <p:cNvSpPr/>
          <p:nvPr/>
        </p:nvSpPr>
        <p:spPr>
          <a:xfrm>
            <a:off x="1867709" y="2186081"/>
            <a:ext cx="1011677" cy="596030"/>
          </a:xfrm>
          <a:custGeom>
            <a:avLst/>
            <a:gdLst>
              <a:gd name="connsiteX0" fmla="*/ 0 w 1011677"/>
              <a:gd name="connsiteY0" fmla="*/ 31825 h 596030"/>
              <a:gd name="connsiteX1" fmla="*/ 428017 w 1011677"/>
              <a:gd name="connsiteY1" fmla="*/ 31825 h 596030"/>
              <a:gd name="connsiteX2" fmla="*/ 797668 w 1011677"/>
              <a:gd name="connsiteY2" fmla="*/ 362566 h 596030"/>
              <a:gd name="connsiteX3" fmla="*/ 797668 w 1011677"/>
              <a:gd name="connsiteY3" fmla="*/ 362566 h 596030"/>
              <a:gd name="connsiteX4" fmla="*/ 1011677 w 1011677"/>
              <a:gd name="connsiteY4" fmla="*/ 596030 h 5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677" h="596030">
                <a:moveTo>
                  <a:pt x="0" y="31825"/>
                </a:moveTo>
                <a:cubicBezTo>
                  <a:pt x="147536" y="4263"/>
                  <a:pt x="295072" y="-23299"/>
                  <a:pt x="428017" y="31825"/>
                </a:cubicBezTo>
                <a:cubicBezTo>
                  <a:pt x="560962" y="86949"/>
                  <a:pt x="797668" y="362566"/>
                  <a:pt x="797668" y="362566"/>
                </a:cubicBezTo>
                <a:lnTo>
                  <a:pt x="797668" y="362566"/>
                </a:lnTo>
                <a:lnTo>
                  <a:pt x="1011677" y="596030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0476" y="2634591"/>
            <a:ext cx="74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728" y="1561877"/>
            <a:ext cx="545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00000</a:t>
            </a:r>
            <a:br>
              <a:rPr lang="en-US" sz="1100" dirty="0"/>
            </a:br>
            <a:r>
              <a:rPr lang="en-US" sz="1100" dirty="0"/>
              <a:t>00001</a:t>
            </a:r>
          </a:p>
          <a:p>
            <a:r>
              <a:rPr lang="en-US" sz="1100" dirty="0"/>
              <a:t>00002</a:t>
            </a:r>
          </a:p>
          <a:p>
            <a:r>
              <a:rPr lang="en-US" sz="1100" dirty="0"/>
              <a:t>00003</a:t>
            </a:r>
          </a:p>
          <a:p>
            <a:r>
              <a:rPr lang="en-US" sz="1100" dirty="0"/>
              <a:t>00004</a:t>
            </a:r>
          </a:p>
          <a:p>
            <a:r>
              <a:rPr lang="en-US" sz="1100" dirty="0"/>
              <a:t>00005</a:t>
            </a:r>
          </a:p>
          <a:p>
            <a:r>
              <a:rPr lang="en-US" sz="1100" dirty="0"/>
              <a:t>00006</a:t>
            </a:r>
          </a:p>
          <a:p>
            <a:r>
              <a:rPr lang="en-US" sz="1100" dirty="0"/>
              <a:t>00007</a:t>
            </a:r>
          </a:p>
          <a:p>
            <a:r>
              <a:rPr lang="en-US" sz="1100" dirty="0"/>
              <a:t>00008</a:t>
            </a:r>
          </a:p>
          <a:p>
            <a:r>
              <a:rPr lang="en-US" sz="1100" dirty="0"/>
              <a:t>00009</a:t>
            </a:r>
          </a:p>
          <a:p>
            <a:r>
              <a:rPr lang="en-US" sz="1100" dirty="0"/>
              <a:t>00010</a:t>
            </a:r>
          </a:p>
          <a:p>
            <a:r>
              <a:rPr lang="en-US" sz="1100" dirty="0"/>
              <a:t>00011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7752" y="3101198"/>
            <a:ext cx="1245140" cy="186751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15965" y="3210129"/>
            <a:ext cx="622571" cy="1070042"/>
          </a:xfrm>
          <a:custGeom>
            <a:avLst/>
            <a:gdLst>
              <a:gd name="connsiteX0" fmla="*/ 0 w 208964"/>
              <a:gd name="connsiteY0" fmla="*/ 0 h 1284051"/>
              <a:gd name="connsiteX1" fmla="*/ 194553 w 208964"/>
              <a:gd name="connsiteY1" fmla="*/ 700391 h 1284051"/>
              <a:gd name="connsiteX2" fmla="*/ 194553 w 208964"/>
              <a:gd name="connsiteY2" fmla="*/ 1089498 h 1284051"/>
              <a:gd name="connsiteX3" fmla="*/ 194553 w 208964"/>
              <a:gd name="connsiteY3" fmla="*/ 1284051 h 128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4" h="1284051">
                <a:moveTo>
                  <a:pt x="0" y="0"/>
                </a:moveTo>
                <a:cubicBezTo>
                  <a:pt x="81064" y="259404"/>
                  <a:pt x="162128" y="518808"/>
                  <a:pt x="194553" y="700391"/>
                </a:cubicBezTo>
                <a:cubicBezTo>
                  <a:pt x="226979" y="881974"/>
                  <a:pt x="194553" y="1089498"/>
                  <a:pt x="194553" y="1089498"/>
                </a:cubicBezTo>
                <a:lnTo>
                  <a:pt x="194553" y="128405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0944" y="43656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66160" y="4787935"/>
            <a:ext cx="486383" cy="48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0/1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93401" y="330599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(RAM)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0168" y="1624913"/>
            <a:ext cx="8023479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byte is the smallest addressable / accessible memory item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byte has 8 bits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 bit is a zero or a one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Multiple bytes are often combined and called a word.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76724" y="3860842"/>
            <a:ext cx="6299930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INFORMATION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All information is stored as a stream of bits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Integers, real numbers, characters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/>
              <a:t>Instructions too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Encoding is the transformation of information </a:t>
            </a:r>
            <a:br>
              <a:rPr lang="en-US" sz="2400" dirty="0"/>
            </a:br>
            <a:r>
              <a:rPr lang="en-US" sz="2400" dirty="0"/>
              <a:t>into binary format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There are multiple possibilities	</a:t>
            </a:r>
          </a:p>
        </p:txBody>
      </p:sp>
    </p:spTree>
    <p:extLst>
      <p:ext uri="{BB962C8B-B14F-4D97-AF65-F5344CB8AC3E}">
        <p14:creationId xmlns:p14="http://schemas.microsoft.com/office/powerpoint/2010/main" val="169916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and type(and size) </a:t>
            </a:r>
            <a:br>
              <a:rPr lang="en-US" dirty="0"/>
            </a:br>
            <a:r>
              <a:rPr lang="en-US" dirty="0"/>
              <a:t>… of bits and bytes</a:t>
            </a:r>
          </a:p>
        </p:txBody>
      </p:sp>
      <p:sp>
        <p:nvSpPr>
          <p:cNvPr id="5" name="Rectangle 4"/>
          <p:cNvSpPr/>
          <p:nvPr/>
        </p:nvSpPr>
        <p:spPr>
          <a:xfrm>
            <a:off x="1565690" y="1648150"/>
            <a:ext cx="399296" cy="3877162"/>
          </a:xfrm>
          <a:prstGeom prst="rect">
            <a:avLst/>
          </a:prstGeom>
          <a:pattFill prst="ltHorz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507324" y="5525312"/>
            <a:ext cx="53091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</a:p>
        </p:txBody>
      </p:sp>
      <p:sp>
        <p:nvSpPr>
          <p:cNvPr id="8" name="Freeform 7"/>
          <p:cNvSpPr/>
          <p:nvPr/>
        </p:nvSpPr>
        <p:spPr>
          <a:xfrm>
            <a:off x="1867709" y="2186081"/>
            <a:ext cx="1011677" cy="596030"/>
          </a:xfrm>
          <a:custGeom>
            <a:avLst/>
            <a:gdLst>
              <a:gd name="connsiteX0" fmla="*/ 0 w 1011677"/>
              <a:gd name="connsiteY0" fmla="*/ 31825 h 596030"/>
              <a:gd name="connsiteX1" fmla="*/ 428017 w 1011677"/>
              <a:gd name="connsiteY1" fmla="*/ 31825 h 596030"/>
              <a:gd name="connsiteX2" fmla="*/ 797668 w 1011677"/>
              <a:gd name="connsiteY2" fmla="*/ 362566 h 596030"/>
              <a:gd name="connsiteX3" fmla="*/ 797668 w 1011677"/>
              <a:gd name="connsiteY3" fmla="*/ 362566 h 596030"/>
              <a:gd name="connsiteX4" fmla="*/ 1011677 w 1011677"/>
              <a:gd name="connsiteY4" fmla="*/ 596030 h 596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1677" h="596030">
                <a:moveTo>
                  <a:pt x="0" y="31825"/>
                </a:moveTo>
                <a:cubicBezTo>
                  <a:pt x="147536" y="4263"/>
                  <a:pt x="295072" y="-23299"/>
                  <a:pt x="428017" y="31825"/>
                </a:cubicBezTo>
                <a:cubicBezTo>
                  <a:pt x="560962" y="86949"/>
                  <a:pt x="797668" y="362566"/>
                  <a:pt x="797668" y="362566"/>
                </a:cubicBezTo>
                <a:lnTo>
                  <a:pt x="797668" y="362566"/>
                </a:lnTo>
                <a:lnTo>
                  <a:pt x="1011677" y="596030"/>
                </a:lnTo>
              </a:path>
            </a:pathLst>
          </a:custGeom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840476" y="2634591"/>
            <a:ext cx="742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Byte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82728" y="1561877"/>
            <a:ext cx="545342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00000</a:t>
            </a:r>
            <a:br>
              <a:rPr lang="en-US" sz="1100" dirty="0"/>
            </a:br>
            <a:r>
              <a:rPr lang="en-US" sz="1100" dirty="0"/>
              <a:t>00001</a:t>
            </a:r>
          </a:p>
          <a:p>
            <a:r>
              <a:rPr lang="en-US" sz="1100" dirty="0"/>
              <a:t>00002</a:t>
            </a:r>
          </a:p>
          <a:p>
            <a:r>
              <a:rPr lang="en-US" sz="1100" dirty="0"/>
              <a:t>00003</a:t>
            </a:r>
          </a:p>
          <a:p>
            <a:r>
              <a:rPr lang="en-US" sz="1100" dirty="0"/>
              <a:t>00004</a:t>
            </a:r>
          </a:p>
          <a:p>
            <a:r>
              <a:rPr lang="en-US" sz="1100" dirty="0"/>
              <a:t>00005</a:t>
            </a:r>
          </a:p>
          <a:p>
            <a:r>
              <a:rPr lang="en-US" sz="1100" dirty="0"/>
              <a:t>00006</a:t>
            </a:r>
          </a:p>
          <a:p>
            <a:r>
              <a:rPr lang="en-US" sz="1100" dirty="0"/>
              <a:t>00007</a:t>
            </a:r>
          </a:p>
          <a:p>
            <a:r>
              <a:rPr lang="en-US" sz="1100" dirty="0"/>
              <a:t>00008</a:t>
            </a:r>
          </a:p>
          <a:p>
            <a:r>
              <a:rPr lang="en-US" sz="1100" dirty="0"/>
              <a:t>00009</a:t>
            </a:r>
          </a:p>
          <a:p>
            <a:r>
              <a:rPr lang="en-US" sz="1100" dirty="0"/>
              <a:t>00010</a:t>
            </a:r>
          </a:p>
          <a:p>
            <a:r>
              <a:rPr lang="en-US" sz="1100" dirty="0"/>
              <a:t>00011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  <a:p>
            <a:r>
              <a:rPr lang="en-US" sz="2800" dirty="0"/>
              <a:t>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2937752" y="3101198"/>
            <a:ext cx="1245140" cy="186751"/>
          </a:xfrm>
          <a:prstGeom prst="rect">
            <a:avLst/>
          </a:prstGeom>
          <a:pattFill prst="lgGrid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/>
          <p:cNvSpPr/>
          <p:nvPr/>
        </p:nvSpPr>
        <p:spPr>
          <a:xfrm>
            <a:off x="3715965" y="3210129"/>
            <a:ext cx="622571" cy="1070042"/>
          </a:xfrm>
          <a:custGeom>
            <a:avLst/>
            <a:gdLst>
              <a:gd name="connsiteX0" fmla="*/ 0 w 208964"/>
              <a:gd name="connsiteY0" fmla="*/ 0 h 1284051"/>
              <a:gd name="connsiteX1" fmla="*/ 194553 w 208964"/>
              <a:gd name="connsiteY1" fmla="*/ 700391 h 1284051"/>
              <a:gd name="connsiteX2" fmla="*/ 194553 w 208964"/>
              <a:gd name="connsiteY2" fmla="*/ 1089498 h 1284051"/>
              <a:gd name="connsiteX3" fmla="*/ 194553 w 208964"/>
              <a:gd name="connsiteY3" fmla="*/ 1284051 h 12840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08964" h="1284051">
                <a:moveTo>
                  <a:pt x="0" y="0"/>
                </a:moveTo>
                <a:cubicBezTo>
                  <a:pt x="81064" y="259404"/>
                  <a:pt x="162128" y="518808"/>
                  <a:pt x="194553" y="700391"/>
                </a:cubicBezTo>
                <a:cubicBezTo>
                  <a:pt x="226979" y="881974"/>
                  <a:pt x="194553" y="1089498"/>
                  <a:pt x="194553" y="1089498"/>
                </a:cubicBezTo>
                <a:lnTo>
                  <a:pt x="194553" y="1284051"/>
                </a:ln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040944" y="4365672"/>
            <a:ext cx="5245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Bit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4066160" y="4787935"/>
            <a:ext cx="486383" cy="4844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0/1</a:t>
            </a: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393401" y="3305990"/>
            <a:ext cx="21193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Memory (RAM)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280168" y="1624913"/>
            <a:ext cx="8031429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When the program runs a variable’s location is chosen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b="1" dirty="0"/>
              <a:t>Depending on the type  </a:t>
            </a:r>
            <a:r>
              <a:rPr lang="en-US" sz="2400" dirty="0"/>
              <a:t>a certain </a:t>
            </a:r>
            <a:r>
              <a:rPr lang="en-US" sz="2400" b="1" dirty="0"/>
              <a:t>number of bytes (size)</a:t>
            </a:r>
            <a:br>
              <a:rPr lang="en-US" sz="2400" b="1" dirty="0"/>
            </a:br>
            <a:r>
              <a:rPr lang="en-US" sz="2400" dirty="0"/>
              <a:t>are reserved for the variable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We do not control the location, encoding or the size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But we can find out the number of bytes… and the encoding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190617"/>
              </p:ext>
            </p:extLst>
          </p:nvPr>
        </p:nvGraphicFramePr>
        <p:xfrm>
          <a:off x="7985327" y="4453547"/>
          <a:ext cx="3006928" cy="2143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03464">
                  <a:extLst>
                    <a:ext uri="{9D8B030D-6E8A-4147-A177-3AD203B41FA5}">
                      <a16:colId xmlns:a16="http://schemas.microsoft.com/office/drawing/2014/main" val="1638377058"/>
                    </a:ext>
                  </a:extLst>
                </a:gridCol>
                <a:gridCol w="1503464">
                  <a:extLst>
                    <a:ext uri="{9D8B030D-6E8A-4147-A177-3AD203B41FA5}">
                      <a16:colId xmlns:a16="http://schemas.microsoft.com/office/drawing/2014/main" val="3426921008"/>
                    </a:ext>
                  </a:extLst>
                </a:gridCol>
              </a:tblGrid>
              <a:tr h="428706">
                <a:tc>
                  <a:txBody>
                    <a:bodyPr/>
                    <a:lstStyle/>
                    <a:p>
                      <a:r>
                        <a:rPr lang="en-US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SIZE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088115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5916644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 err="1"/>
                        <a:t>Int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4339366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726556"/>
                  </a:ext>
                </a:extLst>
              </a:tr>
              <a:tr h="428706">
                <a:tc>
                  <a:txBody>
                    <a:bodyPr/>
                    <a:lstStyle/>
                    <a:p>
                      <a:r>
                        <a:rPr lang="en-US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5784123"/>
                  </a:ext>
                </a:extLst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205399" y="5030163"/>
            <a:ext cx="27799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COMMON SIZES</a:t>
            </a:r>
          </a:p>
          <a:p>
            <a:r>
              <a:rPr lang="en-US" dirty="0"/>
              <a:t>See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first_examples.c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755155" y="5986977"/>
            <a:ext cx="30275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TYPICAL ADDRESS appears like</a:t>
            </a:r>
            <a:br>
              <a:rPr lang="en-US" dirty="0"/>
            </a:br>
            <a:r>
              <a:rPr lang="en-US" dirty="0"/>
              <a:t>0x7ffdc3478ad4</a:t>
            </a:r>
          </a:p>
        </p:txBody>
      </p:sp>
      <p:sp>
        <p:nvSpPr>
          <p:cNvPr id="19" name="Freeform 18"/>
          <p:cNvSpPr/>
          <p:nvPr/>
        </p:nvSpPr>
        <p:spPr>
          <a:xfrm>
            <a:off x="188516" y="5272391"/>
            <a:ext cx="4441850" cy="1397948"/>
          </a:xfrm>
          <a:custGeom>
            <a:avLst/>
            <a:gdLst>
              <a:gd name="connsiteX0" fmla="*/ 4441850 w 4441850"/>
              <a:gd name="connsiteY0" fmla="*/ 1167320 h 1397948"/>
              <a:gd name="connsiteX1" fmla="*/ 2262854 w 4441850"/>
              <a:gd name="connsiteY1" fmla="*/ 1361873 h 1397948"/>
              <a:gd name="connsiteX2" fmla="*/ 25493 w 4441850"/>
              <a:gd name="connsiteY2" fmla="*/ 525294 h 1397948"/>
              <a:gd name="connsiteX3" fmla="*/ 1251178 w 4441850"/>
              <a:gd name="connsiteY3" fmla="*/ 0 h 13979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41850" h="1397948">
                <a:moveTo>
                  <a:pt x="4441850" y="1167320"/>
                </a:moveTo>
                <a:cubicBezTo>
                  <a:pt x="3720381" y="1318098"/>
                  <a:pt x="2998913" y="1468877"/>
                  <a:pt x="2262854" y="1361873"/>
                </a:cubicBezTo>
                <a:cubicBezTo>
                  <a:pt x="1526795" y="1254869"/>
                  <a:pt x="194106" y="752273"/>
                  <a:pt x="25493" y="525294"/>
                </a:cubicBezTo>
                <a:cubicBezTo>
                  <a:pt x="-143120" y="298315"/>
                  <a:pt x="554029" y="149157"/>
                  <a:pt x="1251178" y="0"/>
                </a:cubicBezTo>
              </a:path>
            </a:pathLst>
          </a:custGeom>
          <a:noFill/>
          <a:ln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ویکی‌پدیا، آچیق بیلیک‌لیک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800" y="5100915"/>
            <a:ext cx="762000" cy="504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0453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1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in C – </a:t>
            </a:r>
            <a:r>
              <a:rPr lang="en-US" b="1" i="1" dirty="0"/>
              <a:t>some</a:t>
            </a:r>
            <a:r>
              <a:rPr lang="en-US" dirty="0"/>
              <a:t> </a:t>
            </a:r>
            <a:r>
              <a:rPr lang="en-US"/>
              <a:t>common ones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371" y="1828799"/>
            <a:ext cx="10515600" cy="3446388"/>
          </a:xfrm>
        </p:spPr>
        <p:txBody>
          <a:bodyPr>
            <a:no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  x;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1  	%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  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e.g., 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(“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n”,x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</a:t>
            </a:r>
          </a:p>
          <a:p>
            <a:r>
              <a:rPr lang="en-US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y;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	         4	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%d   </a:t>
            </a:r>
            <a:r>
              <a:rPr lang="en-US" sz="2000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%o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%x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	         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long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xl;	         4	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000" b="1" dirty="0" err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ld</a:t>
            </a:r>
            <a:endParaRPr lang="en-US" sz="2000" b="1" dirty="0">
              <a:solidFill>
                <a:schemeClr val="accent5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short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ux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;  2</a:t>
            </a:r>
          </a:p>
          <a:p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unsigned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ux2;        4   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%u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float   f1;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4  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%f     </a:t>
            </a: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double  f2;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	         8	      </a:t>
            </a:r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%lf %e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0" y="5036037"/>
            <a:ext cx="6096000" cy="224676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%p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 address “pointer”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%s       </a:t>
            </a:r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“string”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of characters</a:t>
            </a:r>
          </a:p>
          <a:p>
            <a:r>
              <a:rPr lang="en-US" sz="2000" b="1" dirty="0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%% 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just the percentage sign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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i="1" dirty="0">
                <a:latin typeface="Garamond" panose="02020404030301010803" pitchFamily="18" charset="0"/>
                <a:cs typeface="Courier New" panose="02070309020205020404" pitchFamily="49" charset="0"/>
              </a:rPr>
              <a:t> - we’ll revisit when we go a bit further</a:t>
            </a: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05694" y="1429392"/>
            <a:ext cx="89620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  variable declaration                                 size                           </a:t>
            </a:r>
            <a:r>
              <a:rPr lang="en-US" sz="2000" dirty="0" err="1"/>
              <a:t>printf</a:t>
            </a:r>
            <a:r>
              <a:rPr lang="en-US" sz="2000" dirty="0"/>
              <a:t> conversion character</a:t>
            </a:r>
          </a:p>
        </p:txBody>
      </p:sp>
    </p:spTree>
    <p:extLst>
      <p:ext uri="{BB962C8B-B14F-4D97-AF65-F5344CB8AC3E}">
        <p14:creationId xmlns:p14="http://schemas.microsoft.com/office/powerpoint/2010/main" val="338194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qualified 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Consider an initialized variable definition like: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1729;</a:t>
            </a:r>
          </a:p>
          <a:p>
            <a:r>
              <a:rPr lang="en-US" dirty="0"/>
              <a:t>We can prepend the definition by the keyword </a:t>
            </a:r>
            <a:r>
              <a:rPr lang="en-US" dirty="0" err="1"/>
              <a:t>const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 = 1729;</a:t>
            </a:r>
          </a:p>
          <a:p>
            <a:r>
              <a:rPr lang="en-US" dirty="0"/>
              <a:t>This indicates that the value of the variable will never be changed. Otherwise it is treated as any variable would be.  (</a:t>
            </a:r>
            <a:r>
              <a:rPr lang="en-US" i="1" dirty="0">
                <a:latin typeface="Garamond" panose="02020404030301010803" pitchFamily="18" charset="0"/>
              </a:rPr>
              <a:t>You could call them variables which are constant!</a:t>
            </a:r>
            <a:r>
              <a:rPr lang="en-US" dirty="0"/>
              <a:t>)</a:t>
            </a:r>
          </a:p>
          <a:p>
            <a:r>
              <a:rPr lang="en-US" dirty="0"/>
              <a:t>Why would one do that?</a:t>
            </a:r>
          </a:p>
          <a:p>
            <a:pPr lvl="1"/>
            <a:r>
              <a:rPr lang="en-US" dirty="0"/>
              <a:t>It turns out to be particularly useful in function definitions.</a:t>
            </a:r>
          </a:p>
        </p:txBody>
      </p:sp>
    </p:spTree>
    <p:extLst>
      <p:ext uri="{BB962C8B-B14F-4D97-AF65-F5344CB8AC3E}">
        <p14:creationId xmlns:p14="http://schemas.microsoft.com/office/powerpoint/2010/main" val="3219374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are important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They determine for variables, how much storage to allocate</a:t>
            </a:r>
          </a:p>
          <a:p>
            <a:r>
              <a:rPr lang="en-US" dirty="0"/>
              <a:t>They determine how operators will 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3928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Statements in 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742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620</TotalTime>
  <Words>1788</Words>
  <Application>Microsoft Office PowerPoint</Application>
  <PresentationFormat>Widescreen</PresentationFormat>
  <Paragraphs>254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Calibri Light</vt:lpstr>
      <vt:lpstr>Courier New</vt:lpstr>
      <vt:lpstr>Felix Titling</vt:lpstr>
      <vt:lpstr>Garamond</vt:lpstr>
      <vt:lpstr>Times New Roman</vt:lpstr>
      <vt:lpstr>Wingdings</vt:lpstr>
      <vt:lpstr>Office Theme</vt:lpstr>
      <vt:lpstr>About constants, values and variables</vt:lpstr>
      <vt:lpstr>Constants and values</vt:lpstr>
      <vt:lpstr>Variables have type and address</vt:lpstr>
      <vt:lpstr>Address and type(and size)  … of bits and bytes</vt:lpstr>
      <vt:lpstr>Address and type(and size)  … of bits and bytes</vt:lpstr>
      <vt:lpstr>Types in C – some common ones</vt:lpstr>
      <vt:lpstr>const qualified  variables</vt:lpstr>
      <vt:lpstr>Types are important</vt:lpstr>
      <vt:lpstr>Statements in C</vt:lpstr>
      <vt:lpstr>Assignment Statements and expressions</vt:lpstr>
      <vt:lpstr>How the assignment operator works</vt:lpstr>
      <vt:lpstr>Typical usage in assignment statements</vt:lpstr>
      <vt:lpstr>Basic Numerical Operators and Expressions</vt:lpstr>
      <vt:lpstr>A word about variable and function names</vt:lpstr>
      <vt:lpstr>PowerPoint Presentation</vt:lpstr>
      <vt:lpstr>Different ways to use functions</vt:lpstr>
      <vt:lpstr>Function calls as control flow construct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constants, values and variables</dc:title>
  <dc:creator>Badrinath R</dc:creator>
  <cp:lastModifiedBy>Badrinath R</cp:lastModifiedBy>
  <cp:revision>40</cp:revision>
  <dcterms:created xsi:type="dcterms:W3CDTF">2023-07-03T08:26:56Z</dcterms:created>
  <dcterms:modified xsi:type="dcterms:W3CDTF">2025-08-01T10:33:21Z</dcterms:modified>
</cp:coreProperties>
</file>