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58" r:id="rId5"/>
    <p:sldId id="278" r:id="rId6"/>
    <p:sldId id="279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77" r:id="rId15"/>
    <p:sldId id="282" r:id="rId16"/>
    <p:sldId id="266" r:id="rId17"/>
    <p:sldId id="267" r:id="rId18"/>
    <p:sldId id="274" r:id="rId19"/>
    <p:sldId id="268" r:id="rId20"/>
    <p:sldId id="269" r:id="rId21"/>
    <p:sldId id="273" r:id="rId22"/>
    <p:sldId id="271" r:id="rId23"/>
    <p:sldId id="275" r:id="rId24"/>
    <p:sldId id="276" r:id="rId25"/>
    <p:sldId id="27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B3415C0E-AC84-4EC3-BC04-72D0AF69EC24}"/>
    <pc:docChg chg="custSel addSld modSld">
      <pc:chgData name="Badrinath R" userId="155a43e7-1f5f-414f-9bca-c8a1af989a19" providerId="ADAL" clId="{B3415C0E-AC84-4EC3-BC04-72D0AF69EC24}" dt="2025-06-28T10:12:07.632" v="462" actId="20577"/>
      <pc:docMkLst>
        <pc:docMk/>
      </pc:docMkLst>
      <pc:sldChg chg="addSp modSp new mod modClrScheme chgLayout">
        <pc:chgData name="Badrinath R" userId="155a43e7-1f5f-414f-9bca-c8a1af989a19" providerId="ADAL" clId="{B3415C0E-AC84-4EC3-BC04-72D0AF69EC24}" dt="2025-06-28T10:12:07.632" v="462" actId="20577"/>
        <pc:sldMkLst>
          <pc:docMk/>
          <pc:sldMk cId="997026383" sldId="282"/>
        </pc:sldMkLst>
        <pc:spChg chg="mod ord">
          <ac:chgData name="Badrinath R" userId="155a43e7-1f5f-414f-9bca-c8a1af989a19" providerId="ADAL" clId="{B3415C0E-AC84-4EC3-BC04-72D0AF69EC24}" dt="2025-06-28T10:11:33.883" v="439" actId="313"/>
          <ac:spMkLst>
            <pc:docMk/>
            <pc:sldMk cId="997026383" sldId="282"/>
            <ac:spMk id="2" creationId="{301C10C2-55D7-3539-DA05-ABBF4F5AAE27}"/>
          </ac:spMkLst>
        </pc:spChg>
        <pc:spChg chg="add mod ord">
          <ac:chgData name="Badrinath R" userId="155a43e7-1f5f-414f-9bca-c8a1af989a19" providerId="ADAL" clId="{B3415C0E-AC84-4EC3-BC04-72D0AF69EC24}" dt="2025-06-28T10:12:07.632" v="462" actId="20577"/>
          <ac:spMkLst>
            <pc:docMk/>
            <pc:sldMk cId="997026383" sldId="282"/>
            <ac:spMk id="3" creationId="{9002E9F8-15FE-CD0A-E617-4CEAC862B5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EF5-AC3A-8A9D219DB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EF5-AC3A-8A9D219DB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EF5-AC3A-8A9D219DBA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EF5-AC3A-8A9D219DBA0E}"/>
              </c:ext>
            </c:extLst>
          </c:dPt>
          <c:cat>
            <c:strRef>
              <c:f>Sheet1!$A$2:$A$5</c:f>
              <c:strCache>
                <c:ptCount val="4"/>
                <c:pt idx="0">
                  <c:v>Teacher</c:v>
                </c:pt>
                <c:pt idx="1">
                  <c:v>Self</c:v>
                </c:pt>
                <c:pt idx="2">
                  <c:v>Peers</c:v>
                </c:pt>
                <c:pt idx="3">
                  <c:v>_____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619-81A8-D04B1F44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CA87-7038-476A-85F0-03D6E0AD7D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wissbay.ch/pdf/Gentoomen%20Library/Algorithms/Algorithms%20in%20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ESS 111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Imtech IIIT-Bangalore</a:t>
            </a:r>
          </a:p>
        </p:txBody>
      </p:sp>
    </p:spTree>
    <p:extLst>
      <p:ext uri="{BB962C8B-B14F-4D97-AF65-F5344CB8AC3E}">
        <p14:creationId xmlns:p14="http://schemas.microsoft.com/office/powerpoint/2010/main" val="361248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for this course – The </a:t>
            </a:r>
            <a:r>
              <a:rPr lang="en-US" i="1" dirty="0">
                <a:latin typeface="Garamond" panose="02020404030301010803" pitchFamily="18" charset="0"/>
              </a:rPr>
              <a:t>language hierarchy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/>
          <a:lstStyle/>
          <a:p>
            <a:r>
              <a:rPr lang="en-US" dirty="0"/>
              <a:t>C is a high level language, with fewer concepts/ constructs</a:t>
            </a:r>
          </a:p>
          <a:p>
            <a:r>
              <a:rPr lang="en-US" dirty="0"/>
              <a:t>C opens up several core system concepts</a:t>
            </a:r>
          </a:p>
          <a:p>
            <a:r>
              <a:rPr lang="en-US" dirty="0"/>
              <a:t>We wish to introduce concepts in this course that go on to become assets as we learn other core courses: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Operating Systems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Programming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886" y="5528603"/>
            <a:ext cx="3207434" cy="464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cap="small" dirty="0"/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6886" y="5064369"/>
            <a:ext cx="3207434" cy="464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Machine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6886" y="4600135"/>
            <a:ext cx="3207434" cy="464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0954" y="4135901"/>
            <a:ext cx="32074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0954" y="3615686"/>
            <a:ext cx="3207434" cy="5202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High Level Languages:</a:t>
            </a:r>
          </a:p>
          <a:p>
            <a:pPr algn="ctr"/>
            <a:r>
              <a:rPr lang="en-US" sz="2000" dirty="0"/>
              <a:t>Python, Java,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6634" y="2913294"/>
            <a:ext cx="3756074" cy="464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simplistic view of programming languages hierarchy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79434" y="3615686"/>
            <a:ext cx="484632" cy="243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8383" y="5604014"/>
            <a:ext cx="319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concepts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79434" y="1507817"/>
            <a:ext cx="3938954" cy="1167319"/>
          </a:xfrm>
          <a:prstGeom prst="wedgeRectCallout">
            <a:avLst>
              <a:gd name="adj1" fmla="val -68249"/>
              <a:gd name="adj2" fmla="val 74167"/>
            </a:avLst>
          </a:prstGeom>
          <a:gradFill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 fact, C was created as a language in which to write the UNIX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Environments, Tools,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604"/>
          </a:xfrm>
        </p:spPr>
        <p:txBody>
          <a:bodyPr/>
          <a:lstStyle/>
          <a:p>
            <a:r>
              <a:rPr lang="en-US" dirty="0"/>
              <a:t>We write programs in the C programming language</a:t>
            </a:r>
          </a:p>
          <a:p>
            <a:r>
              <a:rPr lang="en-US" dirty="0"/>
              <a:t>We need to create machine language programs so that the hardware can execute the program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2571" y="3106057"/>
            <a:ext cx="4238171" cy="3555999"/>
            <a:chOff x="8496886" y="3615686"/>
            <a:chExt cx="3221502" cy="2377151"/>
          </a:xfrm>
        </p:grpSpPr>
        <p:sp>
          <p:nvSpPr>
            <p:cNvPr id="4" name="Rectangle 3"/>
            <p:cNvSpPr/>
            <p:nvPr/>
          </p:nvSpPr>
          <p:spPr>
            <a:xfrm>
              <a:off x="8496886" y="5528603"/>
              <a:ext cx="3207434" cy="4642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cap="small" dirty="0"/>
                <a:t>Hardware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496886" y="5064369"/>
              <a:ext cx="3207434" cy="4642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Binary Machine Language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496886" y="4600135"/>
              <a:ext cx="3207434" cy="4642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Assembly Language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0954" y="4135901"/>
              <a:ext cx="3207434" cy="4642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0954" y="3615686"/>
              <a:ext cx="3207434" cy="5202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Higher Level – OO </a:t>
              </a:r>
            </a:p>
            <a:p>
              <a:pPr algn="ctr"/>
              <a:r>
                <a:rPr lang="en-US" sz="2000" dirty="0"/>
                <a:t>Python, Java, C++</a:t>
              </a:r>
            </a:p>
          </p:txBody>
        </p:sp>
      </p:grpSp>
      <p:sp>
        <p:nvSpPr>
          <p:cNvPr id="10" name="Smiley Face 9"/>
          <p:cNvSpPr/>
          <p:nvPr/>
        </p:nvSpPr>
        <p:spPr>
          <a:xfrm>
            <a:off x="57754" y="3369239"/>
            <a:ext cx="566057" cy="56605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828806" y="3241970"/>
            <a:ext cx="1395059" cy="8825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  source file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8219" y="3825884"/>
            <a:ext cx="1050587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9240" y="3596194"/>
            <a:ext cx="259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Editor </a:t>
            </a:r>
            <a:r>
              <a:rPr lang="en-US" sz="2000" dirty="0"/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vim,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Edit the program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1147871" y="5000781"/>
            <a:ext cx="2821021" cy="874729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Compiled</a:t>
            </a:r>
            <a:br>
              <a:rPr lang="en-US" sz="2000" b="1" dirty="0"/>
            </a:br>
            <a:r>
              <a:rPr lang="en-US" sz="2000" b="1" dirty="0"/>
              <a:t>binary, executable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5903" y="5178393"/>
            <a:ext cx="236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Compiler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Compile the program</a:t>
            </a:r>
          </a:p>
        </p:txBody>
      </p:sp>
      <p:cxnSp>
        <p:nvCxnSpPr>
          <p:cNvPr id="19" name="Straight Arrow Connector 18"/>
          <p:cNvCxnSpPr>
            <a:stCxn id="11" idx="2"/>
            <a:endCxn id="16" idx="0"/>
          </p:cNvCxnSpPr>
          <p:nvPr/>
        </p:nvCxnSpPr>
        <p:spPr>
          <a:xfrm>
            <a:off x="2526336" y="4124527"/>
            <a:ext cx="32046" cy="8762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 rot="16200000" flipH="1">
            <a:off x="156915" y="4447189"/>
            <a:ext cx="1612261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1147871" y="6060520"/>
            <a:ext cx="2821021" cy="654478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Running, executing  process</a:t>
            </a: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>
          <a:xfrm>
            <a:off x="2558382" y="5875510"/>
            <a:ext cx="0" cy="185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3" idx="1"/>
          </p:cNvCxnSpPr>
          <p:nvPr/>
        </p:nvCxnSpPr>
        <p:spPr>
          <a:xfrm rot="16200000" flipH="1">
            <a:off x="488239" y="5728126"/>
            <a:ext cx="949613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23605" y="3106057"/>
            <a:ext cx="1150906" cy="360894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Shell   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  KERNEL    Linux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55903" y="6202244"/>
            <a:ext cx="192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708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a Linux OS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doesn’t matter from point of view of learning C, in fact C works on almost all operating systems.</a:t>
            </a:r>
          </a:p>
          <a:p>
            <a:r>
              <a:rPr lang="en-US" dirty="0"/>
              <a:t>It does help from the point of view of a CS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Linux exposes </a:t>
            </a:r>
            <a:r>
              <a:rPr lang="en-US" b="1" dirty="0"/>
              <a:t>a lot </a:t>
            </a:r>
            <a:r>
              <a:rPr lang="en-US" dirty="0"/>
              <a:t>of the Operating system. Very good investment for future courses.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lot of real world applications, especially heavy weight ones – high performance computing, web servers run on Linux systems.</a:t>
            </a:r>
          </a:p>
          <a:p>
            <a:r>
              <a:rPr lang="en-US" dirty="0"/>
              <a:t>Lets get a taste by looking just a bit deeper into what the compiler does, and what execution does.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od –cx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2" y="510857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13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to understanding</a:t>
            </a:r>
            <a:br>
              <a:rPr lang="en-US" dirty="0"/>
            </a:br>
            <a:r>
              <a:rPr lang="en-US" dirty="0"/>
              <a:t>programs in 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Memory and variables</a:t>
            </a:r>
          </a:p>
          <a:p>
            <a:r>
              <a:rPr lang="en-US" b="1" dirty="0"/>
              <a:t>Statements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845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in this course</a:t>
            </a:r>
          </a:p>
        </p:txBody>
      </p:sp>
      <p:sp>
        <p:nvSpPr>
          <p:cNvPr id="7" name="Oval 6"/>
          <p:cNvSpPr/>
          <p:nvPr/>
        </p:nvSpPr>
        <p:spPr>
          <a:xfrm>
            <a:off x="3390314" y="3052689"/>
            <a:ext cx="1800664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8" name="Oval 7"/>
          <p:cNvSpPr/>
          <p:nvPr/>
        </p:nvSpPr>
        <p:spPr>
          <a:xfrm>
            <a:off x="3390314" y="4161692"/>
            <a:ext cx="1800664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9" name="Oval 8"/>
          <p:cNvSpPr/>
          <p:nvPr/>
        </p:nvSpPr>
        <p:spPr>
          <a:xfrm>
            <a:off x="3390314" y="5270695"/>
            <a:ext cx="1800664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10" name="Freeform 9"/>
          <p:cNvSpPr/>
          <p:nvPr/>
        </p:nvSpPr>
        <p:spPr>
          <a:xfrm>
            <a:off x="4248443" y="2641483"/>
            <a:ext cx="1387633" cy="3929451"/>
          </a:xfrm>
          <a:custGeom>
            <a:avLst/>
            <a:gdLst>
              <a:gd name="connsiteX0" fmla="*/ 0 w 3214862"/>
              <a:gd name="connsiteY0" fmla="*/ 3622697 h 3947576"/>
              <a:gd name="connsiteX1" fmla="*/ 2743200 w 3214862"/>
              <a:gd name="connsiteY1" fmla="*/ 3622697 h 3947576"/>
              <a:gd name="connsiteX2" fmla="*/ 2968283 w 3214862"/>
              <a:gd name="connsiteY2" fmla="*/ 246451 h 3947576"/>
              <a:gd name="connsiteX3" fmla="*/ 196948 w 3214862"/>
              <a:gd name="connsiteY3" fmla="*/ 387128 h 3947576"/>
              <a:gd name="connsiteX0" fmla="*/ 0 w 3171131"/>
              <a:gd name="connsiteY0" fmla="*/ 3604572 h 3929451"/>
              <a:gd name="connsiteX1" fmla="*/ 2743200 w 3171131"/>
              <a:gd name="connsiteY1" fmla="*/ 3604572 h 3929451"/>
              <a:gd name="connsiteX2" fmla="*/ 2968283 w 3171131"/>
              <a:gd name="connsiteY2" fmla="*/ 228326 h 3929451"/>
              <a:gd name="connsiteX3" fmla="*/ 807771 w 3171131"/>
              <a:gd name="connsiteY3" fmla="*/ 425274 h 39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131" h="3929451">
                <a:moveTo>
                  <a:pt x="0" y="3604572"/>
                </a:moveTo>
                <a:cubicBezTo>
                  <a:pt x="1124243" y="3885926"/>
                  <a:pt x="2248486" y="4167280"/>
                  <a:pt x="2743200" y="3604572"/>
                </a:cubicBezTo>
                <a:cubicBezTo>
                  <a:pt x="3237914" y="3041864"/>
                  <a:pt x="3290854" y="758209"/>
                  <a:pt x="2968283" y="228326"/>
                </a:cubicBezTo>
                <a:cubicBezTo>
                  <a:pt x="2645712" y="-301557"/>
                  <a:pt x="1264971" y="230671"/>
                  <a:pt x="807771" y="42527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248443" y="2419643"/>
            <a:ext cx="0" cy="382641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7594" y="3052689"/>
            <a:ext cx="28135" cy="31324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487594" y="2658704"/>
            <a:ext cx="1602981" cy="3935163"/>
          </a:xfrm>
          <a:custGeom>
            <a:avLst/>
            <a:gdLst>
              <a:gd name="connsiteX0" fmla="*/ 0 w 1602981"/>
              <a:gd name="connsiteY0" fmla="*/ 3531081 h 3935163"/>
              <a:gd name="connsiteX1" fmla="*/ 1350498 w 1602981"/>
              <a:gd name="connsiteY1" fmla="*/ 3643622 h 3935163"/>
              <a:gd name="connsiteX2" fmla="*/ 1519311 w 1602981"/>
              <a:gd name="connsiteY2" fmla="*/ 253308 h 3935163"/>
              <a:gd name="connsiteX3" fmla="*/ 393895 w 1602981"/>
              <a:gd name="connsiteY3" fmla="*/ 506527 h 39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981" h="3935163">
                <a:moveTo>
                  <a:pt x="0" y="3531081"/>
                </a:moveTo>
                <a:cubicBezTo>
                  <a:pt x="548640" y="3860499"/>
                  <a:pt x="1097280" y="4189918"/>
                  <a:pt x="1350498" y="3643622"/>
                </a:cubicBezTo>
                <a:cubicBezTo>
                  <a:pt x="1603717" y="3097326"/>
                  <a:pt x="1678745" y="776157"/>
                  <a:pt x="1519311" y="253308"/>
                </a:cubicBezTo>
                <a:cubicBezTo>
                  <a:pt x="1359877" y="-269541"/>
                  <a:pt x="876886" y="118493"/>
                  <a:pt x="393895" y="50652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7"/>
            <a:endCxn id="9" idx="5"/>
          </p:cNvCxnSpPr>
          <p:nvPr/>
        </p:nvCxnSpPr>
        <p:spPr>
          <a:xfrm>
            <a:off x="4927277" y="3186600"/>
            <a:ext cx="0" cy="2864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10C2-55D7-3539-DA05-ABBF4F5A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about familiarity with programming “Logic”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9F8-15FE-CD0A-E617-4CEAC862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assume you are fairly familiar with how to write out simple  ideas, i.e., algorithms for simple problems.</a:t>
            </a:r>
          </a:p>
          <a:p>
            <a:r>
              <a:rPr lang="en-US" dirty="0"/>
              <a:t>If you are not, then please spend some time on that using the additional slide set, which shows you how to do that with a visual </a:t>
            </a:r>
            <a:r>
              <a:rPr lang="en-US"/>
              <a:t>method called </a:t>
            </a:r>
            <a:r>
              <a:rPr lang="en-US" dirty="0"/>
              <a:t>flowcharts.</a:t>
            </a:r>
          </a:p>
        </p:txBody>
      </p:sp>
    </p:spTree>
    <p:extLst>
      <p:ext uri="{BB962C8B-B14F-4D97-AF65-F5344CB8AC3E}">
        <p14:creationId xmlns:p14="http://schemas.microsoft.com/office/powerpoint/2010/main" val="99702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/>
              <a:t>– Imperative </a:t>
            </a:r>
            <a:r>
              <a:rPr lang="en-US" dirty="0"/>
              <a:t>language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>
            <a:normAutofit/>
          </a:bodyPr>
          <a:lstStyle/>
          <a:p>
            <a:r>
              <a:rPr lang="en-US" dirty="0"/>
              <a:t>Computation procedure ideas </a:t>
            </a:r>
          </a:p>
          <a:p>
            <a:pPr lvl="1"/>
            <a:r>
              <a:rPr lang="en-US" dirty="0"/>
              <a:t>Stored program – instructions, statements</a:t>
            </a:r>
          </a:p>
          <a:p>
            <a:pPr lvl="1"/>
            <a:r>
              <a:rPr lang="en-US" dirty="0"/>
              <a:t>Memory locations that change – variables and others that hold data</a:t>
            </a:r>
          </a:p>
          <a:p>
            <a:r>
              <a:rPr lang="en-US" dirty="0"/>
              <a:t>C is an imperative language – simply means instructions explicitly say </a:t>
            </a:r>
            <a:r>
              <a:rPr lang="en-US" b="1" u="sng" dirty="0"/>
              <a:t>what has to be done </a:t>
            </a:r>
            <a:r>
              <a:rPr lang="en-US" dirty="0"/>
              <a:t>to data, how it is to be modified.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;         </a:t>
            </a:r>
            <a:r>
              <a:rPr lang="en-US" sz="2000" i="1" dirty="0"/>
              <a:t>// simply says x is a variable, a place to put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1023 + 2047; </a:t>
            </a:r>
            <a:r>
              <a:rPr lang="en-US" sz="2000" i="1" dirty="0"/>
              <a:t>// says the sum of the two numbers is </a:t>
            </a:r>
            <a:r>
              <a:rPr lang="en-US" sz="2000" b="1" i="1" dirty="0"/>
              <a:t>evaluate</a:t>
            </a:r>
            <a:r>
              <a:rPr lang="en-US" sz="2000" i="1" dirty="0"/>
              <a:t>d and result</a:t>
            </a:r>
            <a:br>
              <a:rPr lang="en-US" sz="2000" i="1" dirty="0"/>
            </a:br>
            <a:r>
              <a:rPr lang="en-US" sz="2000" i="1" dirty="0"/>
              <a:t>		                                  // </a:t>
            </a:r>
            <a:r>
              <a:rPr lang="en-US" sz="2000" b="1" i="1" dirty="0"/>
              <a:t>store</a:t>
            </a:r>
            <a:r>
              <a:rPr lang="en-US" sz="2000" i="1" dirty="0"/>
              <a:t>d in the variable x</a:t>
            </a:r>
            <a:br>
              <a:rPr lang="en-US" sz="2000" i="1" dirty="0"/>
            </a:br>
            <a:r>
              <a:rPr lang="en-US" sz="2000" i="1" dirty="0"/>
              <a:t>		                                  // Please don’t misinterpret ‘=‘ as equality</a:t>
            </a:r>
          </a:p>
          <a:p>
            <a:pPr marL="914400" lvl="2" indent="0">
              <a:buNone/>
            </a:pPr>
            <a:r>
              <a:rPr lang="en-US" i="1" dirty="0"/>
              <a:t>		                  // it just puts a value into a variable</a:t>
            </a:r>
          </a:p>
          <a:p>
            <a:pPr marL="914400" lvl="2" indent="0">
              <a:buNone/>
            </a:pPr>
            <a:r>
              <a:rPr lang="en-US" i="1" dirty="0"/>
              <a:t>		                 // When you see a statement, ask ‘what does it </a:t>
            </a:r>
            <a:r>
              <a:rPr lang="en-US" b="1" i="1" dirty="0"/>
              <a:t>do</a:t>
            </a:r>
            <a:r>
              <a:rPr lang="en-US" i="1" dirty="0"/>
              <a:t>?’</a:t>
            </a:r>
          </a:p>
        </p:txBody>
      </p:sp>
    </p:spTree>
    <p:extLst>
      <p:ext uri="{BB962C8B-B14F-4D97-AF65-F5344CB8AC3E}">
        <p14:creationId xmlns:p14="http://schemas.microsoft.com/office/powerpoint/2010/main" val="354299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instructions and variable change </a:t>
            </a:r>
            <a:r>
              <a:rPr lang="en-US" b="1" dirty="0">
                <a:solidFill>
                  <a:schemeClr val="accent2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1265"/>
            <a:ext cx="2138464" cy="839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location  is x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147864" y="2665379"/>
            <a:ext cx="992221" cy="1070042"/>
          </a:xfrm>
          <a:prstGeom prst="foldedCorner">
            <a:avLst/>
          </a:prstGeom>
          <a:solidFill>
            <a:schemeClr val="bg2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276601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3070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385884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6140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298" y="4752485"/>
            <a:ext cx="382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1023 + 2047;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3) x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+  x;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–x;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425442" y="2681594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Freeform 11"/>
          <p:cNvSpPr/>
          <p:nvPr/>
        </p:nvSpPr>
        <p:spPr>
          <a:xfrm>
            <a:off x="330026" y="3107800"/>
            <a:ext cx="681651" cy="2028145"/>
          </a:xfrm>
          <a:custGeom>
            <a:avLst/>
            <a:gdLst>
              <a:gd name="connsiteX0" fmla="*/ 526008 w 681651"/>
              <a:gd name="connsiteY0" fmla="*/ 1872762 h 2028145"/>
              <a:gd name="connsiteX1" fmla="*/ 78536 w 681651"/>
              <a:gd name="connsiteY1" fmla="*/ 1872762 h 2028145"/>
              <a:gd name="connsiteX2" fmla="*/ 59080 w 681651"/>
              <a:gd name="connsiteY2" fmla="*/ 257970 h 2028145"/>
              <a:gd name="connsiteX3" fmla="*/ 681651 w 681651"/>
              <a:gd name="connsiteY3" fmla="*/ 24506 h 202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51" h="2028145">
                <a:moveTo>
                  <a:pt x="526008" y="1872762"/>
                </a:moveTo>
                <a:cubicBezTo>
                  <a:pt x="341182" y="2007328"/>
                  <a:pt x="156357" y="2141894"/>
                  <a:pt x="78536" y="1872762"/>
                </a:cubicBezTo>
                <a:cubicBezTo>
                  <a:pt x="715" y="1603630"/>
                  <a:pt x="-41439" y="566012"/>
                  <a:pt x="59080" y="257970"/>
                </a:cubicBezTo>
                <a:cubicBezTo>
                  <a:pt x="159599" y="-50072"/>
                  <a:pt x="420625" y="-12783"/>
                  <a:pt x="681651" y="24506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3876" y="1893702"/>
            <a:ext cx="780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instructions change  the value in that location as follows: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3402" y="4508264"/>
            <a:ext cx="7323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blank spaces don’t matter (usually)</a:t>
            </a:r>
            <a:br>
              <a:rPr lang="en-US" sz="2400" dirty="0"/>
            </a:br>
            <a:r>
              <a:rPr lang="en-US" sz="2400" dirty="0"/>
              <a:t> - the ‘</a:t>
            </a:r>
            <a:r>
              <a:rPr lang="en-US" sz="3200" b="1" i="1" dirty="0">
                <a:solidFill>
                  <a:schemeClr val="accent2"/>
                </a:solidFill>
              </a:rPr>
              <a:t>=</a:t>
            </a:r>
            <a:r>
              <a:rPr lang="en-US" sz="2400" dirty="0"/>
              <a:t>‘ does something it is </a:t>
            </a:r>
            <a:r>
              <a:rPr lang="en-US" sz="2400" b="1" i="1" dirty="0"/>
              <a:t>not</a:t>
            </a:r>
            <a:r>
              <a:rPr lang="en-US" sz="2400" dirty="0"/>
              <a:t> a relation!</a:t>
            </a:r>
          </a:p>
          <a:p>
            <a:r>
              <a:rPr lang="en-US" sz="2400" dirty="0"/>
              <a:t> - what does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do?</a:t>
            </a:r>
          </a:p>
          <a:p>
            <a:r>
              <a:rPr lang="en-US" sz="2400" dirty="0"/>
              <a:t> - what if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was moved relative </a:t>
            </a:r>
            <a:br>
              <a:rPr lang="en-US" sz="2400" dirty="0"/>
            </a:br>
            <a:r>
              <a:rPr lang="en-US" sz="2400" dirty="0"/>
              <a:t>                to the others?</a:t>
            </a:r>
          </a:p>
        </p:txBody>
      </p:sp>
      <p:pic>
        <p:nvPicPr>
          <p:cNvPr id="15" name="Picture 1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0775" y="368970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Freeform 18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9653" y="3216615"/>
            <a:ext cx="854539" cy="395597"/>
            <a:chOff x="2299653" y="3216615"/>
            <a:chExt cx="854539" cy="3955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7044" y="3213375"/>
            <a:ext cx="854539" cy="395597"/>
            <a:chOff x="2299653" y="3216615"/>
            <a:chExt cx="854539" cy="3955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4969" y="3210134"/>
            <a:ext cx="854539" cy="395597"/>
            <a:chOff x="2299653" y="3216615"/>
            <a:chExt cx="854539" cy="39559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9202" y="3951312"/>
            <a:ext cx="854539" cy="395597"/>
            <a:chOff x="2299653" y="3216615"/>
            <a:chExt cx="854539" cy="39559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/>
      <p:bldP spid="16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often achieve effect by changing memory: An example of finding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825625"/>
            <a:ext cx="4201672" cy="427975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 has got its values somehow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max=a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each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(max 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286" y="2067951"/>
            <a:ext cx="124745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a</a:t>
            </a:r>
            <a:r>
              <a:rPr lang="en-US" sz="2000" b="1" dirty="0">
                <a:solidFill>
                  <a:schemeClr val="accent5"/>
                </a:solidFill>
              </a:rPr>
              <a:t>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11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8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12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15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  <a:r>
              <a:rPr lang="en-US" dirty="0">
                <a:solidFill>
                  <a:schemeClr val="accent5"/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4529" y="2112869"/>
            <a:ext cx="84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17588" y="247591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29310" y="282526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329310" y="3120685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9308" y="34161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9308" y="373966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3377" y="403508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01174" y="434457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15243" y="466812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26965" y="49612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pic>
        <p:nvPicPr>
          <p:cNvPr id="25" name="Picture 2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53144" y="34161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1522" y="3416104"/>
            <a:ext cx="29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677765" y="6379475"/>
            <a:ext cx="70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NB: For ease of explanation, this is not a real C program, but close to 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020" y="4344576"/>
            <a:ext cx="2810205" cy="81639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notice about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 all simple statements have a semi-colon ‘;’ in the end.</a:t>
            </a:r>
          </a:p>
          <a:p>
            <a:r>
              <a:rPr lang="en-US" dirty="0"/>
              <a:t>Spaces matter, but C is mostly flexible. (It is also flexible with newlines as well.)</a:t>
            </a:r>
          </a:p>
          <a:p>
            <a:r>
              <a:rPr lang="en-US" dirty="0"/>
              <a:t>C is extremely case sensitive. Lower-case is very common.</a:t>
            </a:r>
          </a:p>
          <a:p>
            <a:r>
              <a:rPr lang="en-US" dirty="0"/>
              <a:t>We use normal arithmetic operations.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function </a:t>
            </a:r>
            <a:r>
              <a:rPr lang="en-US" dirty="0"/>
              <a:t>call helps us print out something</a:t>
            </a:r>
            <a:r>
              <a:rPr lang="en-US" i="1" dirty="0"/>
              <a:t>. If we don’t print, </a:t>
            </a:r>
            <a:r>
              <a:rPr lang="en-US" dirty="0"/>
              <a:t>then we wont </a:t>
            </a:r>
            <a:r>
              <a:rPr lang="en-US" b="1" dirty="0"/>
              <a:t>see</a:t>
            </a:r>
            <a:r>
              <a:rPr lang="en-US" dirty="0"/>
              <a:t> anything </a:t>
            </a:r>
            <a:r>
              <a:rPr lang="en-US" b="1" dirty="0"/>
              <a:t>on the screen</a:t>
            </a:r>
            <a:r>
              <a:rPr lang="en-US" dirty="0"/>
              <a:t>, though the program may </a:t>
            </a:r>
            <a:r>
              <a:rPr lang="en-US" b="1" dirty="0"/>
              <a:t>do</a:t>
            </a:r>
            <a:r>
              <a:rPr lang="en-US" dirty="0"/>
              <a:t> things.</a:t>
            </a:r>
          </a:p>
          <a:p>
            <a:r>
              <a:rPr lang="en-US" dirty="0"/>
              <a:t>Variables are memory locations. They can have any reasonable (even long) name.</a:t>
            </a:r>
          </a:p>
          <a:p>
            <a:r>
              <a:rPr lang="en-US" dirty="0"/>
              <a:t>Statements often change values of variables.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67213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You’ll find all these details on the LMS:</a:t>
            </a:r>
          </a:p>
          <a:p>
            <a:pPr lvl="1"/>
            <a:r>
              <a:rPr lang="en-US" dirty="0"/>
              <a:t>Course content, Lab and theory hours, assessment schedule</a:t>
            </a:r>
          </a:p>
          <a:p>
            <a:pPr lvl="1"/>
            <a:r>
              <a:rPr lang="en-US" dirty="0"/>
              <a:t>Course material – Lecture notes, references, programs</a:t>
            </a:r>
          </a:p>
          <a:p>
            <a:pPr lvl="1"/>
            <a:r>
              <a:rPr lang="en-US" dirty="0"/>
              <a:t>Instructor availability for consultation</a:t>
            </a:r>
          </a:p>
          <a:p>
            <a:pPr lvl="1"/>
            <a:r>
              <a:rPr lang="en-US" dirty="0"/>
              <a:t>Teaching assistant’s information</a:t>
            </a:r>
          </a:p>
          <a:p>
            <a:r>
              <a:rPr lang="en-US" dirty="0"/>
              <a:t>Your lab systems will have Linux OS and the vim editor, you will need a similar environment on your laptop if you wish to practice outside the lab.</a:t>
            </a:r>
          </a:p>
          <a:p>
            <a:r>
              <a:rPr lang="en-US" dirty="0"/>
              <a:t>Text books: </a:t>
            </a:r>
          </a:p>
          <a:p>
            <a:pPr lvl="1"/>
            <a:r>
              <a:rPr lang="en-US" dirty="0"/>
              <a:t>The C Programming Language by Kernighan &amp; Ritchie (“K&amp;R”) – suggest to buy this.</a:t>
            </a:r>
          </a:p>
          <a:p>
            <a:pPr lvl="2"/>
            <a:r>
              <a:rPr lang="en-US" dirty="0"/>
              <a:t>It is more of a reference book and a  great way to discover many things about C.</a:t>
            </a:r>
          </a:p>
          <a:p>
            <a:pPr lvl="1"/>
            <a:r>
              <a:rPr lang="en-US" dirty="0"/>
              <a:t>Robert Sedgewick's algorithms book: A free downloadable version is available here: </a:t>
            </a:r>
            <a:r>
              <a:rPr lang="en-US" dirty="0">
                <a:hlinkClick r:id="rId2"/>
              </a:rPr>
              <a:t>https://theswissbay.ch/pdf/Gentoomen%20Library/Algorithms/Algorithms%20in%20C.pdf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a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C program has statements, most of them saying what to do to memory locations.</a:t>
            </a:r>
          </a:p>
          <a:p>
            <a:r>
              <a:rPr lang="en-US" dirty="0"/>
              <a:t>The statements are grouped together in chunks for special reasons. These chunks are called </a:t>
            </a:r>
            <a:r>
              <a:rPr lang="en-US" b="1" dirty="0"/>
              <a:t>functions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// function defined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                   </a:t>
            </a:r>
            <a:r>
              <a:rPr lang="en-US" i="1" dirty="0"/>
              <a:t>// function defined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            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j)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1023 + 4097;              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return j;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Notice how flower brackets are used to group statements – that is called a block.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Blocks</a:t>
            </a:r>
            <a:r>
              <a:rPr lang="en-US" sz="2400" b="1" dirty="0">
                <a:cs typeface="Courier New" panose="02070309020205020404" pitchFamily="49" charset="0"/>
              </a:rPr>
              <a:t> don’t </a:t>
            </a:r>
            <a:r>
              <a:rPr lang="en-US" sz="2400" dirty="0">
                <a:cs typeface="Courier New" panose="02070309020205020404" pitchFamily="49" charset="0"/>
              </a:rPr>
              <a:t>have semicolons in the end!</a:t>
            </a:r>
          </a:p>
        </p:txBody>
      </p:sp>
    </p:spTree>
    <p:extLst>
      <p:ext uri="{BB962C8B-B14F-4D97-AF65-F5344CB8AC3E}">
        <p14:creationId xmlns:p14="http://schemas.microsoft.com/office/powerpoint/2010/main" val="23102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Function2()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Function3()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statements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 This is about arrays pointers and functions</a:t>
            </a:r>
          </a:p>
          <a:p>
            <a:endParaRPr lang="en-US" dirty="0"/>
          </a:p>
          <a:p>
            <a:r>
              <a:rPr lang="en-US" dirty="0"/>
              <a:t>void f1( </a:t>
            </a:r>
            <a:r>
              <a:rPr lang="en-US" dirty="0" err="1"/>
              <a:t>int</a:t>
            </a:r>
            <a:r>
              <a:rPr lang="en-US" dirty="0"/>
              <a:t> x ){</a:t>
            </a:r>
          </a:p>
          <a:p>
            <a:r>
              <a:rPr lang="en-US" dirty="0"/>
              <a:t>	x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f2(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*p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f3(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	*(</a:t>
            </a:r>
            <a:r>
              <a:rPr lang="en-US" dirty="0" err="1"/>
              <a:t>p+i</a:t>
            </a:r>
            <a:r>
              <a:rPr lang="en-US" dirty="0"/>
              <a:t>)=i+55; // </a:t>
            </a:r>
            <a:r>
              <a:rPr lang="en-US" dirty="0" err="1"/>
              <a:t>alernately</a:t>
            </a:r>
            <a:r>
              <a:rPr lang="en-US" dirty="0"/>
              <a:t> p[</a:t>
            </a:r>
            <a:r>
              <a:rPr lang="en-US" dirty="0" err="1"/>
              <a:t>i</a:t>
            </a:r>
            <a:r>
              <a:rPr lang="en-US" dirty="0"/>
              <a:t>]=i+55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f4( </a:t>
            </a:r>
            <a:r>
              <a:rPr lang="en-US" dirty="0" err="1"/>
              <a:t>int</a:t>
            </a:r>
            <a:r>
              <a:rPr lang="en-US" dirty="0"/>
              <a:t> *p 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]=i+5;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</a:p>
        </p:txBody>
      </p:sp>
    </p:spTree>
    <p:extLst>
      <p:ext uri="{BB962C8B-B14F-4D97-AF65-F5344CB8AC3E}">
        <p14:creationId xmlns:p14="http://schemas.microsoft.com/office/powerpoint/2010/main" val="25488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word about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are two function definitions, i.e., they say what statements are executed when the function is executed.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special function. It’s  statements is what is </a:t>
            </a:r>
            <a:r>
              <a:rPr lang="en-US" b="1" dirty="0"/>
              <a:t>done</a:t>
            </a:r>
            <a:r>
              <a:rPr lang="en-US" dirty="0"/>
              <a:t> when the program is </a:t>
            </a:r>
            <a:r>
              <a:rPr lang="en-US" b="1" dirty="0"/>
              <a:t>executed</a:t>
            </a:r>
            <a:r>
              <a:rPr lang="en-US" dirty="0"/>
              <a:t> by the user.</a:t>
            </a:r>
          </a:p>
          <a:p>
            <a:r>
              <a:rPr lang="en-US" dirty="0"/>
              <a:t>Hmmm… then when is any other function’s statements executed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when it is </a:t>
            </a:r>
            <a:r>
              <a:rPr lang="en-US" b="1" dirty="0"/>
              <a:t>call</a:t>
            </a:r>
            <a:r>
              <a:rPr lang="en-US" dirty="0"/>
              <a:t>ed.</a:t>
            </a:r>
          </a:p>
          <a:p>
            <a:r>
              <a:rPr lang="en-US" dirty="0"/>
              <a:t>A “function call” is a  function name followed by parenthesis “()”.</a:t>
            </a:r>
          </a:p>
          <a:p>
            <a:pPr lvl="1"/>
            <a:r>
              <a:rPr lang="en-US" dirty="0"/>
              <a:t>Recall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/>
              <a:t>    ?   That is a function call.</a:t>
            </a:r>
          </a:p>
          <a:p>
            <a:r>
              <a:rPr lang="en-US" dirty="0"/>
              <a:t>Let’s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to understand this better.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788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“Hello world!\n”</a:t>
            </a:r>
            <a:r>
              <a:rPr lang="en-US" dirty="0"/>
              <a:t>)  just prints what is in the </a:t>
            </a:r>
            <a:r>
              <a:rPr lang="en-US" dirty="0">
                <a:solidFill>
                  <a:srgbClr val="FF0000"/>
                </a:solidFill>
              </a:rPr>
              <a:t>format string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‘\n</a:t>
            </a:r>
            <a:r>
              <a:rPr lang="en-US">
                <a:solidFill>
                  <a:srgbClr val="FF0000"/>
                </a:solidFill>
              </a:rPr>
              <a:t>’ </a:t>
            </a:r>
            <a:r>
              <a:rPr lang="en-US"/>
              <a:t>stands </a:t>
            </a:r>
            <a:r>
              <a:rPr lang="en-US" dirty="0"/>
              <a:t>for ‘go to a </a:t>
            </a:r>
            <a:r>
              <a:rPr lang="en-US" dirty="0">
                <a:solidFill>
                  <a:schemeClr val="tx2"/>
                </a:solidFill>
              </a:rPr>
              <a:t>new line</a:t>
            </a:r>
            <a:r>
              <a:rPr lang="en-US" dirty="0"/>
              <a:t>’ (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character)</a:t>
            </a:r>
          </a:p>
          <a:p>
            <a:r>
              <a:rPr lang="en-US" dirty="0"/>
              <a:t>The format string can also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print: conversion specifiers begin with a % sign like: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“%d”</a:t>
            </a:r>
            <a:r>
              <a:rPr lang="en-US" dirty="0"/>
              <a:t>, x )      will cause the value of the expression x to be printed.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1024,   6.023) will cause the two numbers to be printed.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corresponding values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54215" y="4811151"/>
            <a:ext cx="135049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55254" y="4865075"/>
            <a:ext cx="180300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5"/>
            <a:ext cx="10515600" cy="533483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 is 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The format string must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read into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/>
              <a:t>. </a:t>
            </a:r>
          </a:p>
          <a:p>
            <a:r>
              <a:rPr lang="en-US" dirty="0"/>
              <a:t>Main difference: corresponding </a:t>
            </a:r>
            <a:r>
              <a:rPr lang="en-US" b="1" dirty="0"/>
              <a:t>variables must be used with the </a:t>
            </a:r>
            <a:r>
              <a:rPr lang="en-US" b="1" u="sng" dirty="0"/>
              <a:t> &amp; </a:t>
            </a:r>
            <a:r>
              <a:rPr lang="en-US" dirty="0"/>
              <a:t>(ampersand) to give the address.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x)    </a:t>
            </a:r>
            <a:r>
              <a:rPr lang="en-US" dirty="0"/>
              <a:t>will print on the display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   </a:t>
            </a:r>
            <a:r>
              <a:rPr lang="en-US" dirty="0"/>
              <a:t>will read from the keyboard</a:t>
            </a:r>
            <a:br>
              <a:rPr lang="en-US" dirty="0"/>
            </a:br>
            <a:r>
              <a:rPr lang="en-US" dirty="0"/>
              <a:t>cause the value of the </a:t>
            </a:r>
            <a:r>
              <a:rPr lang="en-US" b="1" dirty="0"/>
              <a:t>variable x </a:t>
            </a:r>
            <a:r>
              <a:rPr lang="en-US" dirty="0"/>
              <a:t>to be </a:t>
            </a:r>
            <a:r>
              <a:rPr lang="en-US" b="1" dirty="0"/>
              <a:t>changed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 &amp;x,     &amp;f)  will read values into two</a:t>
            </a:r>
            <a:r>
              <a:rPr lang="en-US" b="1" dirty="0"/>
              <a:t> variables  </a:t>
            </a:r>
            <a:br>
              <a:rPr lang="en-US" b="1" dirty="0"/>
            </a:br>
            <a:r>
              <a:rPr lang="en-US" b="1" dirty="0"/>
              <a:t>                                                            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</a:t>
            </a:r>
          </a:p>
          <a:p>
            <a:r>
              <a:rPr lang="en-US" b="1" dirty="0"/>
              <a:t>Do not </a:t>
            </a:r>
            <a:r>
              <a:rPr lang="en-US" dirty="0"/>
              <a:t>use newlines or other special characters in </a:t>
            </a:r>
            <a:r>
              <a:rPr lang="en-US" dirty="0" err="1"/>
              <a:t>scanf</a:t>
            </a:r>
            <a:r>
              <a:rPr lang="en-US" dirty="0"/>
              <a:t> (unless…)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86928" y="5345728"/>
            <a:ext cx="1350499" cy="410845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87968" y="5345728"/>
            <a:ext cx="1563860" cy="450161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0973" y="5900324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for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some of the functions in the </a:t>
            </a:r>
            <a:r>
              <a:rPr lang="en-US" b="1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Identify functions – their names and their blocks (bodies).</a:t>
            </a:r>
          </a:p>
          <a:p>
            <a:r>
              <a:rPr lang="en-US" dirty="0"/>
              <a:t>Are there any things that are not in functions? If you see any, what do they look like, typically?</a:t>
            </a:r>
          </a:p>
          <a:p>
            <a:r>
              <a:rPr lang="en-US" dirty="0"/>
              <a:t>Try to download any of the </a:t>
            </a:r>
            <a:r>
              <a:rPr lang="en-US" b="1" dirty="0" err="1"/>
              <a:t>github</a:t>
            </a:r>
            <a:r>
              <a:rPr lang="en-US" dirty="0"/>
              <a:t> programs. (some have errors on purpose).</a:t>
            </a:r>
          </a:p>
          <a:p>
            <a:r>
              <a:rPr lang="en-US" dirty="0"/>
              <a:t>If any of them creates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/>
              <a:t> try to execute it.</a:t>
            </a:r>
          </a:p>
          <a:p>
            <a:r>
              <a:rPr lang="en-US" dirty="0"/>
              <a:t>Modify any program by changing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just a little bit. Then again compile and run and see what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3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1049000" cy="4644572"/>
          </a:xfrm>
        </p:spPr>
        <p:txBody>
          <a:bodyPr>
            <a:noAutofit/>
          </a:bodyPr>
          <a:lstStyle/>
          <a:p>
            <a:r>
              <a:rPr lang="en-US" dirty="0"/>
              <a:t>What is programming, Why we program and Why we choose C.</a:t>
            </a:r>
          </a:p>
          <a:p>
            <a:r>
              <a:rPr lang="en-US" dirty="0"/>
              <a:t>C programs consist of these artifacts (as we saw so far):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 are stored in locations in memory – </a:t>
            </a:r>
            <a:r>
              <a:rPr lang="en-US" b="1" dirty="0"/>
              <a:t>variables.</a:t>
            </a:r>
          </a:p>
          <a:p>
            <a:pPr lvl="1"/>
            <a:r>
              <a:rPr lang="en-US" dirty="0"/>
              <a:t>Instructions/ </a:t>
            </a:r>
            <a:r>
              <a:rPr lang="en-US" b="1" dirty="0"/>
              <a:t>statements</a:t>
            </a:r>
            <a:r>
              <a:rPr lang="en-US" dirty="0"/>
              <a:t> often </a:t>
            </a:r>
            <a:r>
              <a:rPr lang="en-US" b="1" dirty="0"/>
              <a:t>modify variable </a:t>
            </a:r>
            <a:r>
              <a:rPr lang="en-US" dirty="0"/>
              <a:t>values.</a:t>
            </a:r>
          </a:p>
          <a:p>
            <a:pPr lvl="2"/>
            <a:r>
              <a:rPr lang="en-US" dirty="0"/>
              <a:t>In C  ‘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/>
              <a:t>’ is an instruction to change memory </a:t>
            </a:r>
            <a:r>
              <a:rPr lang="en-US" i="1" u="sng" dirty="0"/>
              <a:t>it is not </a:t>
            </a:r>
            <a:r>
              <a:rPr lang="en-US" dirty="0"/>
              <a:t>a relation!</a:t>
            </a:r>
          </a:p>
          <a:p>
            <a:pPr lvl="1"/>
            <a:r>
              <a:rPr lang="en-US" dirty="0"/>
              <a:t>Statements often end with “;”</a:t>
            </a:r>
          </a:p>
          <a:p>
            <a:pPr lvl="1"/>
            <a:r>
              <a:rPr lang="en-US" dirty="0"/>
              <a:t>Statements often comprise of </a:t>
            </a:r>
            <a:r>
              <a:rPr lang="en-US" b="1" dirty="0"/>
              <a:t>expressions</a:t>
            </a:r>
            <a:r>
              <a:rPr lang="en-US" dirty="0"/>
              <a:t> like arithmetic expressions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Statements are grouped into </a:t>
            </a:r>
            <a:r>
              <a:rPr lang="en-US" b="1" dirty="0"/>
              <a:t>functions</a:t>
            </a:r>
            <a:r>
              <a:rPr lang="en-US" dirty="0"/>
              <a:t> which have a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parenthesis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(enclosed in “{ … }”) is a way to group a set of statements</a:t>
            </a:r>
          </a:p>
          <a:p>
            <a:pPr lvl="1"/>
            <a:r>
              <a:rPr lang="en-US" dirty="0"/>
              <a:t>A function definition </a:t>
            </a:r>
            <a:r>
              <a:rPr lang="en-US" b="1" dirty="0"/>
              <a:t>body</a:t>
            </a:r>
            <a:r>
              <a:rPr lang="en-US" dirty="0"/>
              <a:t> is a block of statements.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are library functions to write to display and read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219634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64457" cy="4351338"/>
          </a:xfrm>
        </p:spPr>
        <p:txBody>
          <a:bodyPr/>
          <a:lstStyle/>
          <a:p>
            <a:r>
              <a:rPr lang="en-US" dirty="0"/>
              <a:t>Broadly 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Edit to create or update a file </a:t>
            </a:r>
            <a:r>
              <a:rPr lang="en-US" dirty="0"/>
              <a:t>with the C source program statements using an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Compile to create an executable  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there are errors go back to the previous step and correct the C statements of the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the program</a:t>
            </a:r>
          </a:p>
          <a:p>
            <a:pPr lvl="2"/>
            <a:r>
              <a:rPr lang="en-US" dirty="0"/>
              <a:t>If there are errors go back to step 1 and correct the 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659" y="1825625"/>
            <a:ext cx="3038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>
                <a:solidFill>
                  <a:schemeClr val="accent6"/>
                </a:solidFill>
              </a:rPr>
              <a:t>vi </a:t>
            </a:r>
            <a:r>
              <a:rPr lang="en-US" dirty="0" err="1">
                <a:solidFill>
                  <a:schemeClr val="accent6"/>
                </a:solidFill>
              </a:rPr>
              <a:t>first.c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 err="1">
                <a:solidFill>
                  <a:schemeClr val="accent1"/>
                </a:solidFill>
              </a:rPr>
              <a:t>gcc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first.c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~$  ./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a.out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the most from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70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Focus on learning core concepts</a:t>
            </a:r>
          </a:p>
          <a:p>
            <a:pPr lvl="1"/>
            <a:r>
              <a:rPr lang="en-US" dirty="0"/>
              <a:t>Stay inquisitive;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Mantra: </a:t>
            </a:r>
            <a:r>
              <a:rPr lang="en-US" sz="2600" i="1" u="sng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Learn through discovery!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/>
              <a:t>Access the TAs and the Instructor</a:t>
            </a:r>
          </a:p>
          <a:p>
            <a:r>
              <a:rPr lang="en-US" dirty="0"/>
              <a:t>Use labs to make sure you understood the theory class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Collaborate in the lab, but with focus on learning</a:t>
            </a:r>
          </a:p>
          <a:p>
            <a:r>
              <a:rPr lang="en-US" dirty="0"/>
              <a:t>Try out all programs and exercises mentioned in class</a:t>
            </a:r>
          </a:p>
          <a:p>
            <a:r>
              <a:rPr lang="en-US" dirty="0"/>
              <a:t>The beginning is the most important part, don’t slacken; keep no backlog!</a:t>
            </a:r>
          </a:p>
          <a:p>
            <a:pPr marL="0" indent="0">
              <a:buNone/>
            </a:pPr>
            <a:r>
              <a:rPr lang="en-US" i="1" dirty="0">
                <a:latin typeface="Garamond" panose="02020404030301010803" pitchFamily="18" charset="0"/>
              </a:rPr>
              <a:t> … With that, lets get right into it.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7033239"/>
              </p:ext>
            </p:extLst>
          </p:nvPr>
        </p:nvGraphicFramePr>
        <p:xfrm>
          <a:off x="7541846" y="2444603"/>
          <a:ext cx="4833034" cy="40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  <a:p>
            <a:r>
              <a:rPr lang="en-US" dirty="0"/>
              <a:t>Why programming?</a:t>
            </a:r>
          </a:p>
          <a:p>
            <a:r>
              <a:rPr lang="en-US" dirty="0"/>
              <a:t>What is beneficial about learning 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7658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8812" y="17876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310" y="483262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80001</a:t>
            </a:r>
          </a:p>
        </p:txBody>
      </p:sp>
    </p:spTree>
    <p:extLst>
      <p:ext uri="{BB962C8B-B14F-4D97-AF65-F5344CB8AC3E}">
        <p14:creationId xmlns:p14="http://schemas.microsoft.com/office/powerpoint/2010/main" val="3801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0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1672543   84748449   8884749   73682336   87376682</a:t>
            </a:r>
          </a:p>
          <a:p>
            <a:pPr marL="0" indent="0">
              <a:buNone/>
            </a:pPr>
            <a:r>
              <a:rPr lang="en-US" dirty="0"/>
              <a:t>8981374   84844748   8847493   98329879   287376328</a:t>
            </a:r>
          </a:p>
          <a:p>
            <a:pPr marL="0" indent="0">
              <a:buNone/>
            </a:pPr>
            <a:r>
              <a:rPr lang="en-US" dirty="0"/>
              <a:t>9347620   49484740   3847439    87326821   782382832</a:t>
            </a:r>
          </a:p>
          <a:p>
            <a:pPr marL="0" indent="0">
              <a:buNone/>
            </a:pPr>
            <a:r>
              <a:rPr lang="en-US" dirty="0"/>
              <a:t>7658500   82373638   3894374  83943939   277328289</a:t>
            </a:r>
          </a:p>
          <a:p>
            <a:pPr marL="0" indent="0">
              <a:buNone/>
            </a:pPr>
            <a:r>
              <a:rPr lang="en-US" dirty="0"/>
              <a:t>8335220   38744749   4874386    767237328  238743743</a:t>
            </a:r>
          </a:p>
          <a:p>
            <a:pPr marL="0" indent="0">
              <a:buNone/>
            </a:pPr>
            <a:r>
              <a:rPr lang="en-US" dirty="0"/>
              <a:t>7435829   84383939   8774499   87237623   98283763</a:t>
            </a:r>
          </a:p>
          <a:p>
            <a:pPr marL="0" indent="0">
              <a:buNone/>
            </a:pPr>
            <a:r>
              <a:rPr lang="en-US" dirty="0"/>
              <a:t>1680001   33847448   8923892   753214246   932843174</a:t>
            </a:r>
          </a:p>
          <a:p>
            <a:pPr marL="0" indent="0">
              <a:buNone/>
            </a:pPr>
            <a:r>
              <a:rPr lang="en-US" dirty="0"/>
              <a:t>2763648   38988943   9283739   1525632652  484638329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434" y="5943889"/>
            <a:ext cx="11113477" cy="707886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Codifying a procedure is immensely valuable, especially if you have someone who can simply follow the procedure and do the job.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1625" y="2568352"/>
            <a:ext cx="2574387" cy="2554545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is about codifying a procedure.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about any specific instance of the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wonder it is also called ‘coding’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icrosoft Himalaya" panose="01010100010101010101" pitchFamily="2" charset="0"/>
                <a:cs typeface="Microsoft Himalaya" panose="01010100010101010101" pitchFamily="2" charset="0"/>
              </a:rPr>
              <a:t>Explicit</a:t>
            </a:r>
            <a:r>
              <a:rPr lang="en-US" dirty="0"/>
              <a:t> sequence of instructions to achieve something</a:t>
            </a:r>
          </a:p>
          <a:p>
            <a:r>
              <a:rPr lang="en-US" i="1" dirty="0"/>
              <a:t>Explicit</a:t>
            </a:r>
            <a:r>
              <a:rPr lang="en-US" dirty="0"/>
              <a:t>: say everything you can, leave no room for guessing</a:t>
            </a:r>
          </a:p>
          <a:p>
            <a:r>
              <a:rPr lang="en-US" b="1" i="1" dirty="0"/>
              <a:t>Sequence</a:t>
            </a:r>
            <a:r>
              <a:rPr lang="en-US" dirty="0"/>
              <a:t>: Specify the order in which instructions are executed.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there are language pieces that talk about order of execution.</a:t>
            </a:r>
          </a:p>
          <a:p>
            <a:r>
              <a:rPr lang="en-US" b="1" i="1" dirty="0"/>
              <a:t>Instructions</a:t>
            </a:r>
            <a:r>
              <a:rPr lang="en-US" dirty="0"/>
              <a:t>: These are the basic things to do. </a:t>
            </a: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So there are language pieces that talk about basic things to do.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we need a </a:t>
            </a:r>
            <a:r>
              <a:rPr lang="en-US" b="1" i="1" dirty="0"/>
              <a:t>programming language</a:t>
            </a:r>
            <a:r>
              <a:rPr lang="en-US" dirty="0"/>
              <a:t> to write out our program.</a:t>
            </a:r>
          </a:p>
          <a:p>
            <a:pPr marL="0" indent="0">
              <a:buNone/>
            </a:pPr>
            <a:r>
              <a:rPr lang="en-US" dirty="0"/>
              <a:t>For this course we will choose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674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 </a:t>
            </a:r>
            <a:r>
              <a:rPr lang="en-US" i="1" dirty="0">
                <a:latin typeface="Garamond" panose="02020404030301010803" pitchFamily="18" charset="0"/>
              </a:rPr>
              <a:t>explicit</a:t>
            </a:r>
            <a:r>
              <a:rPr lang="en-US" dirty="0"/>
              <a:t>, </a:t>
            </a:r>
            <a:r>
              <a:rPr lang="en-US" i="1" dirty="0">
                <a:latin typeface="Garamond" panose="02020404030301010803" pitchFamily="18" charset="0"/>
              </a:rPr>
              <a:t>sequence,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compute the sum of two numbers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 and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Statements: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51254 + 23456       </a:t>
            </a:r>
            <a:r>
              <a:rPr lang="en-US" dirty="0">
                <a:cs typeface="Courier New" panose="02070309020205020404" pitchFamily="49" charset="0"/>
              </a:rPr>
              <a:t>is it obvious?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 + b               </a:t>
            </a:r>
            <a:r>
              <a:rPr lang="en-US" dirty="0">
                <a:cs typeface="Courier New" panose="02070309020205020404" pitchFamily="49" charset="0"/>
              </a:rPr>
              <a:t>what are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  and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 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This is a perfectly fine way to compute the sum of two integers.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Lets see how it works. … We’ll see an ‘explicit sequence of instructions’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More about C later.      … BTW, What is an algorithm?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Now the next part..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682891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9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</a:t>
            </a:r>
            <a:r>
              <a:rPr lang="en-US" strike="sngStrike" dirty="0">
                <a:solidFill>
                  <a:srgbClr val="FF0000"/>
                </a:solidFill>
              </a:rPr>
              <a:t>ask</a:t>
            </a:r>
            <a:r>
              <a:rPr lang="en-US" dirty="0"/>
              <a:t> make the computer to do something for us.</a:t>
            </a:r>
          </a:p>
          <a:p>
            <a:pPr lvl="1"/>
            <a:r>
              <a:rPr lang="en-US" dirty="0"/>
              <a:t>Perhaps find the smallest of a sequence of numbers.</a:t>
            </a:r>
          </a:p>
          <a:p>
            <a:pPr lvl="1"/>
            <a:r>
              <a:rPr lang="en-US" dirty="0"/>
              <a:t>Perhaps check spelling of words against a dictionary.</a:t>
            </a:r>
          </a:p>
          <a:p>
            <a:pPr lvl="1"/>
            <a:r>
              <a:rPr lang="en-US" dirty="0"/>
              <a:t>Perhaps capitalize all letters in a word.</a:t>
            </a:r>
          </a:p>
          <a:p>
            <a:r>
              <a:rPr lang="en-US" dirty="0"/>
              <a:t>We already have several </a:t>
            </a:r>
            <a:r>
              <a:rPr lang="en-US" b="1" dirty="0"/>
              <a:t>OS tools / utilities </a:t>
            </a:r>
            <a:r>
              <a:rPr lang="en-US" dirty="0"/>
              <a:t>on  a computer to do this. </a:t>
            </a:r>
          </a:p>
          <a:p>
            <a:pPr lvl="1"/>
            <a:r>
              <a:rPr lang="en-US" dirty="0"/>
              <a:t>Think of tools like apps on a mobile, if you wish.</a:t>
            </a:r>
          </a:p>
          <a:p>
            <a:pPr lvl="1"/>
            <a:r>
              <a:rPr lang="en-US" dirty="0"/>
              <a:t>Lets see this by example;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 head,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Clearly these are very useful and we can create much larger applications.</a:t>
            </a:r>
          </a:p>
          <a:p>
            <a:pPr lvl="1"/>
            <a:r>
              <a:rPr lang="en-US" dirty="0"/>
              <a:t>The OS itself is an example of a large collection of programs. Web servers, etc.</a:t>
            </a:r>
          </a:p>
          <a:p>
            <a:r>
              <a:rPr lang="en-US" dirty="0"/>
              <a:t>Note: As computer engineers, at the end of this course you will be able to create several of these tools yourselves. Here 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/>
              <a:t>’ means </a:t>
            </a:r>
            <a:r>
              <a:rPr lang="en-US" b="1" dirty="0">
                <a:solidFill>
                  <a:srgbClr val="0070C0"/>
                </a:solidFill>
              </a:rPr>
              <a:t>write programs </a:t>
            </a:r>
            <a:r>
              <a:rPr lang="en-US" dirty="0"/>
              <a:t>for them.  ..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82857" y="4034971"/>
            <a:ext cx="3550589" cy="1436915"/>
          </a:xfrm>
          <a:custGeom>
            <a:avLst/>
            <a:gdLst>
              <a:gd name="connsiteX0" fmla="*/ 3367314 w 3550589"/>
              <a:gd name="connsiteY0" fmla="*/ 1436915 h 1436915"/>
              <a:gd name="connsiteX1" fmla="*/ 3526972 w 3550589"/>
              <a:gd name="connsiteY1" fmla="*/ 638629 h 1436915"/>
              <a:gd name="connsiteX2" fmla="*/ 2917372 w 3550589"/>
              <a:gd name="connsiteY2" fmla="*/ 174172 h 1436915"/>
              <a:gd name="connsiteX3" fmla="*/ 0 w 3550589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589" h="1436915">
                <a:moveTo>
                  <a:pt x="3367314" y="1436915"/>
                </a:moveTo>
                <a:cubicBezTo>
                  <a:pt x="3484638" y="1143000"/>
                  <a:pt x="3601962" y="849086"/>
                  <a:pt x="3526972" y="638629"/>
                </a:cubicBezTo>
                <a:cubicBezTo>
                  <a:pt x="3451982" y="428172"/>
                  <a:pt x="3505201" y="280610"/>
                  <a:pt x="2917372" y="174172"/>
                </a:cubicBezTo>
                <a:cubicBezTo>
                  <a:pt x="2329543" y="67734"/>
                  <a:pt x="1164771" y="33867"/>
                  <a:pt x="0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78255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27656</TotalTime>
  <Words>2524</Words>
  <Application>Microsoft Office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Felix Titling</vt:lpstr>
      <vt:lpstr>Garamond</vt:lpstr>
      <vt:lpstr>Microsoft Himalaya</vt:lpstr>
      <vt:lpstr>Times New Roman</vt:lpstr>
      <vt:lpstr>Wingdings</vt:lpstr>
      <vt:lpstr>Office Theme</vt:lpstr>
      <vt:lpstr>Programming in C </vt:lpstr>
      <vt:lpstr>Practicalities</vt:lpstr>
      <vt:lpstr>How to learn the most from this course</vt:lpstr>
      <vt:lpstr>Introduction</vt:lpstr>
      <vt:lpstr>Lets find the maximum of these numbers</vt:lpstr>
      <vt:lpstr>Lets find the maximum of these numbers</vt:lpstr>
      <vt:lpstr>What is programming</vt:lpstr>
      <vt:lpstr>What is programming  explicit, sequence, statements</vt:lpstr>
      <vt:lpstr>Why program</vt:lpstr>
      <vt:lpstr>Why C for this course – The language hierarchy </vt:lpstr>
      <vt:lpstr>Big Picture: Environments, Tools, Libraries</vt:lpstr>
      <vt:lpstr>Why do we use a Linux OS in this course?</vt:lpstr>
      <vt:lpstr>Core concepts to understanding programs in C</vt:lpstr>
      <vt:lpstr>The approach in this course</vt:lpstr>
      <vt:lpstr>Assumption about familiarity with programming “Logic”</vt:lpstr>
      <vt:lpstr>C – Imperative language ideas</vt:lpstr>
      <vt:lpstr>Example of instructions and variable change !</vt:lpstr>
      <vt:lpstr>Programs often achieve effect by changing memory: An example of finding maximum</vt:lpstr>
      <vt:lpstr>Some things to notice about C</vt:lpstr>
      <vt:lpstr>The idea of a function</vt:lpstr>
      <vt:lpstr>PowerPoint Presentation</vt:lpstr>
      <vt:lpstr>First word about functions</vt:lpstr>
      <vt:lpstr>A word about printf function call</vt:lpstr>
      <vt:lpstr>A word about scanf function call</vt:lpstr>
      <vt:lpstr>Exercises for exploration</vt:lpstr>
      <vt:lpstr>Summary 1/2</vt:lpstr>
      <vt:lpstr>Summary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76</cp:revision>
  <dcterms:created xsi:type="dcterms:W3CDTF">2023-06-20T07:28:00Z</dcterms:created>
  <dcterms:modified xsi:type="dcterms:W3CDTF">2025-06-28T10:12:12Z</dcterms:modified>
</cp:coreProperties>
</file>