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66" r:id="rId11"/>
    <p:sldId id="268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1749D1-2FA1-4739-9F01-A9F80C5CC69B}">
          <p14:sldIdLst>
            <p14:sldId id="256"/>
            <p14:sldId id="257"/>
            <p14:sldId id="258"/>
            <p14:sldId id="261"/>
            <p14:sldId id="259"/>
            <p14:sldId id="262"/>
            <p14:sldId id="260"/>
            <p14:sldId id="263"/>
            <p14:sldId id="264"/>
            <p14:sldId id="266"/>
          </p14:sldIdLst>
        </p14:section>
        <p14:section name="Untitled Section" id="{8384368A-2707-4AC0-8EF3-DBFBB1B9EA53}">
          <p14:sldIdLst>
            <p14:sldId id="268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2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89DAD32D-81BC-409C-9D7C-795C59BEF938}"/>
    <pc:docChg chg="undo custSel modSld">
      <pc:chgData name="Badrinath R" userId="155a43e7-1f5f-414f-9bca-c8a1af989a19" providerId="ADAL" clId="{89DAD32D-81BC-409C-9D7C-795C59BEF938}" dt="2025-06-28T10:22:37.816" v="509" actId="20577"/>
      <pc:docMkLst>
        <pc:docMk/>
      </pc:docMkLst>
      <pc:sldChg chg="delSp modSp mod">
        <pc:chgData name="Badrinath R" userId="155a43e7-1f5f-414f-9bca-c8a1af989a19" providerId="ADAL" clId="{89DAD32D-81BC-409C-9D7C-795C59BEF938}" dt="2025-06-28T10:21:25.539" v="488"/>
        <pc:sldMkLst>
          <pc:docMk/>
          <pc:sldMk cId="3674283117" sldId="259"/>
        </pc:sldMkLst>
        <pc:spChg chg="mod">
          <ac:chgData name="Badrinath R" userId="155a43e7-1f5f-414f-9bca-c8a1af989a19" providerId="ADAL" clId="{89DAD32D-81BC-409C-9D7C-795C59BEF938}" dt="2025-06-28T10:21:17.829" v="487" actId="20577"/>
          <ac:spMkLst>
            <pc:docMk/>
            <pc:sldMk cId="3674283117" sldId="259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25.539" v="488"/>
          <ac:spMkLst>
            <pc:docMk/>
            <pc:sldMk cId="3674283117" sldId="259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7:34.555" v="105" actId="478"/>
          <ac:cxnSpMkLst>
            <pc:docMk/>
            <pc:sldMk cId="3674283117" sldId="259"/>
            <ac:cxnSpMk id="33" creationId="{02A46C1A-F072-B7B2-2106-12E382619F33}"/>
          </ac:cxnSpMkLst>
        </pc:cxnChg>
      </pc:sldChg>
      <pc:sldChg chg="delSp modSp mod">
        <pc:chgData name="Badrinath R" userId="155a43e7-1f5f-414f-9bca-c8a1af989a19" providerId="ADAL" clId="{89DAD32D-81BC-409C-9D7C-795C59BEF938}" dt="2025-06-28T10:21:42.098" v="492"/>
        <pc:sldMkLst>
          <pc:docMk/>
          <pc:sldMk cId="2278933645" sldId="260"/>
        </pc:sldMkLst>
        <pc:spChg chg="mod">
          <ac:chgData name="Badrinath R" userId="155a43e7-1f5f-414f-9bca-c8a1af989a19" providerId="ADAL" clId="{89DAD32D-81BC-409C-9D7C-795C59BEF938}" dt="2025-06-28T10:21:38.717" v="491"/>
          <ac:spMkLst>
            <pc:docMk/>
            <pc:sldMk cId="2278933645" sldId="260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42.098" v="492"/>
          <ac:spMkLst>
            <pc:docMk/>
            <pc:sldMk cId="2278933645" sldId="260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7:06.933" v="103" actId="478"/>
          <ac:cxnSpMkLst>
            <pc:docMk/>
            <pc:sldMk cId="2278933645" sldId="260"/>
            <ac:cxnSpMk id="33" creationId="{02A46C1A-F072-B7B2-2106-12E382619F33}"/>
          </ac:cxnSpMkLst>
        </pc:cxnChg>
      </pc:sldChg>
      <pc:sldChg chg="delSp modSp mod">
        <pc:chgData name="Badrinath R" userId="155a43e7-1f5f-414f-9bca-c8a1af989a19" providerId="ADAL" clId="{89DAD32D-81BC-409C-9D7C-795C59BEF938}" dt="2025-06-28T10:21:33.423" v="490"/>
        <pc:sldMkLst>
          <pc:docMk/>
          <pc:sldMk cId="201151875" sldId="262"/>
        </pc:sldMkLst>
        <pc:spChg chg="mod">
          <ac:chgData name="Badrinath R" userId="155a43e7-1f5f-414f-9bca-c8a1af989a19" providerId="ADAL" clId="{89DAD32D-81BC-409C-9D7C-795C59BEF938}" dt="2025-06-28T10:21:30.579" v="489"/>
          <ac:spMkLst>
            <pc:docMk/>
            <pc:sldMk cId="201151875" sldId="262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33.423" v="490"/>
          <ac:spMkLst>
            <pc:docMk/>
            <pc:sldMk cId="201151875" sldId="262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7:22.717" v="104" actId="478"/>
          <ac:cxnSpMkLst>
            <pc:docMk/>
            <pc:sldMk cId="201151875" sldId="262"/>
            <ac:cxnSpMk id="33" creationId="{02A46C1A-F072-B7B2-2106-12E382619F33}"/>
          </ac:cxnSpMkLst>
        </pc:cxnChg>
      </pc:sldChg>
      <pc:sldChg chg="delSp modSp mod">
        <pc:chgData name="Badrinath R" userId="155a43e7-1f5f-414f-9bca-c8a1af989a19" providerId="ADAL" clId="{89DAD32D-81BC-409C-9D7C-795C59BEF938}" dt="2025-06-28T10:21:51.238" v="494"/>
        <pc:sldMkLst>
          <pc:docMk/>
          <pc:sldMk cId="4050853207" sldId="263"/>
        </pc:sldMkLst>
        <pc:spChg chg="mod">
          <ac:chgData name="Badrinath R" userId="155a43e7-1f5f-414f-9bca-c8a1af989a19" providerId="ADAL" clId="{89DAD32D-81BC-409C-9D7C-795C59BEF938}" dt="2025-06-28T10:21:48.140" v="493"/>
          <ac:spMkLst>
            <pc:docMk/>
            <pc:sldMk cId="4050853207" sldId="263"/>
            <ac:spMk id="7" creationId="{1B7ABA3D-E7D6-B8CE-B18B-5B3F9D2BD975}"/>
          </ac:spMkLst>
        </pc:spChg>
        <pc:spChg chg="mod">
          <ac:chgData name="Badrinath R" userId="155a43e7-1f5f-414f-9bca-c8a1af989a19" providerId="ADAL" clId="{89DAD32D-81BC-409C-9D7C-795C59BEF938}" dt="2025-06-28T10:21:51.238" v="494"/>
          <ac:spMkLst>
            <pc:docMk/>
            <pc:sldMk cId="4050853207" sldId="263"/>
            <ac:spMk id="9" creationId="{EFC8C59E-A1DD-8184-71D9-24C3FD9FCC0C}"/>
          </ac:spMkLst>
        </pc:spChg>
        <pc:cxnChg chg="del mod">
          <ac:chgData name="Badrinath R" userId="155a43e7-1f5f-414f-9bca-c8a1af989a19" providerId="ADAL" clId="{89DAD32D-81BC-409C-9D7C-795C59BEF938}" dt="2025-06-28T10:06:55.995" v="102" actId="478"/>
          <ac:cxnSpMkLst>
            <pc:docMk/>
            <pc:sldMk cId="4050853207" sldId="263"/>
            <ac:cxnSpMk id="33" creationId="{02A46C1A-F072-B7B2-2106-12E382619F33}"/>
          </ac:cxnSpMkLst>
        </pc:cxnChg>
      </pc:sldChg>
      <pc:sldChg chg="addSp delSp modSp mod modAnim">
        <pc:chgData name="Badrinath R" userId="155a43e7-1f5f-414f-9bca-c8a1af989a19" providerId="ADAL" clId="{89DAD32D-81BC-409C-9D7C-795C59BEF938}" dt="2025-06-28T10:22:37.816" v="509" actId="20577"/>
        <pc:sldMkLst>
          <pc:docMk/>
          <pc:sldMk cId="874824401" sldId="264"/>
        </pc:sldMkLst>
        <pc:spChg chg="mod">
          <ac:chgData name="Badrinath R" userId="155a43e7-1f5f-414f-9bca-c8a1af989a19" providerId="ADAL" clId="{89DAD32D-81BC-409C-9D7C-795C59BEF938}" dt="2025-06-28T10:05:21.371" v="87" actId="20577"/>
          <ac:spMkLst>
            <pc:docMk/>
            <pc:sldMk cId="874824401" sldId="264"/>
            <ac:spMk id="5" creationId="{7C4759BE-B21E-39CF-AC9F-8269FDF0E46B}"/>
          </ac:spMkLst>
        </pc:spChg>
        <pc:spChg chg="mod">
          <ac:chgData name="Badrinath R" userId="155a43e7-1f5f-414f-9bca-c8a1af989a19" providerId="ADAL" clId="{89DAD32D-81BC-409C-9D7C-795C59BEF938}" dt="2025-06-28T10:05:44.001" v="101" actId="20577"/>
          <ac:spMkLst>
            <pc:docMk/>
            <pc:sldMk cId="874824401" sldId="264"/>
            <ac:spMk id="6" creationId="{D3CED481-CC6C-952C-3DCA-5AF5A5399117}"/>
          </ac:spMkLst>
        </pc:spChg>
        <pc:spChg chg="mod">
          <ac:chgData name="Badrinath R" userId="155a43e7-1f5f-414f-9bca-c8a1af989a19" providerId="ADAL" clId="{89DAD32D-81BC-409C-9D7C-795C59BEF938}" dt="2025-06-28T10:22:23.705" v="501"/>
          <ac:spMkLst>
            <pc:docMk/>
            <pc:sldMk cId="874824401" sldId="264"/>
            <ac:spMk id="10" creationId="{343B7A1A-3840-189C-A408-39AD8859A14B}"/>
          </ac:spMkLst>
        </pc:spChg>
        <pc:spChg chg="mod">
          <ac:chgData name="Badrinath R" userId="155a43e7-1f5f-414f-9bca-c8a1af989a19" providerId="ADAL" clId="{89DAD32D-81BC-409C-9D7C-795C59BEF938}" dt="2025-06-28T10:22:31.553" v="505" actId="20577"/>
          <ac:spMkLst>
            <pc:docMk/>
            <pc:sldMk cId="874824401" sldId="264"/>
            <ac:spMk id="11" creationId="{69D76D06-A0C0-F3E0-95CB-FA234A4185B8}"/>
          </ac:spMkLst>
        </pc:spChg>
        <pc:spChg chg="mod">
          <ac:chgData name="Badrinath R" userId="155a43e7-1f5f-414f-9bca-c8a1af989a19" providerId="ADAL" clId="{89DAD32D-81BC-409C-9D7C-795C59BEF938}" dt="2025-06-28T10:22:37.816" v="509" actId="20577"/>
          <ac:spMkLst>
            <pc:docMk/>
            <pc:sldMk cId="874824401" sldId="264"/>
            <ac:spMk id="12" creationId="{8021232E-32FA-3D85-1C26-C554B375308C}"/>
          </ac:spMkLst>
        </pc:spChg>
        <pc:spChg chg="add del mod">
          <ac:chgData name="Badrinath R" userId="155a43e7-1f5f-414f-9bca-c8a1af989a19" providerId="ADAL" clId="{89DAD32D-81BC-409C-9D7C-795C59BEF938}" dt="2025-06-28T10:19:11.593" v="472" actId="20577"/>
          <ac:spMkLst>
            <pc:docMk/>
            <pc:sldMk cId="874824401" sldId="264"/>
            <ac:spMk id="16" creationId="{AF02719C-1CEA-BDD6-F791-7A12A19D6A19}"/>
          </ac:spMkLst>
        </pc:spChg>
        <pc:cxnChg chg="add del">
          <ac:chgData name="Badrinath R" userId="155a43e7-1f5f-414f-9bca-c8a1af989a19" providerId="ADAL" clId="{89DAD32D-81BC-409C-9D7C-795C59BEF938}" dt="2025-06-28T09:59:25.561" v="25" actId="11529"/>
          <ac:cxnSpMkLst>
            <pc:docMk/>
            <pc:sldMk cId="874824401" sldId="264"/>
            <ac:cxnSpMk id="4" creationId="{79F90E4D-DFEB-D30A-4F04-F1DA7F1828A6}"/>
          </ac:cxnSpMkLst>
        </pc:cxnChg>
        <pc:cxnChg chg="add mod">
          <ac:chgData name="Badrinath R" userId="155a43e7-1f5f-414f-9bca-c8a1af989a19" providerId="ADAL" clId="{89DAD32D-81BC-409C-9D7C-795C59BEF938}" dt="2025-06-28T10:00:05.043" v="30" actId="17032"/>
          <ac:cxnSpMkLst>
            <pc:docMk/>
            <pc:sldMk cId="874824401" sldId="264"/>
            <ac:cxnSpMk id="9" creationId="{9CD5B3FD-AA19-9188-EC4A-26B8542DBE11}"/>
          </ac:cxnSpMkLst>
        </pc:cxnChg>
        <pc:cxnChg chg="add mod ord">
          <ac:chgData name="Badrinath R" userId="155a43e7-1f5f-414f-9bca-c8a1af989a19" providerId="ADAL" clId="{89DAD32D-81BC-409C-9D7C-795C59BEF938}" dt="2025-06-28T10:00:41.534" v="65" actId="167"/>
          <ac:cxnSpMkLst>
            <pc:docMk/>
            <pc:sldMk cId="874824401" sldId="264"/>
            <ac:cxnSpMk id="17" creationId="{15BA65B9-00E1-3889-28F0-952E54A4DCB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0D3DF-333B-7C42-362E-9ACC4BDE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38A5A-70DD-3C77-AB6E-AF8C387976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99976-B5D9-BC45-2464-DCFB2BCD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0A6F1-0243-D31C-0237-6B6866D1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0E1A2-BDCE-9E9E-47DB-3E99ADF6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2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8FA90-43AE-500A-8316-6CC5FC10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D5A016-FD10-F407-C3D2-2E7BEFC5A9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AF71E-F0BB-5BC9-3F0A-F4697F44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E626B-3761-B277-56E7-7C60015D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D9437-6781-1052-9AB8-FF1AB1FE1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0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99502-2A5F-2AD3-9A83-C35EF4D81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3C4BB-DA3A-6888-A595-4ABF0BE4B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911D2-5732-4171-DC7C-76D314C50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DBA77-3691-8E7A-FB6B-5864DD6A8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23175-34F6-793B-3C6F-4889A18A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25FC-F2F1-338A-0FD5-F7BC0DA35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C593-C535-5652-368E-8A185FD3E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1BF39-0FFE-D770-2ECB-93212AD2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25022-85FC-A112-A509-C6E491874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FCA69-D311-044D-D01E-D425501DD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8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44A-95B2-76EA-1052-D2F038222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132C3-711A-523C-EFAA-99EF14B3B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8F35C-A087-3398-2D9F-D7C143BB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BE41-1512-97CC-B890-36F57503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2E03-F22C-37C5-504F-89174A56E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532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A79E-298B-4C23-AE3D-D58A85D5E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B09BB-4140-0875-8C24-2F5BAF2D2E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0F986-FA72-CFFD-C942-7DA47223F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7A002-DCE0-EF57-CAFF-20FA7FA5C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4B7FF-2986-EB9E-8A17-51CF5647D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A2E-3FE2-20A9-2624-9FC0A321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58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0E71-B811-88DB-D44D-E8BBDF4A0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2AF34-BBBA-49F8-50A5-7A677FAA9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6B766-F369-8032-BEBB-76C944F65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D94AC2-66C1-9B20-509D-B7E6C5C1E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CCD8B3-5A1E-29BD-83B9-25DBC1EBAB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42457-8914-8112-A60D-48F8D5EA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C0B71-ECF5-6D07-F606-911499F5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88F15A-D554-CB1C-0AEB-4BB77389A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5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746-5239-8081-D713-FBCB8F77B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F268-B112-A242-BDE9-EFBE2FE1C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1D092-BC79-B720-017C-1328A6C09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059ABB-8071-D70F-FC85-7F535060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3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77D03-1EFF-4499-692A-8F494F716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A27C5D-4112-FFFA-B929-06BD18BD8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CC6A-94A7-069F-CB26-5C8269C1D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8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25DF-5294-F890-8899-96306EDEC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AB5D4-A042-49F3-9277-AC71954D2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1A24F-F3B4-F4E5-71C5-45762F3DC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CE357B-01A6-A1D8-FBA6-97D98F9D1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0D6C1F-6FAD-3807-5559-DA5F6D23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32D01-962A-A6BE-4D6D-2FD7D55A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9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BCD71-0BE4-4A5C-FE67-9F6C8003B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23AA46-59CE-A3FE-6017-DCD0D9D1BC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404FD-28FD-EB60-8EBA-EBD9F17353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CB070-D115-74F1-D715-D2125D597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5368F-312B-D1A6-0C91-BA5355F7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0EDF6-2C45-51CC-8A75-F7F640C1C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4E1FC7-C41C-8F3F-DE69-6E846745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4A4E-3D2F-4827-564E-F3FB9C7B3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0F6F4-1C30-4CE5-E460-56DA27515E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2BFEA-92C8-42CA-8763-4F17372BE8B5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6988A-5A60-62F8-B488-735B94100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0534-64B3-D8D9-23F5-8C5B295DA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667B29-E2B2-47D7-A674-422A3D5C01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55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CA24-E53E-D7C3-8676-AE543C4E0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Ideas to algorithms to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4DBDA8-B3AD-CB7A-7B19-CC4B2832D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flowchart approach</a:t>
            </a:r>
          </a:p>
        </p:txBody>
      </p:sp>
    </p:spTree>
    <p:extLst>
      <p:ext uri="{BB962C8B-B14F-4D97-AF65-F5344CB8AC3E}">
        <p14:creationId xmlns:p14="http://schemas.microsoft.com/office/powerpoint/2010/main" val="1932198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67086" y="2743200"/>
                <a:ext cx="2569028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086" y="2743200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6442368" y="3657600"/>
            <a:ext cx="9232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6442368" y="2151927"/>
              <a:ext cx="9232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6655EE-58AB-DE1E-49A8-F8AAD9A5524B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2322215-D351-E080-3D8F-2ED80F3809D5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A1C97CA-4A33-CEF8-DFE1-59F54E0F1558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D7CF54-DB0C-1A1F-9CDA-6F9A1AB835AA}"/>
                </a:ext>
              </a:extLst>
            </p:cNvPr>
            <p:cNvCxnSpPr>
              <a:cxnSpLocks/>
              <a:stCxn id="15" idx="4"/>
              <a:endCxn id="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93F655-EE5D-495D-578B-C0669A25F4E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442368" y="6035675"/>
              <a:ext cx="1" cy="2495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E4B5F-3E55-61B3-CEAB-BF7093C10585}"/>
                  </a:ext>
                </a:extLst>
              </p:cNvPr>
              <p:cNvSpPr/>
              <p:nvPr/>
            </p:nvSpPr>
            <p:spPr>
              <a:xfrm>
                <a:off x="5050973" y="4248873"/>
                <a:ext cx="2786738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46E4B5F-3E55-61B3-CEAB-BF7093C10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973" y="4248873"/>
                <a:ext cx="2786738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ED88B84F-CA8F-2D05-8106-237AF8E16F35}"/>
              </a:ext>
            </a:extLst>
          </p:cNvPr>
          <p:cNvSpPr txBox="1"/>
          <p:nvPr/>
        </p:nvSpPr>
        <p:spPr>
          <a:xfrm>
            <a:off x="6214918" y="5630225"/>
            <a:ext cx="461665" cy="419346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dirty="0"/>
              <a:t>•••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F6840-546C-B9BF-BF0C-DE270FA3767E}"/>
              </a:ext>
            </a:extLst>
          </p:cNvPr>
          <p:cNvCxnSpPr>
            <a:cxnSpLocks/>
          </p:cNvCxnSpPr>
          <p:nvPr/>
        </p:nvCxnSpPr>
        <p:spPr>
          <a:xfrm>
            <a:off x="6442367" y="5163273"/>
            <a:ext cx="0" cy="457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hought Bubble: Cloud 47">
                <a:extLst>
                  <a:ext uri="{FF2B5EF4-FFF2-40B4-BE49-F238E27FC236}">
                    <a16:creationId xmlns:a16="http://schemas.microsoft.com/office/drawing/2014/main" id="{1DDCE699-82E2-B102-C2FF-94D8135373FC}"/>
                  </a:ext>
                </a:extLst>
              </p:cNvPr>
              <p:cNvSpPr/>
              <p:nvPr/>
            </p:nvSpPr>
            <p:spPr>
              <a:xfrm>
                <a:off x="7054610" y="5163274"/>
                <a:ext cx="3807355" cy="1348362"/>
              </a:xfrm>
              <a:prstGeom prst="cloudCallout">
                <a:avLst>
                  <a:gd name="adj1" fmla="val -63722"/>
                  <a:gd name="adj2" fmla="val -443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Repeatedly output as long as you are not yet done..</a:t>
                </a:r>
              </a:p>
              <a:p>
                <a:pPr algn="ctr"/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8" name="Thought Bubble: Cloud 47">
                <a:extLst>
                  <a:ext uri="{FF2B5EF4-FFF2-40B4-BE49-F238E27FC236}">
                    <a16:creationId xmlns:a16="http://schemas.microsoft.com/office/drawing/2014/main" id="{1DDCE699-82E2-B102-C2FF-94D813537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4610" y="5163274"/>
                <a:ext cx="3807355" cy="1348362"/>
              </a:xfrm>
              <a:prstGeom prst="cloudCallout">
                <a:avLst>
                  <a:gd name="adj1" fmla="val -63722"/>
                  <a:gd name="adj2" fmla="val -443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2779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2" grpId="0" animBg="1"/>
      <p:bldP spid="45" grpId="0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initial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42367" y="3338945"/>
            <a:ext cx="0" cy="44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187018"/>
            <a:chOff x="4700158" y="1237527"/>
            <a:chExt cx="3484419" cy="118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integer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 flipH="1">
              <a:off x="6442367" y="2151927"/>
              <a:ext cx="1" cy="272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2322215-D351-E080-3D8F-2ED80F3809D5}"/>
              </a:ext>
            </a:extLst>
          </p:cNvPr>
          <p:cNvSpPr/>
          <p:nvPr/>
        </p:nvSpPr>
        <p:spPr>
          <a:xfrm>
            <a:off x="5888187" y="386124"/>
            <a:ext cx="1108364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1C97CA-4A33-CEF8-DFE1-59F54E0F1558}"/>
              </a:ext>
            </a:extLst>
          </p:cNvPr>
          <p:cNvSpPr/>
          <p:nvPr/>
        </p:nvSpPr>
        <p:spPr>
          <a:xfrm>
            <a:off x="5888187" y="6285274"/>
            <a:ext cx="1108364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7CF54-DB0C-1A1F-9CDA-6F9A1AB835AA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442368" y="801326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/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2134830-37FC-CA21-E0D0-F93ED52FF444}"/>
              </a:ext>
            </a:extLst>
          </p:cNvPr>
          <p:cNvGrpSpPr/>
          <p:nvPr/>
        </p:nvGrpSpPr>
        <p:grpSpPr>
          <a:xfrm>
            <a:off x="4849094" y="3832834"/>
            <a:ext cx="3834077" cy="2452440"/>
            <a:chOff x="4849094" y="3832834"/>
            <a:chExt cx="3834077" cy="2452440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4DF6840-546C-B9BF-BF0C-DE270FA3767E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6442367" y="5163273"/>
              <a:ext cx="2" cy="11220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028D0ECE-AE65-5972-1CE1-D400EF317DF2}"/>
                    </a:ext>
                  </a:extLst>
                </p:cNvPr>
                <p:cNvSpPr/>
                <p:nvPr/>
              </p:nvSpPr>
              <p:spPr>
                <a:xfrm>
                  <a:off x="4849094" y="3832834"/>
                  <a:ext cx="3186545" cy="1325563"/>
                </a:xfrm>
                <a:prstGeom prst="diamond">
                  <a:avLst/>
                </a:prstGeom>
                <a:ln/>
              </p:spPr>
              <p:style>
                <a:lnRef idx="2">
                  <a:schemeClr val="accent4">
                    <a:shade val="15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dirty="0"/>
                    <a:t>  ?</a:t>
                  </a:r>
                  <a:endParaRPr lang="en-US" dirty="0">
                    <a:solidFill>
                      <a:schemeClr val="dk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Diamond 12">
                  <a:extLst>
                    <a:ext uri="{FF2B5EF4-FFF2-40B4-BE49-F238E27FC236}">
                      <a16:creationId xmlns:a16="http://schemas.microsoft.com/office/drawing/2014/main" id="{028D0ECE-AE65-5972-1CE1-D400EF317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094" y="3832834"/>
                  <a:ext cx="3186545" cy="1325563"/>
                </a:xfrm>
                <a:prstGeom prst="diamond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764B4B-3EB2-CDCC-C96B-20F2A468AC2D}"/>
                </a:ext>
              </a:extLst>
            </p:cNvPr>
            <p:cNvCxnSpPr>
              <a:stCxn id="13" idx="3"/>
              <a:endCxn id="4" idx="1"/>
            </p:cNvCxnSpPr>
            <p:nvPr/>
          </p:nvCxnSpPr>
          <p:spPr>
            <a:xfrm flipV="1">
              <a:off x="8035639" y="4495615"/>
              <a:ext cx="64753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61E2F7B-E617-5121-494D-0EA84A980E46}"/>
                </a:ext>
              </a:extLst>
            </p:cNvPr>
            <p:cNvSpPr txBox="1"/>
            <p:nvPr/>
          </p:nvSpPr>
          <p:spPr>
            <a:xfrm>
              <a:off x="8035639" y="4120946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F7D875-0F5F-ACE3-EA2B-38E069981994}"/>
                </a:ext>
              </a:extLst>
            </p:cNvPr>
            <p:cNvSpPr txBox="1"/>
            <p:nvPr/>
          </p:nvSpPr>
          <p:spPr>
            <a:xfrm>
              <a:off x="5802490" y="5435806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4A91DE-F81B-D2F4-60EC-E8E92406E5C5}"/>
              </a:ext>
            </a:extLst>
          </p:cNvPr>
          <p:cNvGrpSpPr/>
          <p:nvPr/>
        </p:nvGrpSpPr>
        <p:grpSpPr>
          <a:xfrm>
            <a:off x="8683171" y="4819216"/>
            <a:ext cx="2569028" cy="1124858"/>
            <a:chOff x="8683171" y="4819216"/>
            <a:chExt cx="2569028" cy="11248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5FBEF1-A93A-11B6-58D7-CFE5B2597335}"/>
                    </a:ext>
                  </a:extLst>
                </p:cNvPr>
                <p:cNvSpPr/>
                <p:nvPr/>
              </p:nvSpPr>
              <p:spPr>
                <a:xfrm>
                  <a:off x="8683171" y="5296871"/>
                  <a:ext cx="2569028" cy="647203"/>
                </a:xfrm>
                <a:prstGeom prst="rect">
                  <a:avLst/>
                </a:prstGeom>
                <a:gradFill>
                  <a:gsLst>
                    <a:gs pos="79000">
                      <a:schemeClr val="bg1"/>
                    </a:gs>
                    <a:gs pos="100000">
                      <a:srgbClr val="00B0F0"/>
                    </a:gs>
                  </a:gsLst>
                  <a:lin ang="10800000" scaled="0"/>
                </a:gra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/>
                    <a:t>Let</a:t>
                  </a:r>
                  <a:r>
                    <a:rPr lang="en-US" dirty="0"/>
                    <a:t>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>
                          <a:latin typeface="Cambria Math" panose="02040503050406030204" pitchFamily="18" charset="0"/>
                        </a:rPr>
                        <m:t>c</m:t>
                      </m:r>
                    </m:oMath>
                  </a14:m>
                  <a:r>
                    <a:rPr lang="en-US" dirty="0"/>
                    <a:t>  be incremented by 2</a:t>
                  </a: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425FBEF1-A93A-11B6-58D7-CFE5B25973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171" y="5296871"/>
                  <a:ext cx="2569028" cy="647203"/>
                </a:xfrm>
                <a:prstGeom prst="rect">
                  <a:avLst/>
                </a:prstGeom>
                <a:blipFill>
                  <a:blip r:embed="rId7"/>
                  <a:stretch>
                    <a:fillRect t="-2752" b="-1284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2B53288-7964-7E47-6D44-0C7E812F2F61}"/>
                </a:ext>
              </a:extLst>
            </p:cNvPr>
            <p:cNvCxnSpPr>
              <a:stCxn id="4" idx="2"/>
              <a:endCxn id="21" idx="0"/>
            </p:cNvCxnSpPr>
            <p:nvPr/>
          </p:nvCxnSpPr>
          <p:spPr>
            <a:xfrm>
              <a:off x="9967685" y="4819216"/>
              <a:ext cx="0" cy="4776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1D30D6-4714-16B0-41CC-D1006B0A8080}"/>
              </a:ext>
            </a:extLst>
          </p:cNvPr>
          <p:cNvGrpSpPr/>
          <p:nvPr/>
        </p:nvGrpSpPr>
        <p:grpSpPr>
          <a:xfrm>
            <a:off x="6468442" y="3546764"/>
            <a:ext cx="5241451" cy="2073709"/>
            <a:chOff x="6468442" y="3546764"/>
            <a:chExt cx="5241451" cy="2073709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1565CD1-3DD9-CB6D-ADE3-59F74FFBB2B9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V="1">
              <a:off x="11252199" y="5620472"/>
              <a:ext cx="457694" cy="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D24183-69EC-3F09-6E47-9B6F07EBF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8514" y="3546764"/>
              <a:ext cx="0" cy="207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2BC1A23-0CF3-5482-607B-19510912A9C4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42" y="3574472"/>
              <a:ext cx="5230072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07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2EFC3-285A-8364-EA45-F0E20F661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17010" cy="22764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Loop:</a:t>
            </a:r>
            <a:br>
              <a:rPr lang="en-US" dirty="0"/>
            </a:br>
            <a:r>
              <a:rPr lang="en-US" dirty="0"/>
              <a:t>an additional</a:t>
            </a:r>
            <a:br>
              <a:rPr lang="en-US" dirty="0"/>
            </a:br>
            <a:r>
              <a:rPr lang="en-US" dirty="0"/>
              <a:t> flow chart </a:t>
            </a:r>
            <a:br>
              <a:rPr lang="en-US" dirty="0"/>
            </a:br>
            <a:r>
              <a:rPr lang="en-US" dirty="0"/>
              <a:t>construct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/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’s initial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FD4F686-C07B-027E-033C-438DCFB4C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853" y="2424545"/>
                <a:ext cx="2569028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08BDE25-CDE2-8619-C1FC-678889243565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442367" y="3338945"/>
            <a:ext cx="0" cy="442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4D9C9-2797-3476-3D70-95A005E1214F}"/>
              </a:ext>
            </a:extLst>
          </p:cNvPr>
          <p:cNvGrpSpPr/>
          <p:nvPr/>
        </p:nvGrpSpPr>
        <p:grpSpPr>
          <a:xfrm>
            <a:off x="4700158" y="1237527"/>
            <a:ext cx="3484419" cy="1187018"/>
            <a:chOff x="4700158" y="1237527"/>
            <a:chExt cx="3484419" cy="11870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integer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84887DC-5592-7BAA-85CF-06809B6B97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2EFDEC1-C86B-148F-BF1D-F010D6F2B38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 flipH="1">
              <a:off x="6442367" y="2151927"/>
              <a:ext cx="1" cy="27261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C2322215-D351-E080-3D8F-2ED80F3809D5}"/>
              </a:ext>
            </a:extLst>
          </p:cNvPr>
          <p:cNvSpPr/>
          <p:nvPr/>
        </p:nvSpPr>
        <p:spPr>
          <a:xfrm>
            <a:off x="5888187" y="386124"/>
            <a:ext cx="1108364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A1C97CA-4A33-CEF8-DFE1-59F54E0F1558}"/>
              </a:ext>
            </a:extLst>
          </p:cNvPr>
          <p:cNvSpPr/>
          <p:nvPr/>
        </p:nvSpPr>
        <p:spPr>
          <a:xfrm>
            <a:off x="5888187" y="6285274"/>
            <a:ext cx="1108364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D7CF54-DB0C-1A1F-9CDA-6F9A1AB835AA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>
          <a:xfrm flipH="1">
            <a:off x="6442368" y="801326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/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Question: Write an algorithm list every other number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61710DA-49D8-6828-773B-971BE742C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59" y="3105283"/>
                <a:ext cx="3748140" cy="1200329"/>
              </a:xfrm>
              <a:prstGeom prst="rect">
                <a:avLst/>
              </a:prstGeom>
              <a:blipFill>
                <a:blip r:embed="rId4"/>
                <a:stretch>
                  <a:fillRect l="-2606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DF6840-546C-B9BF-BF0C-DE270FA3767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6442367" y="5163273"/>
            <a:ext cx="2" cy="11220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/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Output</a:t>
                </a:r>
                <a:r>
                  <a:rPr lang="en-US" dirty="0"/>
                  <a:t> the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AA30EB9-AED9-5192-0DB9-AAFF4BE14B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4172013"/>
                <a:ext cx="2569028" cy="647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028D0ECE-AE65-5972-1CE1-D400EF317DF2}"/>
                  </a:ext>
                </a:extLst>
              </p:cNvPr>
              <p:cNvSpPr/>
              <p:nvPr/>
            </p:nvSpPr>
            <p:spPr>
              <a:xfrm>
                <a:off x="4849094" y="3832834"/>
                <a:ext cx="3186545" cy="1325563"/>
              </a:xfrm>
              <a:prstGeom prst="diamond">
                <a:avLst/>
              </a:prstGeom>
              <a:ln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?</a:t>
                </a:r>
                <a:endParaRPr 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3" name="Diamond 12">
                <a:extLst>
                  <a:ext uri="{FF2B5EF4-FFF2-40B4-BE49-F238E27FC236}">
                    <a16:creationId xmlns:a16="http://schemas.microsoft.com/office/drawing/2014/main" id="{028D0ECE-AE65-5972-1CE1-D400EF317D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94" y="3832834"/>
                <a:ext cx="3186545" cy="1325563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5FBEF1-A93A-11B6-58D7-CFE5B2597335}"/>
                  </a:ext>
                </a:extLst>
              </p:cNvPr>
              <p:cNvSpPr/>
              <p:nvPr/>
            </p:nvSpPr>
            <p:spPr>
              <a:xfrm>
                <a:off x="8683171" y="5296871"/>
                <a:ext cx="2569028" cy="647203"/>
              </a:xfrm>
              <a:prstGeom prst="rect">
                <a:avLst/>
              </a:prstGeom>
              <a:gradFill>
                <a:gsLst>
                  <a:gs pos="79000">
                    <a:schemeClr val="bg1"/>
                  </a:gs>
                  <a:gs pos="100000">
                    <a:srgbClr val="00B0F0"/>
                  </a:gs>
                </a:gsLst>
                <a:lin ang="10800000" scaled="0"/>
              </a:gradFill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Let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 be incremented by 2</a:t>
                </a: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5FBEF1-A93A-11B6-58D7-CFE5B2597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3171" y="5296871"/>
                <a:ext cx="2569028" cy="647203"/>
              </a:xfrm>
              <a:prstGeom prst="rect">
                <a:avLst/>
              </a:prstGeom>
              <a:blipFill>
                <a:blip r:embed="rId7"/>
                <a:stretch>
                  <a:fillRect t="-2752" b="-1284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764B4B-3EB2-CDCC-C96B-20F2A468AC2D}"/>
              </a:ext>
            </a:extLst>
          </p:cNvPr>
          <p:cNvCxnSpPr>
            <a:stCxn id="13" idx="3"/>
            <a:endCxn id="4" idx="1"/>
          </p:cNvCxnSpPr>
          <p:nvPr/>
        </p:nvCxnSpPr>
        <p:spPr>
          <a:xfrm flipV="1">
            <a:off x="8035639" y="4495615"/>
            <a:ext cx="6475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61E2F7B-E617-5121-494D-0EA84A980E46}"/>
              </a:ext>
            </a:extLst>
          </p:cNvPr>
          <p:cNvSpPr txBox="1"/>
          <p:nvPr/>
        </p:nvSpPr>
        <p:spPr>
          <a:xfrm>
            <a:off x="8035639" y="4120946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F7D875-0F5F-ACE3-EA2B-38E069981994}"/>
              </a:ext>
            </a:extLst>
          </p:cNvPr>
          <p:cNvSpPr txBox="1"/>
          <p:nvPr/>
        </p:nvSpPr>
        <p:spPr>
          <a:xfrm>
            <a:off x="5802490" y="5435806"/>
            <a:ext cx="66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B53288-7964-7E47-6D44-0C7E812F2F61}"/>
              </a:ext>
            </a:extLst>
          </p:cNvPr>
          <p:cNvCxnSpPr>
            <a:stCxn id="4" idx="2"/>
            <a:endCxn id="21" idx="0"/>
          </p:cNvCxnSpPr>
          <p:nvPr/>
        </p:nvCxnSpPr>
        <p:spPr>
          <a:xfrm>
            <a:off x="9967685" y="4819216"/>
            <a:ext cx="0" cy="4776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3568C97B-12B0-3B2D-C2F1-520CAD42FFEB}"/>
              </a:ext>
            </a:extLst>
          </p:cNvPr>
          <p:cNvSpPr txBox="1"/>
          <p:nvPr/>
        </p:nvSpPr>
        <p:spPr>
          <a:xfrm>
            <a:off x="705187" y="4524736"/>
            <a:ext cx="404469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d”,&amp;a,&amp;b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for(int c=a; c &lt; b; c=c+2)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 “,c);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9103C5C-81DA-87D3-6E09-9B1C858DB737}"/>
              </a:ext>
            </a:extLst>
          </p:cNvPr>
          <p:cNvGrpSpPr/>
          <p:nvPr/>
        </p:nvGrpSpPr>
        <p:grpSpPr>
          <a:xfrm>
            <a:off x="6468442" y="3546764"/>
            <a:ext cx="5241451" cy="2073709"/>
            <a:chOff x="6468442" y="3546764"/>
            <a:chExt cx="5241451" cy="2073709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D4AF269-F374-77F0-865F-E9C43F24C6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52199" y="5620472"/>
              <a:ext cx="457694" cy="1"/>
            </a:xfrm>
            <a:prstGeom prst="straightConnector1">
              <a:avLst/>
            </a:prstGeom>
            <a:ln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67F2CE9-CFC9-C9F8-7FD4-8B74EB36E7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8514" y="3546764"/>
              <a:ext cx="0" cy="20737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EB714C2-35D1-F4BD-A266-3C8F2FAF4B5D}"/>
                </a:ext>
              </a:extLst>
            </p:cNvPr>
            <p:cNvCxnSpPr>
              <a:cxnSpLocks/>
            </p:cNvCxnSpPr>
            <p:nvPr/>
          </p:nvCxnSpPr>
          <p:spPr>
            <a:xfrm>
              <a:off x="6468442" y="3574472"/>
              <a:ext cx="5230072" cy="0"/>
            </a:xfrm>
            <a:prstGeom prst="line">
              <a:avLst/>
            </a:prstGeom>
            <a:ln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248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4ECF-FB64-078B-EED6-BF2822331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C8C0F-C422-27A3-D088-79B46F49D3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Create program-like flowcharts for each of these problems: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if a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even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of two given numbers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is divisible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the greater of two given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Determine the greatest of three given numbers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if of the two given numbers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one is a divisor of the other, and determine which one divides the other.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List every other number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 down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(assume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) in decreasing order.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List all numbers in  increasing order less than a given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which are either even or a multiple of three.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You are possibly now in a position to propose problems and draw some program-like flowcharts for them. Of course more exercise is a good thing.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DC8C0F-C422-27A3-D088-79B46F49D3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82745" cy="4667250"/>
              </a:xfrm>
              <a:blipFill>
                <a:blip r:embed="rId2"/>
                <a:stretch>
                  <a:fillRect l="-840" t="-2611" r="-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6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85060-33C2-0249-F5BA-569514824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computational ideas to code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5924-5060-DDA6-FF70-DE6F1A05B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Computational Idea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 How to get a task done</a:t>
                </a:r>
              </a:p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US" dirty="0"/>
                  <a:t>Does the equation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have two distinct real solutions?</a:t>
                </a:r>
              </a:p>
              <a:p>
                <a:r>
                  <a:rPr lang="en-US" dirty="0"/>
                  <a:t>Idea (Clear logic of how to go about the task, </a:t>
                </a:r>
                <a:r>
                  <a:rPr lang="en-US" dirty="0" err="1"/>
                  <a:t>ie</a:t>
                </a:r>
                <a:r>
                  <a:rPr lang="en-US" dirty="0"/>
                  <a:t> solve the ‘problem’)</a:t>
                </a:r>
              </a:p>
              <a:p>
                <a:pPr lvl="1"/>
                <a:r>
                  <a:rPr lang="en-US" b="1" dirty="0"/>
                  <a:t>Compute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r>
                  <a:rPr lang="en-US" dirty="0"/>
                  <a:t>  called the </a:t>
                </a:r>
                <a:r>
                  <a:rPr lang="en-US" i="1" dirty="0"/>
                  <a:t>discriminant</a:t>
                </a:r>
                <a:r>
                  <a:rPr lang="en-US" dirty="0"/>
                  <a:t> ( </a:t>
                </a:r>
                <a:r>
                  <a:rPr lang="en-US" i="1" dirty="0"/>
                  <a:t>Note:</a:t>
                </a:r>
                <a:r>
                  <a:rPr lang="en-US" dirty="0"/>
                  <a:t> This of course requires the values of the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be known).</a:t>
                </a:r>
              </a:p>
              <a:p>
                <a:pPr lvl="1"/>
                <a:r>
                  <a:rPr lang="en-US" b="1" dirty="0"/>
                  <a:t>If </a:t>
                </a:r>
                <a:r>
                  <a:rPr lang="en-US" dirty="0"/>
                  <a:t>this </a:t>
                </a:r>
                <a:r>
                  <a:rPr lang="en-US" i="1" dirty="0"/>
                  <a:t>discriminant </a:t>
                </a:r>
                <a:r>
                  <a:rPr lang="en-US" dirty="0"/>
                  <a:t>is positive</a:t>
                </a:r>
                <a:br>
                  <a:rPr lang="en-US" dirty="0"/>
                </a:br>
                <a:r>
                  <a:rPr lang="en-US" dirty="0"/>
                  <a:t>      </a:t>
                </a:r>
                <a:r>
                  <a:rPr lang="en-US" b="1" dirty="0"/>
                  <a:t>then</a:t>
                </a:r>
                <a:r>
                  <a:rPr lang="en-US" dirty="0"/>
                  <a:t> the equation has two distinct real solutions</a:t>
                </a:r>
                <a:br>
                  <a:rPr lang="en-US" dirty="0"/>
                </a:br>
                <a:r>
                  <a:rPr lang="en-US" dirty="0"/>
                  <a:t>     </a:t>
                </a:r>
                <a:r>
                  <a:rPr lang="en-US" b="1" dirty="0"/>
                  <a:t>otherwise</a:t>
                </a:r>
                <a:r>
                  <a:rPr lang="en-US" dirty="0"/>
                  <a:t> it doesn’t.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2B5924-5060-DDA6-FF70-DE6F1A05B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9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As a flowchart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discriminant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 t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Is the discriminant  &gt; 0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does not have two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known values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2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61FAD-ADAE-0B95-2572-AFD7EAF16174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E3F27E9-9DF1-1D53-53DF-D7D2A9751564}"/>
                </a:ext>
              </a:extLst>
            </p:cNvPr>
            <p:cNvCxnSpPr>
              <a:stCxn id="15" idx="2"/>
              <a:endCxn id="6" idx="2"/>
            </p:cNvCxnSpPr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D4D16A-4A38-BBB3-1FB4-E92F04722440}"/>
                </a:ext>
              </a:extLst>
            </p:cNvPr>
            <p:cNvCxnSpPr>
              <a:stCxn id="14" idx="2"/>
              <a:endCxn id="6" idx="6"/>
            </p:cNvCxnSpPr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5636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As a flowchart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Compute discriminant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 t="-196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Is the discriminant  &gt; 0 ?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the quadratic does not have two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are known values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276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474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3461FAD-ADAE-0B95-2572-AFD7EAF16174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0E3F27E9-9DF1-1D53-53DF-D7D2A9751564}"/>
                </a:ext>
              </a:extLst>
            </p:cNvPr>
            <p:cNvCxnSpPr>
              <a:stCxn id="15" idx="2"/>
              <a:endCxn id="6" idx="2"/>
            </p:cNvCxnSpPr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02D4D16A-4A38-BBB3-1FB4-E92F04722440}"/>
                </a:ext>
              </a:extLst>
            </p:cNvPr>
            <p:cNvCxnSpPr>
              <a:stCxn id="14" idx="2"/>
              <a:endCxn id="6" idx="6"/>
            </p:cNvCxnSpPr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31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More symbolic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No two 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Let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be given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7428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More symbolic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Has two distinct real roots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Conclusion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No two  distinct real roots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Setup: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Let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r>
                    <a:rPr lang="en-US" dirty="0"/>
                    <a:t> be given</a:t>
                  </a: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15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Program like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“Has two distinct real roots”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“No two  distinct real roots”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89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4E0139-207E-5EC8-B92D-75D16A37B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1162"/>
            <a:ext cx="10515600" cy="1325563"/>
          </a:xfrm>
        </p:spPr>
        <p:txBody>
          <a:bodyPr/>
          <a:lstStyle/>
          <a:p>
            <a:r>
              <a:rPr lang="en-US" dirty="0"/>
              <a:t>Program like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/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B7ABA3D-E7D6-B8CE-B18B-5B3F9D2BD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495" y="2743200"/>
                <a:ext cx="2119746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Diamond 8">
            <a:extLst>
              <a:ext uri="{FF2B5EF4-FFF2-40B4-BE49-F238E27FC236}">
                <a16:creationId xmlns:a16="http://schemas.microsoft.com/office/drawing/2014/main" id="{EFC8C59E-A1DD-8184-71D9-24C3FD9FCC0C}"/>
              </a:ext>
            </a:extLst>
          </p:cNvPr>
          <p:cNvSpPr/>
          <p:nvPr/>
        </p:nvSpPr>
        <p:spPr>
          <a:xfrm>
            <a:off x="4849095" y="4294910"/>
            <a:ext cx="3186545" cy="1325563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dis</a:t>
            </a:r>
            <a:r>
              <a:rPr lang="en-US" dirty="0">
                <a:solidFill>
                  <a:schemeClr val="dk1"/>
                </a:solidFill>
              </a:rPr>
              <a:t> &gt; 0  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E1E6AA-3F08-2617-D656-56CC6A51D99B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6442368" y="3657600"/>
            <a:ext cx="0" cy="637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D6963F-D003-AFD8-5C5A-17DF3D72CB82}"/>
              </a:ext>
            </a:extLst>
          </p:cNvPr>
          <p:cNvGrpSpPr/>
          <p:nvPr/>
        </p:nvGrpSpPr>
        <p:grpSpPr>
          <a:xfrm>
            <a:off x="1461653" y="4397700"/>
            <a:ext cx="9781315" cy="1119982"/>
            <a:chOff x="1461653" y="4397700"/>
            <a:chExt cx="9781315" cy="111998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0223FA0-B3E4-6CBE-8FD6-88315282B00A}"/>
                </a:ext>
              </a:extLst>
            </p:cNvPr>
            <p:cNvSpPr/>
            <p:nvPr/>
          </p:nvSpPr>
          <p:spPr>
            <a:xfrm>
              <a:off x="9123222" y="4500491"/>
              <a:ext cx="2119746" cy="9144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“Has two distinct real roots”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DCA3FDD-E5EE-8C45-3E8D-DF2D10E52132}"/>
                </a:ext>
              </a:extLst>
            </p:cNvPr>
            <p:cNvSpPr/>
            <p:nvPr/>
          </p:nvSpPr>
          <p:spPr>
            <a:xfrm>
              <a:off x="1461653" y="4397700"/>
              <a:ext cx="2459182" cy="111998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Output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“Does not have two distinct real roots”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BBA284-97B4-1564-ED3D-CA74A0D28644}"/>
              </a:ext>
            </a:extLst>
          </p:cNvPr>
          <p:cNvGrpSpPr/>
          <p:nvPr/>
        </p:nvGrpSpPr>
        <p:grpSpPr>
          <a:xfrm>
            <a:off x="4700158" y="1237527"/>
            <a:ext cx="3484419" cy="1505673"/>
            <a:chOff x="4700158" y="1237527"/>
            <a:chExt cx="3484419" cy="15056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/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Assume:</a:t>
                  </a:r>
                </a:p>
                <a:p>
                  <a:pPr algn="ctr"/>
                  <a:r>
                    <a:rPr lang="en-US" dirty="0"/>
                    <a:t>Quadratic is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b="1" dirty="0"/>
                    <a:t>Input:</a:t>
                  </a:r>
                  <a:r>
                    <a:rPr lang="en-US" dirty="0"/>
                    <a:t> values for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3F109F2-F6A0-5D07-766E-1A3623DB7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0158" y="1237527"/>
                  <a:ext cx="3484419" cy="914400"/>
                </a:xfrm>
                <a:prstGeom prst="rect">
                  <a:avLst/>
                </a:prstGeom>
                <a:blipFill>
                  <a:blip r:embed="rId3"/>
                  <a:stretch>
                    <a:fillRect t="-1961" b="-9804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20E3D97-65C4-C4D2-710B-B4E81379184D}"/>
                </a:ext>
              </a:extLst>
            </p:cNvPr>
            <p:cNvCxnSpPr>
              <a:stCxn id="17" idx="2"/>
              <a:endCxn id="7" idx="0"/>
            </p:cNvCxnSpPr>
            <p:nvPr/>
          </p:nvCxnSpPr>
          <p:spPr>
            <a:xfrm>
              <a:off x="6442368" y="2151927"/>
              <a:ext cx="0" cy="5912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415D96-B339-5224-B90D-B088B066753C}"/>
              </a:ext>
            </a:extLst>
          </p:cNvPr>
          <p:cNvGrpSpPr/>
          <p:nvPr/>
        </p:nvGrpSpPr>
        <p:grpSpPr>
          <a:xfrm>
            <a:off x="3920835" y="4611318"/>
            <a:ext cx="5202387" cy="369335"/>
            <a:chOff x="3920835" y="4611318"/>
            <a:chExt cx="5202387" cy="36933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D20B8AB-C1FC-35C9-ECAA-72A9DF1AB3EE}"/>
                </a:ext>
              </a:extLst>
            </p:cNvPr>
            <p:cNvCxnSpPr>
              <a:stCxn id="9" idx="3"/>
              <a:endCxn id="14" idx="1"/>
            </p:cNvCxnSpPr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0A784C-F0CD-206F-6DAC-0A72EFF9747E}"/>
                </a:ext>
              </a:extLst>
            </p:cNvPr>
            <p:cNvCxnSpPr>
              <a:stCxn id="9" idx="1"/>
              <a:endCxn id="15" idx="3"/>
            </p:cNvCxnSpPr>
            <p:nvPr/>
          </p:nvCxnSpPr>
          <p:spPr>
            <a:xfrm flipH="1" flipV="1">
              <a:off x="3920835" y="4957691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1C605A-B224-8BD0-9C42-D20315ED3D2D}"/>
                </a:ext>
              </a:extLst>
            </p:cNvPr>
            <p:cNvSpPr txBox="1"/>
            <p:nvPr/>
          </p:nvSpPr>
          <p:spPr>
            <a:xfrm>
              <a:off x="8340436" y="4611318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8350D6-A6FF-FCAB-6F62-38E666643F65}"/>
                </a:ext>
              </a:extLst>
            </p:cNvPr>
            <p:cNvSpPr txBox="1"/>
            <p:nvPr/>
          </p:nvSpPr>
          <p:spPr>
            <a:xfrm>
              <a:off x="4169052" y="4611321"/>
              <a:ext cx="6659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5787BCE-4D27-54BD-CE8E-ECA7FB4B56BA}"/>
              </a:ext>
            </a:extLst>
          </p:cNvPr>
          <p:cNvGrpSpPr/>
          <p:nvPr/>
        </p:nvGrpSpPr>
        <p:grpSpPr>
          <a:xfrm>
            <a:off x="5888187" y="386124"/>
            <a:ext cx="1108364" cy="6314352"/>
            <a:chOff x="5888187" y="386124"/>
            <a:chExt cx="1108364" cy="631435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D944A1A-185F-FADF-B407-418AA7945E49}"/>
                </a:ext>
              </a:extLst>
            </p:cNvPr>
            <p:cNvSpPr/>
            <p:nvPr/>
          </p:nvSpPr>
          <p:spPr>
            <a:xfrm>
              <a:off x="5888187" y="386124"/>
              <a:ext cx="1108364" cy="4152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1939028-3EFC-0A8B-526F-D1273CB8707C}"/>
                </a:ext>
              </a:extLst>
            </p:cNvPr>
            <p:cNvSpPr/>
            <p:nvPr/>
          </p:nvSpPr>
          <p:spPr>
            <a:xfrm>
              <a:off x="5888187" y="6285274"/>
              <a:ext cx="1108364" cy="415202"/>
            </a:xfrm>
            <a:prstGeom prst="ellipse">
              <a:avLst/>
            </a:prstGeom>
            <a:solidFill>
              <a:srgbClr val="FF5050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Stop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024BBB0-28FD-651C-E5D7-19C59808CC48}"/>
                </a:ext>
              </a:extLst>
            </p:cNvPr>
            <p:cNvCxnSpPr>
              <a:cxnSpLocks/>
              <a:stCxn id="5" idx="4"/>
              <a:endCxn id="17" idx="0"/>
            </p:cNvCxnSpPr>
            <p:nvPr/>
          </p:nvCxnSpPr>
          <p:spPr>
            <a:xfrm flipH="1">
              <a:off x="6442368" y="801326"/>
              <a:ext cx="1" cy="43620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2BEEC9F-399E-4219-5DB1-28DD4DD9E3C2}"/>
              </a:ext>
            </a:extLst>
          </p:cNvPr>
          <p:cNvGrpSpPr/>
          <p:nvPr/>
        </p:nvGrpSpPr>
        <p:grpSpPr>
          <a:xfrm>
            <a:off x="2691244" y="5414891"/>
            <a:ext cx="7491851" cy="1077984"/>
            <a:chOff x="2691244" y="5414891"/>
            <a:chExt cx="7491851" cy="1077984"/>
          </a:xfrm>
        </p:grpSpPr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54324142-B6A4-87FD-50EC-486C35F861AD}"/>
                </a:ext>
              </a:extLst>
            </p:cNvPr>
            <p:cNvCxnSpPr/>
            <p:nvPr/>
          </p:nvCxnSpPr>
          <p:spPr>
            <a:xfrm rot="16200000" flipH="1">
              <a:off x="3802119" y="4406806"/>
              <a:ext cx="975193" cy="319694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9D9B7501-92F8-3B91-8833-7E160CC21DB6}"/>
                </a:ext>
              </a:extLst>
            </p:cNvPr>
            <p:cNvCxnSpPr/>
            <p:nvPr/>
          </p:nvCxnSpPr>
          <p:spPr>
            <a:xfrm rot="5400000">
              <a:off x="8050831" y="4360611"/>
              <a:ext cx="1077984" cy="31865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5085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BA65B9-00E1-3889-28F0-952E54A4DCB1}"/>
              </a:ext>
            </a:extLst>
          </p:cNvPr>
          <p:cNvCxnSpPr>
            <a:cxnSpLocks/>
          </p:cNvCxnSpPr>
          <p:nvPr/>
        </p:nvCxnSpPr>
        <p:spPr>
          <a:xfrm flipH="1">
            <a:off x="2497096" y="4256644"/>
            <a:ext cx="59874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3CED481-CC6C-952C-3DCA-5AF5A5399117}"/>
              </a:ext>
            </a:extLst>
          </p:cNvPr>
          <p:cNvSpPr/>
          <p:nvPr/>
        </p:nvSpPr>
        <p:spPr>
          <a:xfrm>
            <a:off x="9035979" y="5904019"/>
            <a:ext cx="2632366" cy="415202"/>
          </a:xfrm>
          <a:prstGeom prst="ellipse">
            <a:avLst/>
          </a:prstGeom>
          <a:solidFill>
            <a:srgbClr val="FF505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1CD6DA-A074-6061-471A-FE94AFB2C2DB}"/>
              </a:ext>
            </a:extLst>
          </p:cNvPr>
          <p:cNvSpPr/>
          <p:nvPr/>
        </p:nvSpPr>
        <p:spPr>
          <a:xfrm>
            <a:off x="4274457" y="4936304"/>
            <a:ext cx="6204857" cy="4427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A01AE0-2E96-6990-1213-7A3589F390A1}"/>
              </a:ext>
            </a:extLst>
          </p:cNvPr>
          <p:cNvSpPr/>
          <p:nvPr/>
        </p:nvSpPr>
        <p:spPr>
          <a:xfrm>
            <a:off x="4274457" y="5537716"/>
            <a:ext cx="7714343" cy="4152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C4759BE-B21E-39CF-AC9F-8269FDF0E46B}"/>
              </a:ext>
            </a:extLst>
          </p:cNvPr>
          <p:cNvSpPr/>
          <p:nvPr/>
        </p:nvSpPr>
        <p:spPr>
          <a:xfrm>
            <a:off x="8612431" y="854019"/>
            <a:ext cx="2798613" cy="41520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5EC8D-9A37-DD0F-7FFC-AF4F732F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7" y="365125"/>
            <a:ext cx="10515600" cy="1325563"/>
          </a:xfrm>
        </p:spPr>
        <p:txBody>
          <a:bodyPr/>
          <a:lstStyle/>
          <a:p>
            <a:r>
              <a:rPr lang="en-US" dirty="0"/>
              <a:t>Program: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B7A1A-3840-189C-A408-39AD8859A14B}"/>
              </a:ext>
            </a:extLst>
          </p:cNvPr>
          <p:cNvSpPr txBox="1"/>
          <p:nvPr/>
        </p:nvSpPr>
        <p:spPr>
          <a:xfrm>
            <a:off x="2701638" y="974728"/>
            <a:ext cx="97120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main(){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starts here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are coefficients of the quadratic equation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the values of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and c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(“%f %f %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f”,&amp;a,&amp;b,&amp;c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det is the discriminant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dis;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dis = b*b – 4*a*c;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if det &gt; 0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(dis &gt; 0 ) 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(“Has two distinct real roots\n”);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(“Does not have two distinct real roots\n”);</a:t>
            </a:r>
          </a:p>
          <a:p>
            <a:r>
              <a:rPr lang="en-US" sz="2000" b="1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program ends here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/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Assume:</a:t>
                </a:r>
              </a:p>
              <a:p>
                <a:pPr algn="ctr"/>
                <a:r>
                  <a:rPr lang="en-US" dirty="0"/>
                  <a:t>Quadratic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algn="ctr"/>
                <a:r>
                  <a:rPr lang="en-US" b="1" dirty="0"/>
                  <a:t>Input:</a:t>
                </a:r>
                <a:r>
                  <a:rPr lang="en-US" dirty="0"/>
                  <a:t> values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8415F51-D07E-FF19-945C-A3FACBB94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926" y="1570036"/>
                <a:ext cx="3484419" cy="914400"/>
              </a:xfrm>
              <a:prstGeom prst="rect">
                <a:avLst/>
              </a:prstGeom>
              <a:blipFill>
                <a:blip r:embed="rId2"/>
                <a:stretch>
                  <a:fillRect t="-2614" b="-9804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/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Let </a:t>
                </a:r>
                <a:r>
                  <a:rPr lang="en-US" b="1" dirty="0"/>
                  <a:t>dis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𝑎𝑐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9D76D06-A0C0-F3E0-95CB-FA234A4185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018" y="2842054"/>
                <a:ext cx="2119746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Diamond 11">
            <a:extLst>
              <a:ext uri="{FF2B5EF4-FFF2-40B4-BE49-F238E27FC236}">
                <a16:creationId xmlns:a16="http://schemas.microsoft.com/office/drawing/2014/main" id="{8021232E-32FA-3D85-1C26-C554B375308C}"/>
              </a:ext>
            </a:extLst>
          </p:cNvPr>
          <p:cNvSpPr/>
          <p:nvPr/>
        </p:nvSpPr>
        <p:spPr>
          <a:xfrm>
            <a:off x="8905012" y="4178044"/>
            <a:ext cx="2216727" cy="674400"/>
          </a:xfrm>
          <a:prstGeom prst="diamond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/>
              <a:t>dis</a:t>
            </a:r>
            <a:r>
              <a:rPr lang="en-US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&gt; 0  ?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3477A1-231B-C9E9-6310-0AD1770B571D}"/>
              </a:ext>
            </a:extLst>
          </p:cNvPr>
          <p:cNvCxnSpPr>
            <a:cxnSpLocks/>
          </p:cNvCxnSpPr>
          <p:nvPr/>
        </p:nvCxnSpPr>
        <p:spPr>
          <a:xfrm flipH="1">
            <a:off x="10013376" y="1119320"/>
            <a:ext cx="1" cy="436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6FB363-CB4A-B4F9-C740-0AC0E5FFA95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10027891" y="2542492"/>
            <a:ext cx="0" cy="2995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170153-925D-8353-1A05-3232C608F30F}"/>
              </a:ext>
            </a:extLst>
          </p:cNvPr>
          <p:cNvCxnSpPr>
            <a:cxnSpLocks/>
          </p:cNvCxnSpPr>
          <p:nvPr/>
        </p:nvCxnSpPr>
        <p:spPr>
          <a:xfrm>
            <a:off x="10011738" y="379999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DED558-AC42-F783-909C-5357A13578FE}"/>
              </a:ext>
            </a:extLst>
          </p:cNvPr>
          <p:cNvGrpSpPr/>
          <p:nvPr/>
        </p:nvGrpSpPr>
        <p:grpSpPr>
          <a:xfrm>
            <a:off x="8018198" y="4113528"/>
            <a:ext cx="4014144" cy="396754"/>
            <a:chOff x="4876849" y="4572833"/>
            <a:chExt cx="4246373" cy="39675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1E3FB73-F6C9-7936-A11E-DE0B38EC496A}"/>
                </a:ext>
              </a:extLst>
            </p:cNvPr>
            <p:cNvCxnSpPr/>
            <p:nvPr/>
          </p:nvCxnSpPr>
          <p:spPr>
            <a:xfrm flipV="1">
              <a:off x="8035640" y="4957691"/>
              <a:ext cx="10875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9CD3A6-E9A6-54F4-5EE2-9A77671087A5}"/>
                </a:ext>
              </a:extLst>
            </p:cNvPr>
            <p:cNvCxnSpPr/>
            <p:nvPr/>
          </p:nvCxnSpPr>
          <p:spPr>
            <a:xfrm flipH="1" flipV="1">
              <a:off x="4876849" y="4969586"/>
              <a:ext cx="92826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4886A4-3335-25FE-2475-6AED24EE468A}"/>
                </a:ext>
              </a:extLst>
            </p:cNvPr>
            <p:cNvSpPr txBox="1"/>
            <p:nvPr/>
          </p:nvSpPr>
          <p:spPr>
            <a:xfrm>
              <a:off x="8285921" y="4575692"/>
              <a:ext cx="587020" cy="36933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698FE2-E97B-A84A-2FE3-094E05325BD1}"/>
                </a:ext>
              </a:extLst>
            </p:cNvPr>
            <p:cNvSpPr txBox="1"/>
            <p:nvPr/>
          </p:nvSpPr>
          <p:spPr>
            <a:xfrm>
              <a:off x="5150987" y="4572833"/>
              <a:ext cx="665952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false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F02719C-1CEA-BDD6-F791-7A12A19D6A19}"/>
              </a:ext>
            </a:extLst>
          </p:cNvPr>
          <p:cNvSpPr txBox="1"/>
          <p:nvPr/>
        </p:nvSpPr>
        <p:spPr>
          <a:xfrm>
            <a:off x="-48289" y="2729350"/>
            <a:ext cx="2749927" cy="28083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rgbClr val="FFFF00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This is an actual C Program</a:t>
            </a:r>
          </a:p>
          <a:p>
            <a:pPr algn="l"/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idea is NOT: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about a language like C</a:t>
            </a:r>
            <a:br>
              <a:rPr lang="en-US" sz="1600" dirty="0">
                <a:solidFill>
                  <a:schemeClr val="tx1"/>
                </a:solidFill>
              </a:rPr>
            </a:br>
            <a:endParaRPr lang="en-US" sz="1600" dirty="0">
              <a:solidFill>
                <a:schemeClr val="tx1"/>
              </a:solidFill>
            </a:endParaRPr>
          </a:p>
          <a:p>
            <a:pPr algn="l"/>
            <a:r>
              <a:rPr lang="en-US" sz="1600" dirty="0">
                <a:solidFill>
                  <a:schemeClr val="tx1"/>
                </a:solidFill>
              </a:rPr>
              <a:t>The idea IS: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to show that the logic  for programs is similar to the logic for flowcharts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D5B3FD-AA19-9188-EC4A-26B8542DBE11}"/>
              </a:ext>
            </a:extLst>
          </p:cNvPr>
          <p:cNvCxnSpPr>
            <a:cxnSpLocks/>
          </p:cNvCxnSpPr>
          <p:nvPr/>
        </p:nvCxnSpPr>
        <p:spPr>
          <a:xfrm flipH="1">
            <a:off x="2604655" y="2937163"/>
            <a:ext cx="598745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2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 animBg="1"/>
      <p:bldP spid="15" grpId="0" animBg="1"/>
      <p:bldP spid="5" grpId="0" animBg="1"/>
      <p:bldP spid="10" grpId="0" uiExpand="1" build="p"/>
      <p:bldP spid="8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1049</Words>
  <Application>Microsoft Office PowerPoint</Application>
  <PresentationFormat>Widescreen</PresentationFormat>
  <Paragraphs>177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Courier New</vt:lpstr>
      <vt:lpstr>Times New Roman</vt:lpstr>
      <vt:lpstr>Office Theme</vt:lpstr>
      <vt:lpstr>Ideas to algorithms to code</vt:lpstr>
      <vt:lpstr>From computational ideas to code</vt:lpstr>
      <vt:lpstr>As a flowchart</vt:lpstr>
      <vt:lpstr>As a flowchart</vt:lpstr>
      <vt:lpstr>More symbolic</vt:lpstr>
      <vt:lpstr>More symbolic</vt:lpstr>
      <vt:lpstr>Program like</vt:lpstr>
      <vt:lpstr>Program like</vt:lpstr>
      <vt:lpstr>Program:</vt:lpstr>
      <vt:lpstr>Loop: an additional  flow chart  construct</vt:lpstr>
      <vt:lpstr>Loop: an additional  flow chart  construct</vt:lpstr>
      <vt:lpstr>Loop: an additional  flow chart  construct</vt:lpstr>
      <vt:lpstr>Exercises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Badrinath R</dc:creator>
  <cp:lastModifiedBy>Badrinath R</cp:lastModifiedBy>
  <cp:revision>10</cp:revision>
  <dcterms:created xsi:type="dcterms:W3CDTF">2025-06-26T15:03:05Z</dcterms:created>
  <dcterms:modified xsi:type="dcterms:W3CDTF">2025-06-28T10:22:44Z</dcterms:modified>
</cp:coreProperties>
</file>