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1" r:id="rId9"/>
    <p:sldId id="277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5" r:id="rId20"/>
    <p:sldId id="278" r:id="rId21"/>
    <p:sldId id="274" r:id="rId22"/>
    <p:sldId id="276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9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0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11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2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3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8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5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2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32AF-25CD-4F6A-A43B-D3F750BDAB3D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7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32AF-25CD-4F6A-A43B-D3F750BDAB3D}" type="datetimeFigureOut">
              <a:rPr lang="en-US" smtClean="0"/>
              <a:t>09-Sep-24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95F37-30D9-4DA5-9BE6-9C64FDC46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95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666286" y="576775"/>
            <a:ext cx="576775" cy="928468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9104728" y="1614784"/>
            <a:ext cx="1424939" cy="38288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187397" y="2192215"/>
            <a:ext cx="143022" cy="849960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9453489" y="2617195"/>
            <a:ext cx="590844" cy="984843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594209" y="1194866"/>
            <a:ext cx="492369" cy="889231"/>
          </a:xfrm>
          <a:prstGeom prst="straightConnector1">
            <a:avLst/>
          </a:prstGeom>
          <a:ln w="3175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22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as parameters are actually pointers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191184" y="1690688"/>
            <a:ext cx="610766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 {1,2,3,4,5};</a:t>
            </a:r>
          </a:p>
          <a:p>
            <a:pPr marL="0" indent="0">
              <a:buNone/>
            </a:pP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smtClean="0">
                <a:latin typeface="Courier New" panose="02070309020205020404" pitchFamily="49" charset="0"/>
                <a:cs typeface="Courier New" panose="02070309020205020404" pitchFamily="49" charset="0"/>
              </a:rPr>
              <a:t>add_1all(a,5);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cs typeface="Courier New" panose="02070309020205020404" pitchFamily="49" charset="0"/>
              </a:rPr>
              <a:t>// what are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cs typeface="Courier New" panose="02070309020205020404" pitchFamily="49" charset="0"/>
              </a:rPr>
              <a:t>values?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4069" y="1690688"/>
            <a:ext cx="6107668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add_1all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x[ ],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x[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 {1,2,3,4,5};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add_1all(a,5);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smtClean="0">
                <a:cs typeface="Courier New" panose="02070309020205020404" pitchFamily="49" charset="0"/>
              </a:rPr>
              <a:t>// what are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b="1" i="1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2400" dirty="0" smtClean="0">
                <a:cs typeface="Courier New" panose="02070309020205020404" pitchFamily="49" charset="0"/>
              </a:rPr>
              <a:t>values?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4137" y="6274255"/>
            <a:ext cx="9942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Summary: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x [ ]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 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 *x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are interchangeable in formal parameter variable definition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5849257" y="1690688"/>
            <a:ext cx="29029" cy="44488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54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come pointers substitute as arrays function as parameters?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115" y="1883990"/>
            <a:ext cx="6241451" cy="3913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= 100;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 = &amp; x;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 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d”,x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x+1, x+2);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 %p %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p”,p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p+1, p+2);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4566" y="1883990"/>
            <a:ext cx="5170714" cy="276088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108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When pointers increment, they </a:t>
            </a:r>
            <a:r>
              <a:rPr lang="en-US" i="1" u="sng" dirty="0" smtClean="0"/>
              <a:t>increment by the size of the type of variable </a:t>
            </a:r>
            <a:r>
              <a:rPr lang="en-US" dirty="0" smtClean="0"/>
              <a:t>they point to. So</a:t>
            </a:r>
            <a:r>
              <a:rPr lang="en-US" i="1" dirty="0" smtClean="0">
                <a:latin typeface="Garamond" panose="02020404030301010803" pitchFamily="18" charset="0"/>
              </a:rPr>
              <a:t> type of the pointer is important!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latin typeface="Garamond" panose="02020404030301010803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 smtClean="0"/>
              <a:t>This is called </a:t>
            </a:r>
            <a:r>
              <a:rPr lang="en-US" i="1" u="sng" dirty="0" smtClean="0"/>
              <a:t>pointer arithmetic</a:t>
            </a:r>
            <a:r>
              <a:rPr lang="en-US" i="1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5701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65686" cy="4351338"/>
          </a:xfrm>
        </p:spPr>
        <p:txBody>
          <a:bodyPr/>
          <a:lstStyle/>
          <a:p>
            <a:r>
              <a:rPr lang="en-US" dirty="0" smtClean="0"/>
              <a:t>Rule 1 : The name of the array  </a:t>
            </a:r>
            <a:r>
              <a:rPr lang="en-US" dirty="0" err="1" smtClean="0"/>
              <a:t>ie</a:t>
            </a:r>
            <a:r>
              <a:rPr lang="en-US" dirty="0" smtClean="0"/>
              <a:t> 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dirty="0" smtClean="0"/>
              <a:t> in the case of 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  <a:r>
              <a:rPr lang="en-US" dirty="0" smtClean="0"/>
              <a:t>    is the same as the address of the 0</a:t>
            </a:r>
            <a:r>
              <a:rPr lang="en-US" baseline="30000" dirty="0" smtClean="0"/>
              <a:t>th</a:t>
            </a:r>
            <a:r>
              <a:rPr lang="en-US" dirty="0" smtClean="0"/>
              <a:t> index of the array.</a:t>
            </a:r>
          </a:p>
          <a:p>
            <a:r>
              <a:rPr lang="en-US" dirty="0" smtClean="0"/>
              <a:t>Rule 2 :  a[</a:t>
            </a:r>
            <a:r>
              <a:rPr lang="en-US" dirty="0" err="1" smtClean="0"/>
              <a:t>i</a:t>
            </a:r>
            <a:r>
              <a:rPr lang="en-US" dirty="0" smtClean="0"/>
              <a:t>] is the same as *(</a:t>
            </a:r>
            <a:r>
              <a:rPr lang="en-US" dirty="0" err="1" smtClean="0"/>
              <a:t>a+i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This means: </a:t>
            </a:r>
            <a:br>
              <a:rPr lang="en-US" dirty="0" smtClean="0"/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&lt;5)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a[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++]);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can be written in different ways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come pointers substitute as arrays function as parameters?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92571" y="2523966"/>
            <a:ext cx="3661229" cy="1477328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&lt;5)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(“%d”, *(</a:t>
            </a:r>
            <a:r>
              <a:rPr lang="en-US" dirty="0" err="1"/>
              <a:t>a+i</a:t>
            </a:r>
            <a:r>
              <a:rPr lang="en-US" dirty="0"/>
              <a:t>));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92570" y="4234407"/>
            <a:ext cx="4281715" cy="1200329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&lt;5)   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*(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a+i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692570" y="5646098"/>
            <a:ext cx="4281715" cy="1754326"/>
          </a:xfrm>
          <a:prstGeom prst="rect">
            <a:avLst/>
          </a:prstGeom>
          <a:gradFill flip="none" rotWithShape="1"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&lt;5){  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(“%d”, </a:t>
            </a:r>
            <a:r>
              <a:rPr lang="en-US" dirty="0" err="1"/>
              <a:t>i</a:t>
            </a:r>
            <a:r>
              <a:rPr lang="en-US" dirty="0"/>
              <a:t>[a]);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78996" y="5860015"/>
            <a:ext cx="4688732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Garamond" panose="02020404030301010803" pitchFamily="18" charset="0"/>
              </a:rPr>
              <a:t>Of course the purpose of writing code is not to confuse or obfuscate</a:t>
            </a:r>
            <a:endParaRPr lang="en-US" sz="2000" dirty="0">
              <a:latin typeface="Garamond" panose="02020404030301010803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867728" y="4163438"/>
            <a:ext cx="3754876" cy="2198451"/>
          </a:xfrm>
          <a:custGeom>
            <a:avLst/>
            <a:gdLst>
              <a:gd name="connsiteX0" fmla="*/ 0 w 3754876"/>
              <a:gd name="connsiteY0" fmla="*/ 2198451 h 2198451"/>
              <a:gd name="connsiteX1" fmla="*/ 2412459 w 3754876"/>
              <a:gd name="connsiteY1" fmla="*/ 1031132 h 2198451"/>
              <a:gd name="connsiteX2" fmla="*/ 3754876 w 3754876"/>
              <a:gd name="connsiteY2" fmla="*/ 0 h 219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4876" h="2198451">
                <a:moveTo>
                  <a:pt x="0" y="2198451"/>
                </a:moveTo>
                <a:cubicBezTo>
                  <a:pt x="893323" y="1797995"/>
                  <a:pt x="1786646" y="1397540"/>
                  <a:pt x="2412459" y="1031132"/>
                </a:cubicBezTo>
                <a:cubicBezTo>
                  <a:pt x="3038272" y="664724"/>
                  <a:pt x="3396574" y="332362"/>
                  <a:pt x="3754876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useful part is that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exactly why when we pass an array by name, a copy of its address (a pointer value) is passed, which gets stored in a pointer variable.</a:t>
            </a:r>
          </a:p>
          <a:p>
            <a:r>
              <a:rPr lang="en-US" dirty="0" smtClean="0"/>
              <a:t>So ultimately it still remains that in C we only pass around values, and never variables!</a:t>
            </a:r>
          </a:p>
          <a:p>
            <a:r>
              <a:rPr lang="en-US" dirty="0" smtClean="0"/>
              <a:t>This explains why the prototypes look interesting in the man page for string library functions: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3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look at a string library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655" y="1533796"/>
            <a:ext cx="674783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i="1" dirty="0" smtClean="0">
                <a:cs typeface="Courier New" panose="02070309020205020404" pitchFamily="49" charset="0"/>
              </a:rPr>
              <a:t>// below is a possible implementation you may think of: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char *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while(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!= '\0‘) { 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= '\0';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return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100306" y="3403374"/>
            <a:ext cx="3877985" cy="2246769"/>
          </a:xfrm>
          <a:prstGeom prst="rect">
            <a:avLst/>
          </a:prstGeom>
          <a:gradFill>
            <a:gsLst>
              <a:gs pos="0">
                <a:srgbClr val="FFFF00"/>
              </a:gs>
              <a:gs pos="67000">
                <a:schemeClr val="bg1"/>
              </a:gs>
            </a:gsLst>
            <a:lin ang="0" scaled="1"/>
          </a:gradFill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cs typeface="Courier New" panose="02070309020205020404" pitchFamily="49" charset="0"/>
              </a:rPr>
              <a:t>// Here is a sample usage: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char a[10]=“hello”;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char b[10];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b,a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s”,b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9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Returning pointer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334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pointer value (</a:t>
            </a:r>
            <a:r>
              <a:rPr lang="en-US" dirty="0" err="1" smtClean="0"/>
              <a:t>ie</a:t>
            </a:r>
            <a:r>
              <a:rPr lang="en-US" dirty="0" smtClean="0"/>
              <a:t> address) may be returned.</a:t>
            </a:r>
          </a:p>
          <a:p>
            <a:r>
              <a:rPr lang="en-US" dirty="0" smtClean="0"/>
              <a:t>That is ok as long as that address is still ‘alive’ after the function returns. </a:t>
            </a:r>
            <a:endParaRPr lang="en-US" dirty="0"/>
          </a:p>
          <a:p>
            <a:r>
              <a:rPr lang="en-US" dirty="0" smtClean="0"/>
              <a:t>This means you cannot return a pointer to a local variable (or a parameter)</a:t>
            </a:r>
          </a:p>
          <a:p>
            <a:r>
              <a:rPr lang="en-US" dirty="0" smtClean="0"/>
              <a:t>Here is an example of what you </a:t>
            </a:r>
            <a:r>
              <a:rPr lang="en-US" b="1" dirty="0" smtClean="0">
                <a:solidFill>
                  <a:srgbClr val="FF0000"/>
                </a:solidFill>
              </a:rPr>
              <a:t>should not do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pmax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( x &gt; y ) 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return &amp;x;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return &amp;y;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1353800" y="2741678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24545" y="4572000"/>
            <a:ext cx="2067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Garamond" panose="02020404030301010803" pitchFamily="18" charset="0"/>
              </a:rPr>
              <a:t>Explain why!</a:t>
            </a:r>
            <a:endParaRPr lang="en-US" sz="3200" i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3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Storage life:</a:t>
            </a:r>
            <a:br>
              <a:rPr lang="en-US" dirty="0" smtClean="0"/>
            </a:br>
            <a:r>
              <a:rPr lang="en-US" dirty="0" smtClean="0"/>
              <a:t>static, </a:t>
            </a:r>
            <a:br>
              <a:rPr lang="en-US" dirty="0" smtClean="0"/>
            </a:br>
            <a:r>
              <a:rPr lang="en-US" dirty="0" smtClean="0"/>
              <a:t>automatic, and now … 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i="1" dirty="0" smtClean="0"/>
              <a:t>dynamic</a:t>
            </a:r>
            <a:endParaRPr lang="en-US" i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Dynamically allocating memory</a:t>
            </a:r>
          </a:p>
          <a:p>
            <a:r>
              <a:rPr lang="en-US" dirty="0" smtClean="0"/>
              <a:t>… and using pointers to access dynamically allocated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1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mean by dynamic memory allocation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know about stage class for variables we declare. Static and Automatic.</a:t>
            </a:r>
          </a:p>
          <a:p>
            <a:r>
              <a:rPr lang="en-US" dirty="0" smtClean="0"/>
              <a:t>What if we decide during the computation that we need more space?</a:t>
            </a:r>
          </a:p>
          <a:p>
            <a:pPr lvl="1"/>
            <a:r>
              <a:rPr lang="en-US" dirty="0" smtClean="0"/>
              <a:t>How could that happen?   Any examples?</a:t>
            </a:r>
          </a:p>
          <a:p>
            <a:r>
              <a:rPr lang="en-US" dirty="0" smtClean="0"/>
              <a:t>Solution: dynamic memory allocation. This is about getting more memory but it doesn’t have a name, so not a variable, really.</a:t>
            </a:r>
          </a:p>
          <a:p>
            <a:r>
              <a:rPr lang="en-US" dirty="0" smtClean="0"/>
              <a:t>Then how do we refer to the memory if it has no name?</a:t>
            </a:r>
          </a:p>
          <a:p>
            <a:pPr lvl="1"/>
            <a:r>
              <a:rPr lang="en-US" dirty="0" smtClean="0"/>
              <a:t>Address is a good way to refer, even if it doesn’t have a name</a:t>
            </a:r>
          </a:p>
          <a:p>
            <a:pPr lvl="1"/>
            <a:r>
              <a:rPr lang="en-US" dirty="0" smtClean="0"/>
              <a:t>Addresses can be stored in pointers</a:t>
            </a:r>
          </a:p>
          <a:p>
            <a:pPr lvl="1"/>
            <a:r>
              <a:rPr lang="en-US" dirty="0" smtClean="0"/>
              <a:t>In any case when our programs run, names go away and only addresses are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8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19732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251618"/>
          </a:xfrm>
        </p:spPr>
        <p:txBody>
          <a:bodyPr/>
          <a:lstStyle/>
          <a:p>
            <a:r>
              <a:rPr lang="en-US" dirty="0" err="1"/>
              <a:t>m</a:t>
            </a:r>
            <a:r>
              <a:rPr lang="en-US" dirty="0" err="1" smtClean="0"/>
              <a:t>alloc</a:t>
            </a:r>
            <a:r>
              <a:rPr lang="en-US" dirty="0" smtClean="0"/>
              <a:t> is provided by the standard C library.</a:t>
            </a:r>
          </a:p>
          <a:p>
            <a:pPr lvl="1"/>
            <a:r>
              <a:rPr lang="en-US" dirty="0" smtClean="0"/>
              <a:t>Probably stands for memory-allocate (?)</a:t>
            </a:r>
          </a:p>
          <a:p>
            <a:pPr lvl="1"/>
            <a:r>
              <a:rPr lang="en-US" dirty="0" smtClean="0"/>
              <a:t>You give it a number, say </a:t>
            </a:r>
            <a:r>
              <a:rPr lang="en-US" sz="2800" i="1" dirty="0" smtClean="0">
                <a:latin typeface="Garamond" panose="02020404030301010803" pitchFamily="18" charset="0"/>
              </a:rPr>
              <a:t>n</a:t>
            </a:r>
            <a:r>
              <a:rPr lang="en-US" dirty="0" smtClean="0"/>
              <a:t>, and it allocates </a:t>
            </a:r>
            <a:r>
              <a:rPr lang="en-US" sz="2800" i="1" dirty="0">
                <a:latin typeface="Garamond" panose="02020404030301010803" pitchFamily="18" charset="0"/>
              </a:rPr>
              <a:t>n</a:t>
            </a:r>
            <a:r>
              <a:rPr lang="en-US" dirty="0" smtClean="0"/>
              <a:t> bytes and gives you the pointer to the first of them.</a:t>
            </a:r>
            <a:endParaRPr lang="en-US" dirty="0"/>
          </a:p>
          <a:p>
            <a:r>
              <a:rPr lang="en-US" dirty="0" smtClean="0"/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87197" y="2709795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 *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87197" y="4037427"/>
            <a:ext cx="32175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(“%s”,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(“%d”,&amp;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dirty="0" smtClean="0"/>
          </a:p>
        </p:txBody>
      </p:sp>
      <p:grpSp>
        <p:nvGrpSpPr>
          <p:cNvPr id="39" name="Group 38"/>
          <p:cNvGrpSpPr/>
          <p:nvPr/>
        </p:nvGrpSpPr>
        <p:grpSpPr>
          <a:xfrm>
            <a:off x="7272997" y="809230"/>
            <a:ext cx="2678597" cy="1900565"/>
            <a:chOff x="7272997" y="809230"/>
            <a:chExt cx="2678597" cy="1900565"/>
          </a:xfrm>
        </p:grpSpPr>
        <p:sp>
          <p:nvSpPr>
            <p:cNvPr id="11" name="Rectangle 10"/>
            <p:cNvSpPr/>
            <p:nvPr/>
          </p:nvSpPr>
          <p:spPr>
            <a:xfrm>
              <a:off x="7272997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698376" y="864866"/>
              <a:ext cx="253218" cy="211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552006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831015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110024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389033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668042" y="864866"/>
              <a:ext cx="253218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47050" y="864866"/>
              <a:ext cx="239152" cy="211650"/>
            </a:xfrm>
            <a:prstGeom prst="rect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98743" y="80923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endCxn id="11" idx="2"/>
            </p:cNvCxnSpPr>
            <p:nvPr/>
          </p:nvCxnSpPr>
          <p:spPr>
            <a:xfrm flipH="1" flipV="1">
              <a:off x="7399606" y="1076516"/>
              <a:ext cx="405618" cy="1633279"/>
            </a:xfrm>
            <a:prstGeom prst="straightConnector1">
              <a:avLst/>
            </a:prstGeom>
            <a:ln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7861498" y="1580609"/>
            <a:ext cx="3297572" cy="1880043"/>
            <a:chOff x="7861498" y="1580609"/>
            <a:chExt cx="3297572" cy="1880043"/>
          </a:xfrm>
        </p:grpSpPr>
        <p:sp>
          <p:nvSpPr>
            <p:cNvPr id="22" name="Rectangle 21"/>
            <p:cNvSpPr/>
            <p:nvPr/>
          </p:nvSpPr>
          <p:spPr>
            <a:xfrm>
              <a:off x="8480473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905852" y="1636245"/>
              <a:ext cx="253218" cy="21165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759482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038491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17500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596509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875518" y="1636245"/>
              <a:ext cx="253218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154526" y="1636245"/>
              <a:ext cx="239152" cy="21165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506219" y="1580609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37" name="Elbow Connector 36"/>
            <p:cNvCxnSpPr/>
            <p:nvPr/>
          </p:nvCxnSpPr>
          <p:spPr>
            <a:xfrm rot="5400000" flipH="1" flipV="1">
              <a:off x="7443766" y="2367673"/>
              <a:ext cx="1510711" cy="675248"/>
            </a:xfrm>
            <a:prstGeom prst="bentConnector3">
              <a:avLst>
                <a:gd name="adj1" fmla="val -285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41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ree() </a:t>
            </a:r>
            <a:r>
              <a:rPr lang="en-US" dirty="0" smtClean="0"/>
              <a:t>– to give back to the system memory that will not be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Takes one parameter – something returned by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/>
              <a:t>, that has not already been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 smtClean="0"/>
              <a:t>d.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( 10 *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); </a:t>
            </a:r>
            <a:r>
              <a:rPr lang="en-US" dirty="0" smtClean="0">
                <a:latin typeface="Gabriola" panose="04040605051002020D02" pitchFamily="82" charset="0"/>
                <a:cs typeface="Courier New" panose="02070309020205020404" pitchFamily="49" charset="0"/>
              </a:rPr>
              <a:t>// allocate an 100 </a:t>
            </a:r>
            <a:r>
              <a:rPr lang="en-US" dirty="0">
                <a:latin typeface="Gabriola" panose="04040605051002020D02" pitchFamily="82" charset="0"/>
                <a:cs typeface="Courier New" panose="02070309020205020404" pitchFamily="49" charset="0"/>
              </a:rPr>
              <a:t>element array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free(p)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  <a:r>
              <a:rPr lang="en-US" dirty="0">
                <a:latin typeface="Gabriola" panose="04040605051002020D02" pitchFamily="82" charset="0"/>
                <a:cs typeface="Courier New" panose="02070309020205020404" pitchFamily="49" charset="0"/>
              </a:rPr>
              <a:t>// free up the used area once you don’t need it.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..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835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and pointer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– We learnt two features:</a:t>
            </a:r>
          </a:p>
          <a:p>
            <a:pPr lvl="1"/>
            <a:r>
              <a:rPr lang="en-US" dirty="0" smtClean="0"/>
              <a:t>Type ( and that means a size, says what value it is </a:t>
            </a:r>
            <a:r>
              <a:rPr lang="en-US" dirty="0" err="1" smtClean="0"/>
              <a:t>int</a:t>
            </a:r>
            <a:r>
              <a:rPr lang="en-US" dirty="0" smtClean="0"/>
              <a:t>, float, double, char, … )</a:t>
            </a:r>
          </a:p>
          <a:p>
            <a:pPr lvl="1"/>
            <a:r>
              <a:rPr lang="en-US" dirty="0" smtClean="0"/>
              <a:t>Address ( the location where it lives when the program executes)</a:t>
            </a:r>
          </a:p>
          <a:p>
            <a:pPr lvl="1"/>
            <a:endParaRPr lang="en-US" dirty="0"/>
          </a:p>
          <a:p>
            <a:r>
              <a:rPr lang="en-US" dirty="0" smtClean="0"/>
              <a:t>What is an address</a:t>
            </a:r>
            <a:r>
              <a:rPr lang="en-US" dirty="0"/>
              <a:t> 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It is a value that looks like a large integer     0x57AA5FFA</a:t>
            </a:r>
          </a:p>
          <a:p>
            <a:pPr lvl="1"/>
            <a:r>
              <a:rPr lang="en-US" dirty="0" smtClean="0"/>
              <a:t>This value is also called a </a:t>
            </a:r>
            <a:r>
              <a:rPr lang="en-US" b="1" u="sng" dirty="0" smtClean="0"/>
              <a:t>pointer value   </a:t>
            </a:r>
            <a:r>
              <a:rPr lang="en-US" dirty="0" smtClean="0"/>
              <a:t>- guess why?</a:t>
            </a:r>
          </a:p>
          <a:p>
            <a:pPr lvl="1"/>
            <a:r>
              <a:rPr lang="en-US" dirty="0" smtClean="0"/>
              <a:t>A pointer value is after all a value and we can store it in a variable as long as it is large enough. </a:t>
            </a:r>
          </a:p>
          <a:p>
            <a:pPr lvl="1"/>
            <a:r>
              <a:rPr lang="en-US" dirty="0" smtClean="0"/>
              <a:t>A type of variable that can hold an address is called a </a:t>
            </a:r>
            <a:r>
              <a:rPr lang="en-US" b="1" dirty="0" smtClean="0"/>
              <a:t>pointer variable.</a:t>
            </a:r>
          </a:p>
        </p:txBody>
      </p:sp>
    </p:spTree>
    <p:extLst>
      <p:ext uri="{BB962C8B-B14F-4D97-AF65-F5344CB8AC3E}">
        <p14:creationId xmlns:p14="http://schemas.microsoft.com/office/powerpoint/2010/main" val="353259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286" y="900332"/>
            <a:ext cx="1772529" cy="16740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Your program’s used address space.. Your call stack, your code, your </a:t>
            </a:r>
            <a:r>
              <a:rPr lang="en-US" dirty="0" err="1" smtClean="0">
                <a:solidFill>
                  <a:schemeClr val="tx1"/>
                </a:solidFill>
              </a:rPr>
              <a:t>globals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9151" y="2602523"/>
            <a:ext cx="1800664" cy="336468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Unused space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518027" y="912052"/>
            <a:ext cx="2501792" cy="5055152"/>
            <a:chOff x="2518027" y="912052"/>
            <a:chExt cx="2501792" cy="5055152"/>
          </a:xfrm>
        </p:grpSpPr>
        <p:sp>
          <p:nvSpPr>
            <p:cNvPr id="8" name="Rectangle 7"/>
            <p:cNvSpPr/>
            <p:nvPr/>
          </p:nvSpPr>
          <p:spPr>
            <a:xfrm>
              <a:off x="3247290" y="912052"/>
              <a:ext cx="1772529" cy="167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219155" y="2614243"/>
              <a:ext cx="1800664" cy="335296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Unused space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807651" y="1561513"/>
              <a:ext cx="633046" cy="393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82459" y="3376248"/>
              <a:ext cx="1674056" cy="98474"/>
            </a:xfrm>
            <a:prstGeom prst="rect">
              <a:avLst/>
            </a:prstGeom>
            <a:pattFill prst="plaid">
              <a:fgClr>
                <a:srgbClr val="FFC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518027" y="1772529"/>
              <a:ext cx="1280248" cy="1575582"/>
            </a:xfrm>
            <a:custGeom>
              <a:avLst/>
              <a:gdLst>
                <a:gd name="connsiteX0" fmla="*/ 1280248 w 1280248"/>
                <a:gd name="connsiteY0" fmla="*/ 0 h 1575582"/>
                <a:gd name="connsiteX1" fmla="*/ 858218 w 1280248"/>
                <a:gd name="connsiteY1" fmla="*/ 407963 h 1575582"/>
                <a:gd name="connsiteX2" fmla="*/ 88 w 1280248"/>
                <a:gd name="connsiteY2" fmla="*/ 872197 h 1575582"/>
                <a:gd name="connsiteX3" fmla="*/ 816015 w 1280248"/>
                <a:gd name="connsiteY3" fmla="*/ 1575582 h 157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48" h="1575582">
                  <a:moveTo>
                    <a:pt x="1280248" y="0"/>
                  </a:moveTo>
                  <a:cubicBezTo>
                    <a:pt x="1175913" y="131298"/>
                    <a:pt x="1071578" y="262597"/>
                    <a:pt x="858218" y="407963"/>
                  </a:cubicBezTo>
                  <a:cubicBezTo>
                    <a:pt x="644858" y="553329"/>
                    <a:pt x="7122" y="677594"/>
                    <a:pt x="88" y="872197"/>
                  </a:cubicBezTo>
                  <a:cubicBezTo>
                    <a:pt x="-6946" y="1066800"/>
                    <a:pt x="404534" y="1321191"/>
                    <a:pt x="816015" y="1575582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146347" y="895641"/>
            <a:ext cx="2501792" cy="5071564"/>
            <a:chOff x="5146347" y="895641"/>
            <a:chExt cx="2501792" cy="5071564"/>
          </a:xfrm>
        </p:grpSpPr>
        <p:sp>
          <p:nvSpPr>
            <p:cNvPr id="15" name="Rectangle 14"/>
            <p:cNvSpPr/>
            <p:nvPr/>
          </p:nvSpPr>
          <p:spPr>
            <a:xfrm>
              <a:off x="5875610" y="895641"/>
              <a:ext cx="1772529" cy="167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47475" y="2597833"/>
              <a:ext cx="1800664" cy="33693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Unused space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435971" y="1545102"/>
              <a:ext cx="633046" cy="393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10779" y="3359837"/>
              <a:ext cx="1674056" cy="98474"/>
            </a:xfrm>
            <a:prstGeom prst="rect">
              <a:avLst/>
            </a:prstGeom>
            <a:pattFill prst="plaid">
              <a:fgClr>
                <a:srgbClr val="FFC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146347" y="1756118"/>
              <a:ext cx="1280248" cy="1575582"/>
            </a:xfrm>
            <a:custGeom>
              <a:avLst/>
              <a:gdLst>
                <a:gd name="connsiteX0" fmla="*/ 1280248 w 1280248"/>
                <a:gd name="connsiteY0" fmla="*/ 0 h 1575582"/>
                <a:gd name="connsiteX1" fmla="*/ 858218 w 1280248"/>
                <a:gd name="connsiteY1" fmla="*/ 407963 h 1575582"/>
                <a:gd name="connsiteX2" fmla="*/ 88 w 1280248"/>
                <a:gd name="connsiteY2" fmla="*/ 872197 h 1575582"/>
                <a:gd name="connsiteX3" fmla="*/ 816015 w 1280248"/>
                <a:gd name="connsiteY3" fmla="*/ 1575582 h 157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48" h="1575582">
                  <a:moveTo>
                    <a:pt x="1280248" y="0"/>
                  </a:moveTo>
                  <a:cubicBezTo>
                    <a:pt x="1175913" y="131298"/>
                    <a:pt x="1071578" y="262597"/>
                    <a:pt x="858218" y="407963"/>
                  </a:cubicBezTo>
                  <a:cubicBezTo>
                    <a:pt x="644858" y="553329"/>
                    <a:pt x="7122" y="677594"/>
                    <a:pt x="88" y="872197"/>
                  </a:cubicBezTo>
                  <a:cubicBezTo>
                    <a:pt x="-6946" y="1066800"/>
                    <a:pt x="404534" y="1321191"/>
                    <a:pt x="816015" y="1575582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417223" y="2119529"/>
              <a:ext cx="633046" cy="393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269518" y="2834639"/>
              <a:ext cx="618964" cy="119577"/>
            </a:xfrm>
            <a:prstGeom prst="rect">
              <a:avLst/>
            </a:prstGeom>
            <a:pattFill prst="plaid">
              <a:fgClr>
                <a:srgbClr val="FFC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059932" y="2349305"/>
              <a:ext cx="397139" cy="492369"/>
            </a:xfrm>
            <a:custGeom>
              <a:avLst/>
              <a:gdLst>
                <a:gd name="connsiteX0" fmla="*/ 397139 w 397139"/>
                <a:gd name="connsiteY0" fmla="*/ 0 h 492369"/>
                <a:gd name="connsiteX1" fmla="*/ 3243 w 397139"/>
                <a:gd name="connsiteY1" fmla="*/ 168812 h 492369"/>
                <a:gd name="connsiteX2" fmla="*/ 242394 w 397139"/>
                <a:gd name="connsiteY2" fmla="*/ 492369 h 49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139" h="492369">
                  <a:moveTo>
                    <a:pt x="397139" y="0"/>
                  </a:moveTo>
                  <a:cubicBezTo>
                    <a:pt x="213086" y="43375"/>
                    <a:pt x="29034" y="86751"/>
                    <a:pt x="3243" y="168812"/>
                  </a:cubicBezTo>
                  <a:cubicBezTo>
                    <a:pt x="-22548" y="250873"/>
                    <a:pt x="109923" y="371621"/>
                    <a:pt x="242394" y="492369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830935" y="921430"/>
            <a:ext cx="2501792" cy="5045774"/>
            <a:chOff x="7830935" y="921430"/>
            <a:chExt cx="2501792" cy="5045774"/>
          </a:xfrm>
        </p:grpSpPr>
        <p:sp>
          <p:nvSpPr>
            <p:cNvPr id="22" name="Rectangle 21"/>
            <p:cNvSpPr/>
            <p:nvPr/>
          </p:nvSpPr>
          <p:spPr>
            <a:xfrm>
              <a:off x="8560198" y="921430"/>
              <a:ext cx="1772529" cy="1674056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532063" y="2623621"/>
              <a:ext cx="1800664" cy="334358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Unused space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120559" y="1570891"/>
              <a:ext cx="633046" cy="393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chemeClr val="tx1"/>
                  </a:solidFill>
                </a:rPr>
                <a:t>p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595367" y="3385626"/>
              <a:ext cx="1674056" cy="9847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bg1">
                  <a:lumMod val="8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7830935" y="1781907"/>
              <a:ext cx="1280248" cy="1575582"/>
            </a:xfrm>
            <a:custGeom>
              <a:avLst/>
              <a:gdLst>
                <a:gd name="connsiteX0" fmla="*/ 1280248 w 1280248"/>
                <a:gd name="connsiteY0" fmla="*/ 0 h 1575582"/>
                <a:gd name="connsiteX1" fmla="*/ 858218 w 1280248"/>
                <a:gd name="connsiteY1" fmla="*/ 407963 h 1575582"/>
                <a:gd name="connsiteX2" fmla="*/ 88 w 1280248"/>
                <a:gd name="connsiteY2" fmla="*/ 872197 h 1575582"/>
                <a:gd name="connsiteX3" fmla="*/ 816015 w 1280248"/>
                <a:gd name="connsiteY3" fmla="*/ 1575582 h 157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0248" h="1575582">
                  <a:moveTo>
                    <a:pt x="1280248" y="0"/>
                  </a:moveTo>
                  <a:cubicBezTo>
                    <a:pt x="1175913" y="131298"/>
                    <a:pt x="1071578" y="262597"/>
                    <a:pt x="858218" y="407963"/>
                  </a:cubicBezTo>
                  <a:cubicBezTo>
                    <a:pt x="644858" y="553329"/>
                    <a:pt x="7122" y="677594"/>
                    <a:pt x="88" y="872197"/>
                  </a:cubicBezTo>
                  <a:cubicBezTo>
                    <a:pt x="-6946" y="1066800"/>
                    <a:pt x="404534" y="1321191"/>
                    <a:pt x="816015" y="1575582"/>
                  </a:cubicBezTo>
                </a:path>
              </a:pathLst>
            </a:cu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01811" y="2145318"/>
              <a:ext cx="633046" cy="3938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q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954106" y="2860428"/>
              <a:ext cx="618964" cy="119577"/>
            </a:xfrm>
            <a:prstGeom prst="rect">
              <a:avLst/>
            </a:prstGeom>
            <a:pattFill prst="plaid">
              <a:fgClr>
                <a:srgbClr val="FFC000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8744520" y="2375094"/>
              <a:ext cx="397139" cy="492369"/>
            </a:xfrm>
            <a:custGeom>
              <a:avLst/>
              <a:gdLst>
                <a:gd name="connsiteX0" fmla="*/ 397139 w 397139"/>
                <a:gd name="connsiteY0" fmla="*/ 0 h 492369"/>
                <a:gd name="connsiteX1" fmla="*/ 3243 w 397139"/>
                <a:gd name="connsiteY1" fmla="*/ 168812 h 492369"/>
                <a:gd name="connsiteX2" fmla="*/ 242394 w 397139"/>
                <a:gd name="connsiteY2" fmla="*/ 492369 h 49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97139" h="492369">
                  <a:moveTo>
                    <a:pt x="397139" y="0"/>
                  </a:moveTo>
                  <a:cubicBezTo>
                    <a:pt x="213086" y="43375"/>
                    <a:pt x="29034" y="86751"/>
                    <a:pt x="3243" y="168812"/>
                  </a:cubicBezTo>
                  <a:cubicBezTo>
                    <a:pt x="-22548" y="250873"/>
                    <a:pt x="109923" y="371621"/>
                    <a:pt x="242394" y="492369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83542" y="281352"/>
            <a:ext cx="1502900" cy="1123070"/>
            <a:chOff x="1983542" y="281352"/>
            <a:chExt cx="1502900" cy="1123070"/>
          </a:xfrm>
        </p:grpSpPr>
        <p:sp>
          <p:nvSpPr>
            <p:cNvPr id="7" name="TextBox 6"/>
            <p:cNvSpPr txBox="1"/>
            <p:nvPr/>
          </p:nvSpPr>
          <p:spPr>
            <a:xfrm>
              <a:off x="1983542" y="281352"/>
              <a:ext cx="150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dirty="0" smtClean="0"/>
                <a:t> =</a:t>
              </a:r>
              <a:r>
                <a:rPr lang="en-US" dirty="0" err="1" smtClean="0"/>
                <a:t>malloc</a:t>
              </a:r>
              <a:r>
                <a:rPr lang="en-US" dirty="0" smtClean="0"/>
                <a:t>( … )</a:t>
              </a:r>
              <a:endParaRPr lang="en-US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2293034" y="1397387"/>
              <a:ext cx="562708" cy="7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794737" y="307141"/>
            <a:ext cx="1502900" cy="1080866"/>
            <a:chOff x="4794737" y="307141"/>
            <a:chExt cx="1502900" cy="1080866"/>
          </a:xfrm>
        </p:grpSpPr>
        <p:sp>
          <p:nvSpPr>
            <p:cNvPr id="21" name="TextBox 20"/>
            <p:cNvSpPr txBox="1"/>
            <p:nvPr/>
          </p:nvSpPr>
          <p:spPr>
            <a:xfrm>
              <a:off x="4794737" y="307141"/>
              <a:ext cx="1502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</a:t>
              </a:r>
              <a:r>
                <a:rPr lang="en-US" dirty="0" smtClean="0"/>
                <a:t> =</a:t>
              </a:r>
              <a:r>
                <a:rPr lang="en-US" dirty="0" err="1" smtClean="0"/>
                <a:t>malloc</a:t>
              </a:r>
              <a:r>
                <a:rPr lang="en-US" dirty="0" smtClean="0"/>
                <a:t>( … )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104232" y="1380972"/>
              <a:ext cx="562708" cy="7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7802886" y="276662"/>
            <a:ext cx="941634" cy="1080863"/>
            <a:chOff x="7802886" y="276662"/>
            <a:chExt cx="941634" cy="1080863"/>
          </a:xfrm>
        </p:grpSpPr>
        <p:sp>
          <p:nvSpPr>
            <p:cNvPr id="30" name="TextBox 29"/>
            <p:cNvSpPr txBox="1"/>
            <p:nvPr/>
          </p:nvSpPr>
          <p:spPr>
            <a:xfrm>
              <a:off x="7859154" y="276662"/>
              <a:ext cx="885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  <a:r>
                <a:rPr lang="en-US" dirty="0" smtClean="0"/>
                <a:t>ree(p)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7802886" y="1350490"/>
              <a:ext cx="562708" cy="70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9995107" y="2920216"/>
            <a:ext cx="2196893" cy="3046988"/>
            <a:chOff x="9995107" y="2920216"/>
            <a:chExt cx="2196893" cy="3046988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1" name="TextBox 40"/>
            <p:cNvSpPr txBox="1"/>
            <p:nvPr/>
          </p:nvSpPr>
          <p:spPr>
            <a:xfrm>
              <a:off x="10396031" y="2920216"/>
              <a:ext cx="1795969" cy="304698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This space is not usable anymore, </a:t>
              </a:r>
              <a:r>
                <a:rPr lang="en-US" sz="16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free() </a:t>
              </a:r>
              <a:r>
                <a:rPr lang="en-US" sz="1600" dirty="0" smtClean="0">
                  <a:solidFill>
                    <a:schemeClr val="tx1"/>
                  </a:solidFill>
                </a:rPr>
                <a:t> returns it back to the unused space pool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 smtClean="0">
                  <a:solidFill>
                    <a:schemeClr val="tx1"/>
                  </a:solidFill>
                </a:rPr>
                <a:t>i.e., the address in p is not usable anymore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b="1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*p=52</a:t>
              </a:r>
              <a:r>
                <a:rPr lang="en-US" sz="1600" dirty="0" smtClean="0">
                  <a:solidFill>
                    <a:schemeClr val="tx1"/>
                  </a:solidFill>
                </a:rPr>
                <a:t> would be illegal!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95107" y="2980005"/>
              <a:ext cx="400924" cy="405621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127786" y="6118385"/>
            <a:ext cx="10515600" cy="617254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Visualizing </a:t>
            </a:r>
            <a:r>
              <a:rPr lang="en-US" sz="3600" dirty="0" smtClean="0"/>
              <a:t>how 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3600" dirty="0"/>
              <a:t>  and 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sz="3600" dirty="0"/>
              <a:t> </a:t>
            </a:r>
            <a:r>
              <a:rPr lang="en-US" sz="3600" dirty="0" smtClean="0"/>
              <a:t>may work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7384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4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38200" y="1209821"/>
            <a:ext cx="9642231" cy="5359791"/>
          </a:xfrm>
          <a:prstGeom prst="rect">
            <a:avLst/>
          </a:prstGeom>
          <a:solidFill>
            <a:schemeClr val="accent4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the unfinished unary operators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61" y="1896148"/>
            <a:ext cx="8664572" cy="4223297"/>
          </a:xfrm>
          <a:prstGeom prst="rect">
            <a:avLst/>
          </a:prstGeom>
        </p:spPr>
      </p:pic>
      <p:pic>
        <p:nvPicPr>
          <p:cNvPr id="6" name="Picture 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216719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7" name="Picture 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3871243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9" name="Picture 8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507" y="4451661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8" name="Picture 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298" y="4180986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0" name="Picture 9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161" y="4758808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1" name="Picture 10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83" y="5558325"/>
            <a:ext cx="292960" cy="30974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sp>
        <p:nvSpPr>
          <p:cNvPr id="13" name="Rounded Rectangle 12"/>
          <p:cNvSpPr/>
          <p:nvPr/>
        </p:nvSpPr>
        <p:spPr>
          <a:xfrm>
            <a:off x="8464450" y="3783832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8410136" y="2079780"/>
            <a:ext cx="1361965" cy="484564"/>
          </a:xfrm>
          <a:prstGeom prst="roundRect">
            <a:avLst/>
          </a:prstGeom>
          <a:noFill/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2438291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6" name="Picture 15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2759503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7" name="Picture 16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5007991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8" name="Picture 17" descr="Check Correct &lt;strong&gt;Green&lt;/strong&gt;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206" y="5315135"/>
            <a:ext cx="292960" cy="3097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144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application: Building an array to hold strings.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44062" y="2433711"/>
            <a:ext cx="108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want: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954215"/>
            <a:ext cx="540434" cy="35028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336217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8200" y="369745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8200" y="403273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38200" y="436801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8200" y="470329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38200" y="503857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8200" y="537385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38200" y="5709138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38200" y="6044419"/>
            <a:ext cx="526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5422" y="2838958"/>
            <a:ext cx="393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148864" y="315116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148864" y="349894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148864" y="384673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148864" y="419451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148864" y="454230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148864" y="489008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148864" y="523787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148864" y="5585658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148864" y="5933443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148864" y="6281225"/>
            <a:ext cx="1062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25042" y="2954216"/>
            <a:ext cx="2206281" cy="3376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225042" y="3360724"/>
            <a:ext cx="2965936" cy="284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225042" y="3713673"/>
            <a:ext cx="1418490" cy="284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225042" y="4066626"/>
            <a:ext cx="2206281" cy="284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225042" y="4419579"/>
            <a:ext cx="2572041" cy="2840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25042" y="4772532"/>
            <a:ext cx="2965936" cy="2840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25042" y="5125481"/>
            <a:ext cx="2206281" cy="2641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225042" y="5458497"/>
            <a:ext cx="2698650" cy="2490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225042" y="5776468"/>
            <a:ext cx="1024595" cy="3153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225042" y="6160699"/>
            <a:ext cx="1938995" cy="2840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456178" y="1252153"/>
            <a:ext cx="54863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define a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 a[10];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002060"/>
                </a:solidFill>
                <a:cs typeface="Courier New" panose="02070309020205020404" pitchFamily="49" charset="0"/>
              </a:rPr>
              <a:t>// 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allocate an array for each string and read the string.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 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 name[20];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s”,name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(20);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], name);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i="1" dirty="0">
                <a:solidFill>
                  <a:srgbClr val="002060"/>
                </a:solidFill>
                <a:cs typeface="Courier New" panose="02070309020205020404" pitchFamily="49" charset="0"/>
              </a:rPr>
              <a:t>// print all the strings 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read into  a[ ]</a:t>
            </a:r>
            <a:endParaRPr lang="en-US" i="1" dirty="0">
              <a:solidFill>
                <a:srgbClr val="002060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(“%s\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n”,a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 smtClean="0">
                <a:solidFill>
                  <a:srgbClr val="002060"/>
                </a:solidFill>
                <a:cs typeface="Courier New" panose="02070309020205020404" pitchFamily="49" charset="0"/>
              </a:rPr>
              <a:t>// 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 </a:t>
            </a:r>
            <a:r>
              <a:rPr lang="en-US" i="1" dirty="0">
                <a:solidFill>
                  <a:srgbClr val="002060"/>
                </a:solidFill>
                <a:cs typeface="Courier New" panose="02070309020205020404" pitchFamily="49" charset="0"/>
              </a:rPr>
              <a:t>Can you change so that we use just the right space for each string</a:t>
            </a:r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i="1" dirty="0" smtClean="0">
                <a:solidFill>
                  <a:srgbClr val="002060"/>
                </a:solidFill>
                <a:cs typeface="Courier New" panose="02070309020205020404" pitchFamily="49" charset="0"/>
              </a:rPr>
              <a:t>// Free up the strings allocated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free(a[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i="1" dirty="0">
              <a:solidFill>
                <a:srgbClr val="002060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61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relook at how storage is allocated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0783" y="1690688"/>
            <a:ext cx="2198451" cy="49435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3467" y="1731524"/>
            <a:ext cx="16770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0x0000000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0xFFFFFFFF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03506" y="2801566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80809" y="3693268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316478" y="5188081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93778" y="5787953"/>
            <a:ext cx="2373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01700" y="1857978"/>
            <a:ext cx="69604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Memory/ Address space for a program is divided into different pieces, often called </a:t>
            </a:r>
            <a:r>
              <a:rPr lang="en-US" sz="2400" b="1" dirty="0" smtClean="0"/>
              <a:t>segments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has a specific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automatic variables usually reside in the ‘</a:t>
            </a:r>
            <a:r>
              <a:rPr lang="en-US" sz="2400" b="1" dirty="0" smtClean="0"/>
              <a:t>stack</a:t>
            </a:r>
            <a:r>
              <a:rPr lang="en-US" sz="2400" dirty="0" smtClean="0"/>
              <a:t>’ segment (why that name?)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 err="1" smtClean="0"/>
              <a:t>globals</a:t>
            </a:r>
            <a:r>
              <a:rPr lang="en-US" sz="2400" dirty="0" smtClean="0"/>
              <a:t> and other static variables reside in the ‘</a:t>
            </a:r>
            <a:r>
              <a:rPr lang="en-US" sz="2400" b="1" dirty="0" smtClean="0"/>
              <a:t>Data</a:t>
            </a:r>
            <a:r>
              <a:rPr lang="en-US" sz="2400" dirty="0" smtClean="0"/>
              <a:t>’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 dynamically allocated memory resides in the ‘</a:t>
            </a:r>
            <a:r>
              <a:rPr lang="en-US" sz="2400" b="1" dirty="0" smtClean="0"/>
              <a:t>heap</a:t>
            </a:r>
            <a:r>
              <a:rPr lang="en-US" sz="2400" dirty="0" smtClean="0"/>
              <a:t>’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Another segment worth knowing is the ‘</a:t>
            </a:r>
            <a:r>
              <a:rPr lang="en-US" sz="2400" b="1" dirty="0" smtClean="0"/>
              <a:t>code</a:t>
            </a:r>
            <a:r>
              <a:rPr lang="en-US" sz="2400" dirty="0" smtClean="0"/>
              <a:t>’ segment where the program instructions reside.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More about this in an architecture or OS course.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437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address is used to refer to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972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Declaring a pointer variable: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smtClean="0"/>
              <a:t>// here p  is capable of storing the address of an integer memory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Note that *  is </a:t>
            </a:r>
            <a:r>
              <a:rPr lang="en-US" b="1" i="1" dirty="0" smtClean="0"/>
              <a:t>not</a:t>
            </a:r>
            <a:r>
              <a:rPr lang="en-US" dirty="0" smtClean="0"/>
              <a:t> being used in the multiply sense.</a:t>
            </a:r>
          </a:p>
          <a:p>
            <a:r>
              <a:rPr lang="en-US" dirty="0" smtClean="0"/>
              <a:t>Lets say  x   is  an </a:t>
            </a:r>
            <a:r>
              <a:rPr lang="en-US" dirty="0" smtClean="0">
                <a:solidFill>
                  <a:srgbClr val="FF0000"/>
                </a:solidFill>
              </a:rPr>
              <a:t>int</a:t>
            </a:r>
            <a:r>
              <a:rPr lang="en-US" dirty="0" smtClean="0"/>
              <a:t>eger variable.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&amp; </a:t>
            </a:r>
            <a:r>
              <a:rPr lang="en-US" smtClean="0">
                <a:solidFill>
                  <a:srgbClr val="FF0000"/>
                </a:solidFill>
              </a:rPr>
              <a:t>x </a:t>
            </a:r>
            <a:r>
              <a:rPr lang="en-US"/>
              <a:t> </a:t>
            </a:r>
            <a:r>
              <a:rPr lang="en-US" smtClean="0"/>
              <a:t>  gives </a:t>
            </a:r>
            <a:r>
              <a:rPr lang="en-US" dirty="0" smtClean="0"/>
              <a:t>the address of a variable x.</a:t>
            </a:r>
          </a:p>
          <a:p>
            <a:r>
              <a:rPr lang="en-US" dirty="0" smtClean="0"/>
              <a:t>The ‘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’ operator used as unary means ‘address of’. Therefore its operand (in this case x) must be an </a:t>
            </a:r>
            <a:r>
              <a:rPr lang="en-US" b="1" i="1" dirty="0" err="1" smtClean="0"/>
              <a:t>lvalue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say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r>
              <a:rPr lang="en-US" i="1" dirty="0" smtClean="0">
                <a:cs typeface="Courier New" panose="02070309020205020404" pitchFamily="49" charset="0"/>
              </a:rPr>
              <a:t> //  to put the address of x into p</a:t>
            </a:r>
          </a:p>
          <a:p>
            <a:r>
              <a:rPr lang="en-US" i="1" u="sng" dirty="0" smtClean="0">
                <a:cs typeface="Courier New" panose="02070309020205020404" pitchFamily="49" charset="0"/>
              </a:rPr>
              <a:t>Once </a:t>
            </a:r>
            <a:r>
              <a:rPr lang="en-US" b="1" i="1" u="sng" dirty="0" smtClean="0">
                <a:cs typeface="Courier New" panose="02070309020205020404" pitchFamily="49" charset="0"/>
              </a:rPr>
              <a:t>p</a:t>
            </a:r>
            <a:r>
              <a:rPr lang="en-US" i="1" u="sng" dirty="0" smtClean="0">
                <a:cs typeface="Courier New" panose="02070309020205020404" pitchFamily="49" charset="0"/>
              </a:rPr>
              <a:t> has a valid integer’s address</a:t>
            </a:r>
            <a:r>
              <a:rPr lang="en-US" dirty="0" smtClean="0">
                <a:cs typeface="Courier New" panose="02070309020205020404" pitchFamily="49" charset="0"/>
              </a:rPr>
              <a:t>, then we can say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 </a:t>
            </a:r>
            <a:r>
              <a:rPr lang="en-US" dirty="0" smtClean="0">
                <a:cs typeface="Courier New" panose="02070309020205020404" pitchFamily="49" charset="0"/>
              </a:rPr>
              <a:t>to get the value of the integer in the location that p has the address of. (Here ‘*’ is called the indirection/ dereference operator)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A pointer value (address) can be printed using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%p </a:t>
            </a:r>
            <a:r>
              <a:rPr lang="en-US" dirty="0" smtClean="0">
                <a:cs typeface="Courier New" panose="02070309020205020404" pitchFamily="49" charset="0"/>
              </a:rPr>
              <a:t>conversion in the format string.</a:t>
            </a:r>
          </a:p>
        </p:txBody>
      </p:sp>
    </p:spTree>
    <p:extLst>
      <p:ext uri="{BB962C8B-B14F-4D97-AF65-F5344CB8AC3E}">
        <p14:creationId xmlns:p14="http://schemas.microsoft.com/office/powerpoint/2010/main" val="160833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 example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363712" y="1064676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363712" y="1671262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363712" y="2884434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63712" y="3491020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363712" y="4097606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7363712" y="4704189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74484" y="2402779"/>
            <a:ext cx="9847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974484" y="2555179"/>
            <a:ext cx="9847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974484" y="2707579"/>
            <a:ext cx="98474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150991" y="1500495"/>
            <a:ext cx="50097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15223;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&amp; x;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 what is the value of p 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(“%p”, p);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// value of object p points to 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 *p);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435246" y="431353"/>
            <a:ext cx="14993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6000004</a:t>
            </a:r>
          </a:p>
          <a:p>
            <a:endParaRPr lang="en-US" dirty="0"/>
          </a:p>
          <a:p>
            <a:r>
              <a:rPr lang="en-US" dirty="0" smtClean="0"/>
              <a:t>6000008</a:t>
            </a:r>
          </a:p>
          <a:p>
            <a:endParaRPr lang="en-US" dirty="0"/>
          </a:p>
          <a:p>
            <a:r>
              <a:rPr lang="en-US" dirty="0" smtClean="0"/>
              <a:t>6000012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6000200</a:t>
            </a:r>
          </a:p>
          <a:p>
            <a:endParaRPr lang="en-US" dirty="0"/>
          </a:p>
          <a:p>
            <a:r>
              <a:rPr lang="en-US" dirty="0" smtClean="0"/>
              <a:t>6000204</a:t>
            </a:r>
          </a:p>
          <a:p>
            <a:endParaRPr lang="en-US" dirty="0"/>
          </a:p>
          <a:p>
            <a:r>
              <a:rPr lang="en-US" dirty="0" smtClean="0"/>
              <a:t>6000208</a:t>
            </a:r>
          </a:p>
          <a:p>
            <a:endParaRPr lang="en-US" dirty="0"/>
          </a:p>
          <a:p>
            <a:r>
              <a:rPr lang="en-US" dirty="0" smtClean="0"/>
              <a:t>6000212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23853" y="27685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16667" y="406063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63712" y="458090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15223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20040523">
            <a:off x="7476937" y="4546123"/>
            <a:ext cx="1093569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6000004</a:t>
            </a:r>
            <a:endParaRPr lang="en-US" sz="2000" b="1" dirty="0"/>
          </a:p>
        </p:txBody>
      </p:sp>
      <p:sp>
        <p:nvSpPr>
          <p:cNvPr id="21" name="Freeform 20"/>
          <p:cNvSpPr/>
          <p:nvPr/>
        </p:nvSpPr>
        <p:spPr>
          <a:xfrm>
            <a:off x="5599379" y="750946"/>
            <a:ext cx="2321178" cy="3999561"/>
          </a:xfrm>
          <a:custGeom>
            <a:avLst/>
            <a:gdLst>
              <a:gd name="connsiteX0" fmla="*/ 2321178 w 2321178"/>
              <a:gd name="connsiteY0" fmla="*/ 3938954 h 3999561"/>
              <a:gd name="connsiteX1" fmla="*/ 886273 w 2321178"/>
              <a:gd name="connsiteY1" fmla="*/ 3685736 h 3999561"/>
              <a:gd name="connsiteX2" fmla="*/ 9 w 2321178"/>
              <a:gd name="connsiteY2" fmla="*/ 1505243 h 3999561"/>
              <a:gd name="connsiteX3" fmla="*/ 872206 w 2321178"/>
              <a:gd name="connsiteY3" fmla="*/ 0 h 3999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1178" h="3999561">
                <a:moveTo>
                  <a:pt x="2321178" y="3938954"/>
                </a:moveTo>
                <a:cubicBezTo>
                  <a:pt x="1797156" y="4015154"/>
                  <a:pt x="1273134" y="4091355"/>
                  <a:pt x="886273" y="3685736"/>
                </a:cubicBezTo>
                <a:cubicBezTo>
                  <a:pt x="499411" y="3280117"/>
                  <a:pt x="2353" y="2119532"/>
                  <a:pt x="9" y="1505243"/>
                </a:cubicBezTo>
                <a:cubicBezTo>
                  <a:pt x="-2336" y="890954"/>
                  <a:pt x="434935" y="445477"/>
                  <a:pt x="872206" y="0"/>
                </a:cubicBezTo>
              </a:path>
            </a:pathLst>
          </a:custGeom>
          <a:noFill/>
          <a:ln>
            <a:solidFill>
              <a:srgbClr val="7030A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40067" y="5959852"/>
            <a:ext cx="4401502" cy="923330"/>
            <a:chOff x="2140067" y="5959852"/>
            <a:chExt cx="4401502" cy="923330"/>
          </a:xfrm>
        </p:grpSpPr>
        <p:sp>
          <p:nvSpPr>
            <p:cNvPr id="5" name="TextBox 4"/>
            <p:cNvSpPr txBox="1"/>
            <p:nvPr/>
          </p:nvSpPr>
          <p:spPr>
            <a:xfrm>
              <a:off x="2617294" y="5959852"/>
              <a:ext cx="39242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Uninitialized pointers, like other uninitialized variables, can pose a problem.</a:t>
              </a:r>
              <a:endParaRPr lang="en-US" dirty="0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2140067" y="6196433"/>
              <a:ext cx="477227" cy="450167"/>
            </a:xfrm>
            <a:custGeom>
              <a:avLst/>
              <a:gdLst>
                <a:gd name="connsiteX0" fmla="*/ 6438 w 604789"/>
                <a:gd name="connsiteY0" fmla="*/ 422042 h 485051"/>
                <a:gd name="connsiteX1" fmla="*/ 301859 w 604789"/>
                <a:gd name="connsiteY1" fmla="*/ 11 h 485051"/>
                <a:gd name="connsiteX2" fmla="*/ 597281 w 604789"/>
                <a:gd name="connsiteY2" fmla="*/ 436109 h 485051"/>
                <a:gd name="connsiteX3" fmla="*/ 6438 w 604789"/>
                <a:gd name="connsiteY3" fmla="*/ 422042 h 48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4789" h="485051">
                  <a:moveTo>
                    <a:pt x="6438" y="422042"/>
                  </a:moveTo>
                  <a:cubicBezTo>
                    <a:pt x="-42799" y="349359"/>
                    <a:pt x="203385" y="-2333"/>
                    <a:pt x="301859" y="11"/>
                  </a:cubicBezTo>
                  <a:cubicBezTo>
                    <a:pt x="400333" y="2355"/>
                    <a:pt x="651207" y="361081"/>
                    <a:pt x="597281" y="436109"/>
                  </a:cubicBezTo>
                  <a:cubicBezTo>
                    <a:pt x="543355" y="511137"/>
                    <a:pt x="55675" y="494725"/>
                    <a:pt x="6438" y="422042"/>
                  </a:cubicBezTo>
                  <a:close/>
                </a:path>
              </a:pathLst>
            </a:custGeom>
            <a:solidFill>
              <a:srgbClr val="FF0000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chemeClr val="tx1"/>
                  </a:solidFill>
                </a:rPr>
                <a:t>!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847521" y="3986084"/>
            <a:ext cx="986342" cy="3406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6000004</a:t>
            </a:r>
            <a:endParaRPr lang="en-US" sz="1600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3311197" y="4841346"/>
            <a:ext cx="1336431" cy="6164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15223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61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x1, x2;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%d”, &amp;x1, &amp;x2);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( x1 &gt; x2)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p = &amp;x1;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p = &amp;x2;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(“%p”, p);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(“%d”,*p);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766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use of pointers as function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290" y="1845080"/>
            <a:ext cx="58933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add_1a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k)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k = k + 1;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x=1,y=2,z=3;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add_1a(x);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add_1a(y);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add_1a(z);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 %d”,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57479" y="1845080"/>
            <a:ext cx="58933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add_1b (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*p = *p + 1;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x=1,y=2,z=3;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add_1b(&amp;x);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add_1b(&amp;y);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add_1b(&amp;z);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 %d”,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067630" y="1845080"/>
            <a:ext cx="28370" cy="4633541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74290" y="3055257"/>
            <a:ext cx="510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ular Callout 3"/>
          <p:cNvSpPr/>
          <p:nvPr/>
        </p:nvSpPr>
        <p:spPr>
          <a:xfrm>
            <a:off x="3690375" y="2569029"/>
            <a:ext cx="2046515" cy="972456"/>
          </a:xfrm>
          <a:prstGeom prst="wedgeRectCallout">
            <a:avLst>
              <a:gd name="adj1" fmla="val -72831"/>
              <a:gd name="adj2" fmla="val -6028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Updates a local variable only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6662776" y="3055256"/>
            <a:ext cx="51089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>
            <a:off x="9985829" y="2706914"/>
            <a:ext cx="2206171" cy="696686"/>
          </a:xfrm>
          <a:prstGeom prst="wedgeRectCallout">
            <a:avLst>
              <a:gd name="adj1" fmla="val -89852"/>
              <a:gd name="adj2" fmla="val -5282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Does not </a:t>
            </a:r>
            <a:r>
              <a:rPr lang="en-US" dirty="0" smtClean="0">
                <a:solidFill>
                  <a:schemeClr val="tx1"/>
                </a:solidFill>
              </a:rPr>
              <a:t>modify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p; instead  </a:t>
            </a:r>
            <a:r>
              <a:rPr lang="en-US" b="1" dirty="0" smtClean="0">
                <a:solidFill>
                  <a:schemeClr val="tx1"/>
                </a:solidFill>
              </a:rPr>
              <a:t>changes *p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13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with array elements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23253" y="1943607"/>
            <a:ext cx="58933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add_1c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p)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*p = *p + 1;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a[10]={0,1,2,3,4};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while (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5 ) 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add_1c(&amp;a[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65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very useful little piece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578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swap( </a:t>
            </a:r>
            <a:r>
              <a:rPr lang="en-US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 = *p;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*p = *q;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*q = t;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x=10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y=100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swap( &amp;x, &amp;y);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(“%d %d”,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06968" y="5202886"/>
            <a:ext cx="1436915" cy="31931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6967" y="4662683"/>
            <a:ext cx="1436915" cy="319314"/>
          </a:xfrm>
          <a:prstGeom prst="rect">
            <a:avLst/>
          </a:prstGeom>
          <a:noFill/>
          <a:ln w="349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801583" y="5729709"/>
            <a:ext cx="3346315" cy="400110"/>
          </a:xfrm>
          <a:prstGeom prst="rect">
            <a:avLst/>
          </a:prstGeom>
          <a:pattFill prst="wdUpDiag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Call stack</a:t>
            </a:r>
            <a:endParaRPr lang="en-US" sz="2000" b="1" dirty="0"/>
          </a:p>
        </p:txBody>
      </p:sp>
      <p:grpSp>
        <p:nvGrpSpPr>
          <p:cNvPr id="29" name="Group 28"/>
          <p:cNvGrpSpPr/>
          <p:nvPr/>
        </p:nvGrpSpPr>
        <p:grpSpPr>
          <a:xfrm>
            <a:off x="7590964" y="3145852"/>
            <a:ext cx="1219054" cy="2244703"/>
            <a:chOff x="7590964" y="3145852"/>
            <a:chExt cx="1219054" cy="2244703"/>
          </a:xfrm>
        </p:grpSpPr>
        <p:sp>
          <p:nvSpPr>
            <p:cNvPr id="27" name="Freeform 26"/>
            <p:cNvSpPr/>
            <p:nvPr/>
          </p:nvSpPr>
          <p:spPr>
            <a:xfrm>
              <a:off x="7590964" y="3145852"/>
              <a:ext cx="1202840" cy="1742108"/>
            </a:xfrm>
            <a:custGeom>
              <a:avLst/>
              <a:gdLst>
                <a:gd name="connsiteX0" fmla="*/ 1202840 w 1202840"/>
                <a:gd name="connsiteY0" fmla="*/ 25365 h 1742108"/>
                <a:gd name="connsiteX1" fmla="*/ 152253 w 1202840"/>
                <a:gd name="connsiteY1" fmla="*/ 200463 h 1742108"/>
                <a:gd name="connsiteX2" fmla="*/ 93887 w 1202840"/>
                <a:gd name="connsiteY2" fmla="*/ 1503969 h 1742108"/>
                <a:gd name="connsiteX3" fmla="*/ 988832 w 1202840"/>
                <a:gd name="connsiteY3" fmla="*/ 1737433 h 17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2840" h="1742108">
                  <a:moveTo>
                    <a:pt x="1202840" y="25365"/>
                  </a:moveTo>
                  <a:cubicBezTo>
                    <a:pt x="769959" y="-10303"/>
                    <a:pt x="337078" y="-45971"/>
                    <a:pt x="152253" y="200463"/>
                  </a:cubicBezTo>
                  <a:cubicBezTo>
                    <a:pt x="-32572" y="446897"/>
                    <a:pt x="-45543" y="1247807"/>
                    <a:pt x="93887" y="1503969"/>
                  </a:cubicBezTo>
                  <a:cubicBezTo>
                    <a:pt x="233317" y="1760131"/>
                    <a:pt x="611074" y="1748782"/>
                    <a:pt x="988832" y="1737433"/>
                  </a:cubicBezTo>
                </a:path>
              </a:pathLst>
            </a:custGeom>
            <a:noFill/>
            <a:ln w="38100"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/>
            <p:cNvSpPr/>
            <p:nvPr/>
          </p:nvSpPr>
          <p:spPr>
            <a:xfrm>
              <a:off x="7607178" y="3648447"/>
              <a:ext cx="1202840" cy="1742108"/>
            </a:xfrm>
            <a:custGeom>
              <a:avLst/>
              <a:gdLst>
                <a:gd name="connsiteX0" fmla="*/ 1202840 w 1202840"/>
                <a:gd name="connsiteY0" fmla="*/ 25365 h 1742108"/>
                <a:gd name="connsiteX1" fmla="*/ 152253 w 1202840"/>
                <a:gd name="connsiteY1" fmla="*/ 200463 h 1742108"/>
                <a:gd name="connsiteX2" fmla="*/ 93887 w 1202840"/>
                <a:gd name="connsiteY2" fmla="*/ 1503969 h 1742108"/>
                <a:gd name="connsiteX3" fmla="*/ 988832 w 1202840"/>
                <a:gd name="connsiteY3" fmla="*/ 1737433 h 1742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2840" h="1742108">
                  <a:moveTo>
                    <a:pt x="1202840" y="25365"/>
                  </a:moveTo>
                  <a:cubicBezTo>
                    <a:pt x="769959" y="-10303"/>
                    <a:pt x="337078" y="-45971"/>
                    <a:pt x="152253" y="200463"/>
                  </a:cubicBezTo>
                  <a:cubicBezTo>
                    <a:pt x="-32572" y="446897"/>
                    <a:pt x="-45543" y="1247807"/>
                    <a:pt x="93887" y="1503969"/>
                  </a:cubicBezTo>
                  <a:cubicBezTo>
                    <a:pt x="233317" y="1760131"/>
                    <a:pt x="611074" y="1748782"/>
                    <a:pt x="988832" y="1737433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0000185" y="4682393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9987708" y="5179477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XXX  </a:t>
            </a:r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3" name="TextBox 32"/>
          <p:cNvSpPr txBox="1"/>
          <p:nvPr/>
        </p:nvSpPr>
        <p:spPr>
          <a:xfrm>
            <a:off x="10013299" y="5190500"/>
            <a:ext cx="574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100</a:t>
            </a:r>
            <a:endParaRPr lang="en-US" sz="2000" dirty="0"/>
          </a:p>
        </p:txBody>
      </p:sp>
      <p:sp>
        <p:nvSpPr>
          <p:cNvPr id="34" name="TextBox 33"/>
          <p:cNvSpPr txBox="1"/>
          <p:nvPr/>
        </p:nvSpPr>
        <p:spPr>
          <a:xfrm>
            <a:off x="11393327" y="6467918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grpSp>
        <p:nvGrpSpPr>
          <p:cNvPr id="36" name="Group 35"/>
          <p:cNvGrpSpPr/>
          <p:nvPr/>
        </p:nvGrpSpPr>
        <p:grpSpPr>
          <a:xfrm>
            <a:off x="8603725" y="2453928"/>
            <a:ext cx="1440156" cy="1422618"/>
            <a:chOff x="8603725" y="2453928"/>
            <a:chExt cx="1440156" cy="1422618"/>
          </a:xfrm>
        </p:grpSpPr>
        <p:sp>
          <p:nvSpPr>
            <p:cNvPr id="4" name="Rectangle 3"/>
            <p:cNvSpPr/>
            <p:nvPr/>
          </p:nvSpPr>
          <p:spPr>
            <a:xfrm>
              <a:off x="8606965" y="3001915"/>
              <a:ext cx="1436915" cy="319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8606966" y="3557232"/>
              <a:ext cx="1436915" cy="319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603725" y="2453928"/>
              <a:ext cx="1436915" cy="3193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0107851" y="24239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9922787" y="4682393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XXX</a:t>
            </a:r>
            <a:r>
              <a:rPr lang="en-US" sz="2000" dirty="0" smtClean="0"/>
              <a:t>  100</a:t>
            </a:r>
            <a:endParaRPr lang="en-US" sz="2000" dirty="0"/>
          </a:p>
        </p:txBody>
      </p:sp>
      <p:sp>
        <p:nvSpPr>
          <p:cNvPr id="39" name="Rounded Rectangle 38"/>
          <p:cNvSpPr/>
          <p:nvPr/>
        </p:nvSpPr>
        <p:spPr>
          <a:xfrm>
            <a:off x="7416800" y="2081720"/>
            <a:ext cx="3170695" cy="2522598"/>
          </a:xfrm>
          <a:prstGeom prst="round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999909" y="4396903"/>
            <a:ext cx="1588025" cy="1182684"/>
          </a:xfrm>
          <a:prstGeom prst="round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 rot="5400000">
            <a:off x="518520" y="4189666"/>
            <a:ext cx="442831" cy="2440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9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38" grpId="0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and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where does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 go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it clear why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d”,n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r>
              <a:rPr lang="en-US" dirty="0" smtClean="0"/>
              <a:t>prints an integer, but we need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/>
              <a:t> as in   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(“%”,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n)   </a:t>
            </a:r>
            <a:r>
              <a:rPr lang="en-US" dirty="0" smtClean="0"/>
              <a:t>to read in an integer?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1248</Words>
  <Application>Microsoft Office PowerPoint</Application>
  <PresentationFormat>Widescreen</PresentationFormat>
  <Paragraphs>206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Gabriola</vt:lpstr>
      <vt:lpstr>Garamond</vt:lpstr>
      <vt:lpstr>Tahoma</vt:lpstr>
      <vt:lpstr>Times New Roman</vt:lpstr>
      <vt:lpstr>Office Theme</vt:lpstr>
      <vt:lpstr>Pointers</vt:lpstr>
      <vt:lpstr>Variables and pointer variables</vt:lpstr>
      <vt:lpstr>How address is used to refer to content</vt:lpstr>
      <vt:lpstr>Pointer example</vt:lpstr>
      <vt:lpstr>An example</vt:lpstr>
      <vt:lpstr>An example use of pointers as function parameters</vt:lpstr>
      <vt:lpstr>An example with array elements</vt:lpstr>
      <vt:lpstr>A very useful little piece of code</vt:lpstr>
      <vt:lpstr>printf()and scanf(), where does the &amp; go ? </vt:lpstr>
      <vt:lpstr>Arrays as parameters are actually pointers</vt:lpstr>
      <vt:lpstr>How come pointers substitute as arrays function as parameters? </vt:lpstr>
      <vt:lpstr>How come pointers substitute as arrays function as parameters? </vt:lpstr>
      <vt:lpstr>The useful part is that </vt:lpstr>
      <vt:lpstr>Another look at a string library function</vt:lpstr>
      <vt:lpstr>Returning pointer values</vt:lpstr>
      <vt:lpstr>Storage life: static,  automatic, and now …          dynamic</vt:lpstr>
      <vt:lpstr>What we mean by dynamic memory allocation</vt:lpstr>
      <vt:lpstr>malloc()</vt:lpstr>
      <vt:lpstr>free() – to give back to the system memory that will not be used</vt:lpstr>
      <vt:lpstr>Visualizing how  malloc()  and  free() may work</vt:lpstr>
      <vt:lpstr>Recall the unfinished unary operators</vt:lpstr>
      <vt:lpstr>An application: Building an array to hold strings.</vt:lpstr>
      <vt:lpstr>A relook at how storage is allocated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Pointers</dc:title>
  <dc:creator>Badrinath R</dc:creator>
  <cp:lastModifiedBy>Badrinath R</cp:lastModifiedBy>
  <cp:revision>54</cp:revision>
  <dcterms:created xsi:type="dcterms:W3CDTF">2023-07-08T08:19:47Z</dcterms:created>
  <dcterms:modified xsi:type="dcterms:W3CDTF">2024-09-09T12:16:25Z</dcterms:modified>
</cp:coreProperties>
</file>