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6" r:id="rId11"/>
    <p:sldId id="268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749D1-2FA1-4739-9F01-A9F80C5CC69B}">
          <p14:sldIdLst>
            <p14:sldId id="256"/>
            <p14:sldId id="257"/>
            <p14:sldId id="258"/>
            <p14:sldId id="261"/>
            <p14:sldId id="259"/>
            <p14:sldId id="262"/>
            <p14:sldId id="260"/>
            <p14:sldId id="263"/>
            <p14:sldId id="264"/>
            <p14:sldId id="266"/>
          </p14:sldIdLst>
        </p14:section>
        <p14:section name="Untitled Section" id="{8384368A-2707-4AC0-8EF3-DBFBB1B9EA53}">
          <p14:sldIdLst>
            <p14:sldId id="268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D3DF-333B-7C42-362E-9ACC4BDEC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38A5A-70DD-3C77-AB6E-AF8C38797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99976-B5D9-BC45-2464-DCFB2BCD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0A6F1-0243-D31C-0237-6B6866D1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0E1A2-BDCE-9E9E-47DB-3E99ADF6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2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FA90-43AE-500A-8316-6CC5FC10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5A016-FD10-F407-C3D2-2E7BEFC5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AF71E-F0BB-5BC9-3F0A-F4697F44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626B-3761-B277-56E7-7C60015D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D9437-6781-1052-9AB8-FF1AB1FE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99502-2A5F-2AD3-9A83-C35EF4D81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3C4BB-DA3A-6888-A595-4ABF0BE4B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11D2-5732-4171-DC7C-76D314C5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BA77-3691-8E7A-FB6B-5864DD6A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3175-34F6-793B-3C6F-4889A18A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25FC-F2F1-338A-0FD5-F7BC0DA3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C593-C535-5652-368E-8A185FD3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1BF39-0FFE-D770-2ECB-93212AD2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25022-85FC-A112-A509-C6E49187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FCA69-D311-044D-D01E-D425501D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8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F44A-95B2-76EA-1052-D2F03822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132C3-711A-523C-EFAA-99EF14B3B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F35C-A087-3398-2D9F-D7C143BB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0BE41-1512-97CC-B890-36F57503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2E03-F22C-37C5-504F-89174A56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3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A79E-298B-4C23-AE3D-D58A85D5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09BB-4140-0875-8C24-2F5BAF2D2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0F986-FA72-CFFD-C942-7DA47223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7A002-DCE0-EF57-CAFF-20FA7FA5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4B7FF-2986-EB9E-8A17-51CF5647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55A2E-3FE2-20A9-2624-9FC0A321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5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0E71-B811-88DB-D44D-E8BBDF4A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2AF34-BBBA-49F8-50A5-7A677FAA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6B766-F369-8032-BEBB-76C944F65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94AC2-66C1-9B20-509D-B7E6C5C1E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CD8B3-5A1E-29BD-83B9-25DBC1EBA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42457-8914-8112-A60D-48F8D5EA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C0B71-ECF5-6D07-F606-911499F5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8F15A-D554-CB1C-0AEB-4BB77389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746-5239-8081-D713-FBCB8F77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F268-B112-A242-BDE9-EFBE2FE1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1D092-BC79-B720-017C-1328A6C0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59ABB-8071-D70F-FC85-7F535060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77D03-1EFF-4499-692A-8F494F71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27C5D-4112-FFFA-B929-06BD18BD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CC6A-94A7-069F-CB26-5C8269C1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25DF-5294-F890-8899-96306EDE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B5D4-A042-49F3-9277-AC71954D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1A24F-F3B4-F4E5-71C5-45762F3DC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E357B-01A6-A1D8-FBA6-97D98F9D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D6C1F-6FAD-3807-5559-DA5F6D23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32D01-962A-A6BE-4D6D-2FD7D55A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CD71-0BE4-4A5C-FE67-9F6C8003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3AA46-59CE-A3FE-6017-DCD0D9D1B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404FD-28FD-EB60-8EBA-EBD9F1735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CB070-D115-74F1-D715-D2125D59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5368F-312B-D1A6-0C91-BA5355F7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0EDF6-2C45-51CC-8A75-F7F640C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E1FC7-C41C-8F3F-DE69-6E846745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4A4E-3D2F-4827-564E-F3FB9C7B3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F6F4-1C30-4CE5-E460-56DA27515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2BFEA-92C8-42CA-8763-4F17372BE8B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988A-5A60-62F8-B488-735B94100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50534-64B3-D8D9-23F5-8C5B295DA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CA24-E53E-D7C3-8676-AE543C4E0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Ideas to algorithms to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DBDA8-B3AD-CB7A-7B19-CC4B2832D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flowchart approach</a:t>
            </a:r>
          </a:p>
        </p:txBody>
      </p:sp>
    </p:spTree>
    <p:extLst>
      <p:ext uri="{BB962C8B-B14F-4D97-AF65-F5344CB8AC3E}">
        <p14:creationId xmlns:p14="http://schemas.microsoft.com/office/powerpoint/2010/main" val="193219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EFC3-285A-8364-EA45-F0E20F66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7010" cy="2276475"/>
          </a:xfrm>
        </p:spPr>
        <p:txBody>
          <a:bodyPr>
            <a:normAutofit fontScale="90000"/>
          </a:bodyPr>
          <a:lstStyle/>
          <a:p>
            <a:r>
              <a:rPr lang="en-US" dirty="0"/>
              <a:t>Loop:</a:t>
            </a:r>
            <a:br>
              <a:rPr lang="en-US" dirty="0"/>
            </a:br>
            <a:r>
              <a:rPr lang="en-US" dirty="0"/>
              <a:t>an additional</a:t>
            </a:r>
            <a:br>
              <a:rPr lang="en-US" dirty="0"/>
            </a:br>
            <a:r>
              <a:rPr lang="en-US" dirty="0"/>
              <a:t> flow chart </a:t>
            </a:r>
            <a:br>
              <a:rPr lang="en-US" dirty="0"/>
            </a:br>
            <a:r>
              <a:rPr lang="en-US" dirty="0"/>
              <a:t>construct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D4F686-C07B-027E-033C-438DCFB4CCFC}"/>
                  </a:ext>
                </a:extLst>
              </p:cNvPr>
              <p:cNvSpPr/>
              <p:nvPr/>
            </p:nvSpPr>
            <p:spPr>
              <a:xfrm>
                <a:off x="5167086" y="2743200"/>
                <a:ext cx="2569028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Output</a:t>
                </a: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D4F686-C07B-027E-033C-438DCFB4C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086" y="2743200"/>
                <a:ext cx="2569028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8BDE25-CDE2-8619-C1FC-67888924356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442368" y="3657600"/>
            <a:ext cx="9232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4D9C9-2797-3476-3D70-95A005E1214F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4887DC-5592-7BAA-85CF-06809B6B974C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Assume:</a:t>
                  </a:r>
                </a:p>
                <a:p>
                  <a:pPr algn="ctr"/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b="1" dirty="0"/>
                    <a:t>Input:</a:t>
                  </a:r>
                  <a:r>
                    <a:rPr lang="en-US" dirty="0"/>
                    <a:t> values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4887DC-5592-7BAA-85CF-06809B6B97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EFDEC1-C86B-148F-BF1D-F010D6F2B382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6442368" y="2151927"/>
              <a:ext cx="9232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6655EE-58AB-DE1E-49A8-F8AAD9A5524B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22215-D351-E080-3D8F-2ED80F3809D5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A1C97CA-4A33-CEF8-DFE1-59F54E0F1558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0D7CF54-DB0C-1A1F-9CDA-6F9A1AB835AA}"/>
                </a:ext>
              </a:extLst>
            </p:cNvPr>
            <p:cNvCxnSpPr>
              <a:cxnSpLocks/>
              <a:stCxn id="15" idx="4"/>
              <a:endCxn id="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93F655-EE5D-495D-578B-C0669A25F4EA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442368" y="6035675"/>
              <a:ext cx="1" cy="24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1710DA-49D8-6828-773B-971BE742C2F8}"/>
                  </a:ext>
                </a:extLst>
              </p:cNvPr>
              <p:cNvSpPr txBox="1"/>
              <p:nvPr/>
            </p:nvSpPr>
            <p:spPr>
              <a:xfrm>
                <a:off x="667659" y="3105283"/>
                <a:ext cx="37481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Question: Write an algorithm list every other number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1710DA-49D8-6828-773B-971BE742C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9" y="3105283"/>
                <a:ext cx="3748140" cy="1200329"/>
              </a:xfrm>
              <a:prstGeom prst="rect">
                <a:avLst/>
              </a:prstGeom>
              <a:blipFill>
                <a:blip r:embed="rId4"/>
                <a:stretch>
                  <a:fillRect l="-260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46E4B5F-3E55-61B3-CEAB-BF7093C10585}"/>
                  </a:ext>
                </a:extLst>
              </p:cNvPr>
              <p:cNvSpPr/>
              <p:nvPr/>
            </p:nvSpPr>
            <p:spPr>
              <a:xfrm>
                <a:off x="5050973" y="4248873"/>
                <a:ext cx="2786738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Output</a:t>
                </a: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46E4B5F-3E55-61B3-CEAB-BF7093C10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73" y="4248873"/>
                <a:ext cx="2786738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ED88B84F-CA8F-2D05-8106-237AF8E16F35}"/>
              </a:ext>
            </a:extLst>
          </p:cNvPr>
          <p:cNvSpPr txBox="1"/>
          <p:nvPr/>
        </p:nvSpPr>
        <p:spPr>
          <a:xfrm>
            <a:off x="6214918" y="5630225"/>
            <a:ext cx="461665" cy="41934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/>
              <a:t>•••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DF6840-546C-B9BF-BF0C-DE270FA3767E}"/>
              </a:ext>
            </a:extLst>
          </p:cNvPr>
          <p:cNvCxnSpPr>
            <a:cxnSpLocks/>
          </p:cNvCxnSpPr>
          <p:nvPr/>
        </p:nvCxnSpPr>
        <p:spPr>
          <a:xfrm>
            <a:off x="6442367" y="516327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hought Bubble: Cloud 47">
                <a:extLst>
                  <a:ext uri="{FF2B5EF4-FFF2-40B4-BE49-F238E27FC236}">
                    <a16:creationId xmlns:a16="http://schemas.microsoft.com/office/drawing/2014/main" id="{1DDCE699-82E2-B102-C2FF-94D8135373FC}"/>
                  </a:ext>
                </a:extLst>
              </p:cNvPr>
              <p:cNvSpPr/>
              <p:nvPr/>
            </p:nvSpPr>
            <p:spPr>
              <a:xfrm>
                <a:off x="7054610" y="5163274"/>
                <a:ext cx="3807355" cy="1348362"/>
              </a:xfrm>
              <a:prstGeom prst="cloudCallout">
                <a:avLst>
                  <a:gd name="adj1" fmla="val -63722"/>
                  <a:gd name="adj2" fmla="val -443"/>
                </a:avLst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Repeatedly output as long as you are not yet done..</a:t>
                </a:r>
              </a:p>
              <a:p>
                <a:pPr algn="ctr"/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hought Bubble: Cloud 47">
                <a:extLst>
                  <a:ext uri="{FF2B5EF4-FFF2-40B4-BE49-F238E27FC236}">
                    <a16:creationId xmlns:a16="http://schemas.microsoft.com/office/drawing/2014/main" id="{1DDCE699-82E2-B102-C2FF-94D813537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610" y="5163274"/>
                <a:ext cx="3807355" cy="1348362"/>
              </a:xfrm>
              <a:prstGeom prst="cloudCallout">
                <a:avLst>
                  <a:gd name="adj1" fmla="val -63722"/>
                  <a:gd name="adj2" fmla="val -44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77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2" grpId="0" animBg="1"/>
      <p:bldP spid="45" grpId="0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EFC3-285A-8364-EA45-F0E20F66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7010" cy="2276475"/>
          </a:xfrm>
        </p:spPr>
        <p:txBody>
          <a:bodyPr>
            <a:normAutofit fontScale="90000"/>
          </a:bodyPr>
          <a:lstStyle/>
          <a:p>
            <a:r>
              <a:rPr lang="en-US" dirty="0"/>
              <a:t>Loop:</a:t>
            </a:r>
            <a:br>
              <a:rPr lang="en-US" dirty="0"/>
            </a:br>
            <a:r>
              <a:rPr lang="en-US" dirty="0"/>
              <a:t>an additional</a:t>
            </a:r>
            <a:br>
              <a:rPr lang="en-US" dirty="0"/>
            </a:br>
            <a:r>
              <a:rPr lang="en-US" dirty="0"/>
              <a:t> flow chart </a:t>
            </a:r>
            <a:br>
              <a:rPr lang="en-US" dirty="0"/>
            </a:br>
            <a:r>
              <a:rPr lang="en-US" dirty="0"/>
              <a:t>construct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D4F686-C07B-027E-033C-438DCFB4CCFC}"/>
                  </a:ext>
                </a:extLst>
              </p:cNvPr>
              <p:cNvSpPr/>
              <p:nvPr/>
            </p:nvSpPr>
            <p:spPr>
              <a:xfrm>
                <a:off x="5157853" y="2424545"/>
                <a:ext cx="2569028" cy="914400"/>
              </a:xfrm>
              <a:prstGeom prst="rect">
                <a:avLst/>
              </a:prstGeom>
              <a:gradFill>
                <a:gsLst>
                  <a:gs pos="79000">
                    <a:schemeClr val="bg1"/>
                  </a:gs>
                  <a:gs pos="100000">
                    <a:srgbClr val="00B0F0"/>
                  </a:gs>
                </a:gsLst>
                <a:lin ang="10800000" scaled="0"/>
              </a:gradFill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Let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’s initial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D4F686-C07B-027E-033C-438DCFB4C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53" y="2424545"/>
                <a:ext cx="2569028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8BDE25-CDE2-8619-C1FC-67888924356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442367" y="3338945"/>
            <a:ext cx="0" cy="442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4D9C9-2797-3476-3D70-95A005E1214F}"/>
              </a:ext>
            </a:extLst>
          </p:cNvPr>
          <p:cNvGrpSpPr/>
          <p:nvPr/>
        </p:nvGrpSpPr>
        <p:grpSpPr>
          <a:xfrm>
            <a:off x="4700158" y="1237527"/>
            <a:ext cx="3484419" cy="1187018"/>
            <a:chOff x="4700158" y="1237527"/>
            <a:chExt cx="3484419" cy="1187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4887DC-5592-7BAA-85CF-06809B6B974C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Assume:</a:t>
                  </a:r>
                </a:p>
                <a:p>
                  <a:pPr algn="ctr"/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b="1" dirty="0"/>
                    <a:t>Input:</a:t>
                  </a:r>
                  <a:r>
                    <a:rPr lang="en-US" dirty="0"/>
                    <a:t> integer values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4887DC-5592-7BAA-85CF-06809B6B97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EFDEC1-C86B-148F-BF1D-F010D6F2B382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 flipH="1">
              <a:off x="6442367" y="2151927"/>
              <a:ext cx="1" cy="2726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C2322215-D351-E080-3D8F-2ED80F3809D5}"/>
              </a:ext>
            </a:extLst>
          </p:cNvPr>
          <p:cNvSpPr/>
          <p:nvPr/>
        </p:nvSpPr>
        <p:spPr>
          <a:xfrm>
            <a:off x="5888187" y="386124"/>
            <a:ext cx="1108364" cy="41520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1C97CA-4A33-CEF8-DFE1-59F54E0F1558}"/>
              </a:ext>
            </a:extLst>
          </p:cNvPr>
          <p:cNvSpPr/>
          <p:nvPr/>
        </p:nvSpPr>
        <p:spPr>
          <a:xfrm>
            <a:off x="5888187" y="6285274"/>
            <a:ext cx="1108364" cy="41520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D7CF54-DB0C-1A1F-9CDA-6F9A1AB835AA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6442368" y="801326"/>
            <a:ext cx="1" cy="436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1710DA-49D8-6828-773B-971BE742C2F8}"/>
                  </a:ext>
                </a:extLst>
              </p:cNvPr>
              <p:cNvSpPr txBox="1"/>
              <p:nvPr/>
            </p:nvSpPr>
            <p:spPr>
              <a:xfrm>
                <a:off x="667659" y="3105283"/>
                <a:ext cx="37481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Question: Write an algorithm list every other number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1710DA-49D8-6828-773B-971BE742C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9" y="3105283"/>
                <a:ext cx="3748140" cy="1200329"/>
              </a:xfrm>
              <a:prstGeom prst="rect">
                <a:avLst/>
              </a:prstGeom>
              <a:blipFill>
                <a:blip r:embed="rId4"/>
                <a:stretch>
                  <a:fillRect l="-260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A30EB9-AED9-5192-0DB9-AAFF4BE14B28}"/>
                  </a:ext>
                </a:extLst>
              </p:cNvPr>
              <p:cNvSpPr/>
              <p:nvPr/>
            </p:nvSpPr>
            <p:spPr>
              <a:xfrm>
                <a:off x="8683171" y="4172013"/>
                <a:ext cx="2569028" cy="64720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Output</a:t>
                </a: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A30EB9-AED9-5192-0DB9-AAFF4BE14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171" y="4172013"/>
                <a:ext cx="2569028" cy="647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2134830-37FC-CA21-E0D0-F93ED52FF444}"/>
              </a:ext>
            </a:extLst>
          </p:cNvPr>
          <p:cNvGrpSpPr/>
          <p:nvPr/>
        </p:nvGrpSpPr>
        <p:grpSpPr>
          <a:xfrm>
            <a:off x="4849094" y="3832834"/>
            <a:ext cx="3834077" cy="2452440"/>
            <a:chOff x="4849094" y="3832834"/>
            <a:chExt cx="3834077" cy="245244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4DF6840-546C-B9BF-BF0C-DE270FA3767E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442367" y="5163273"/>
              <a:ext cx="2" cy="1122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Diamond 12">
                  <a:extLst>
                    <a:ext uri="{FF2B5EF4-FFF2-40B4-BE49-F238E27FC236}">
                      <a16:creationId xmlns:a16="http://schemas.microsoft.com/office/drawing/2014/main" id="{028D0ECE-AE65-5972-1CE1-D400EF317DF2}"/>
                    </a:ext>
                  </a:extLst>
                </p:cNvPr>
                <p:cNvSpPr/>
                <p:nvPr/>
              </p:nvSpPr>
              <p:spPr>
                <a:xfrm>
                  <a:off x="4849094" y="3832834"/>
                  <a:ext cx="3186545" cy="1325563"/>
                </a:xfrm>
                <a:prstGeom prst="diamond">
                  <a:avLst/>
                </a:prstGeom>
                <a:ln/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dirty="0"/>
                    <a:t>  ?</a:t>
                  </a:r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Diamond 12">
                  <a:extLst>
                    <a:ext uri="{FF2B5EF4-FFF2-40B4-BE49-F238E27FC236}">
                      <a16:creationId xmlns:a16="http://schemas.microsoft.com/office/drawing/2014/main" id="{028D0ECE-AE65-5972-1CE1-D400EF317D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094" y="3832834"/>
                  <a:ext cx="3186545" cy="1325563"/>
                </a:xfrm>
                <a:prstGeom prst="diamond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764B4B-3EB2-CDCC-C96B-20F2A468AC2D}"/>
                </a:ext>
              </a:extLst>
            </p:cNvPr>
            <p:cNvCxnSpPr>
              <a:stCxn id="13" idx="3"/>
              <a:endCxn id="4" idx="1"/>
            </p:cNvCxnSpPr>
            <p:nvPr/>
          </p:nvCxnSpPr>
          <p:spPr>
            <a:xfrm flipV="1">
              <a:off x="8035639" y="4495615"/>
              <a:ext cx="6475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1E2F7B-E617-5121-494D-0EA84A980E46}"/>
                </a:ext>
              </a:extLst>
            </p:cNvPr>
            <p:cNvSpPr txBox="1"/>
            <p:nvPr/>
          </p:nvSpPr>
          <p:spPr>
            <a:xfrm>
              <a:off x="8035639" y="4120946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F7D875-0F5F-ACE3-EA2B-38E069981994}"/>
                </a:ext>
              </a:extLst>
            </p:cNvPr>
            <p:cNvSpPr txBox="1"/>
            <p:nvPr/>
          </p:nvSpPr>
          <p:spPr>
            <a:xfrm>
              <a:off x="5802490" y="5435806"/>
              <a:ext cx="665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4A91DE-F81B-D2F4-60EC-E8E92406E5C5}"/>
              </a:ext>
            </a:extLst>
          </p:cNvPr>
          <p:cNvGrpSpPr/>
          <p:nvPr/>
        </p:nvGrpSpPr>
        <p:grpSpPr>
          <a:xfrm>
            <a:off x="8683171" y="4819216"/>
            <a:ext cx="2569028" cy="1124858"/>
            <a:chOff x="8683171" y="4819216"/>
            <a:chExt cx="2569028" cy="11248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25FBEF1-A93A-11B6-58D7-CFE5B2597335}"/>
                    </a:ext>
                  </a:extLst>
                </p:cNvPr>
                <p:cNvSpPr/>
                <p:nvPr/>
              </p:nvSpPr>
              <p:spPr>
                <a:xfrm>
                  <a:off x="8683171" y="5296871"/>
                  <a:ext cx="2569028" cy="647203"/>
                </a:xfrm>
                <a:prstGeom prst="rect">
                  <a:avLst/>
                </a:prstGeom>
                <a:gradFill>
                  <a:gsLst>
                    <a:gs pos="79000">
                      <a:schemeClr val="bg1"/>
                    </a:gs>
                    <a:gs pos="100000">
                      <a:srgbClr val="00B0F0"/>
                    </a:gs>
                  </a:gsLst>
                  <a:lin ang="10800000" scaled="0"/>
                </a:gra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Let</a:t>
                  </a:r>
                  <a:r>
                    <a:rPr lang="en-US" dirty="0"/>
                    <a:t>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>
                          <a:latin typeface="Cambria Math" panose="02040503050406030204" pitchFamily="18" charset="0"/>
                        </a:rPr>
                        <m:t>c</m:t>
                      </m:r>
                    </m:oMath>
                  </a14:m>
                  <a:r>
                    <a:rPr lang="en-US" dirty="0"/>
                    <a:t>  be incremented by 2</a:t>
                  </a: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25FBEF1-A93A-11B6-58D7-CFE5B2597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3171" y="5296871"/>
                  <a:ext cx="2569028" cy="647203"/>
                </a:xfrm>
                <a:prstGeom prst="rect">
                  <a:avLst/>
                </a:prstGeom>
                <a:blipFill>
                  <a:blip r:embed="rId7"/>
                  <a:stretch>
                    <a:fillRect t="-2752" b="-1284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B53288-7964-7E47-6D44-0C7E812F2F61}"/>
                </a:ext>
              </a:extLst>
            </p:cNvPr>
            <p:cNvCxnSpPr>
              <a:stCxn id="4" idx="2"/>
              <a:endCxn id="21" idx="0"/>
            </p:cNvCxnSpPr>
            <p:nvPr/>
          </p:nvCxnSpPr>
          <p:spPr>
            <a:xfrm>
              <a:off x="9967685" y="4819216"/>
              <a:ext cx="0" cy="477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1D30D6-4714-16B0-41CC-D1006B0A8080}"/>
              </a:ext>
            </a:extLst>
          </p:cNvPr>
          <p:cNvGrpSpPr/>
          <p:nvPr/>
        </p:nvGrpSpPr>
        <p:grpSpPr>
          <a:xfrm>
            <a:off x="6468442" y="3546764"/>
            <a:ext cx="5241451" cy="2073709"/>
            <a:chOff x="6468442" y="3546764"/>
            <a:chExt cx="5241451" cy="2073709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1565CD1-3DD9-CB6D-ADE3-59F74FFBB2B9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11252199" y="5620472"/>
              <a:ext cx="457694" cy="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AD24183-69EC-3F09-6E47-9B6F07EBF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8514" y="3546764"/>
              <a:ext cx="0" cy="20737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BC1A23-0CF3-5482-607B-19510912A9C4}"/>
                </a:ext>
              </a:extLst>
            </p:cNvPr>
            <p:cNvCxnSpPr>
              <a:cxnSpLocks/>
            </p:cNvCxnSpPr>
            <p:nvPr/>
          </p:nvCxnSpPr>
          <p:spPr>
            <a:xfrm>
              <a:off x="6468442" y="3574472"/>
              <a:ext cx="5230072" cy="0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073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EFC3-285A-8364-EA45-F0E20F66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7010" cy="2276475"/>
          </a:xfrm>
        </p:spPr>
        <p:txBody>
          <a:bodyPr>
            <a:normAutofit fontScale="90000"/>
          </a:bodyPr>
          <a:lstStyle/>
          <a:p>
            <a:r>
              <a:rPr lang="en-US" dirty="0"/>
              <a:t>Loop:</a:t>
            </a:r>
            <a:br>
              <a:rPr lang="en-US" dirty="0"/>
            </a:br>
            <a:r>
              <a:rPr lang="en-US" dirty="0"/>
              <a:t>an additional</a:t>
            </a:r>
            <a:br>
              <a:rPr lang="en-US" dirty="0"/>
            </a:br>
            <a:r>
              <a:rPr lang="en-US" dirty="0"/>
              <a:t> flow chart </a:t>
            </a:r>
            <a:br>
              <a:rPr lang="en-US" dirty="0"/>
            </a:br>
            <a:r>
              <a:rPr lang="en-US" dirty="0"/>
              <a:t>construct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D4F686-C07B-027E-033C-438DCFB4CCFC}"/>
                  </a:ext>
                </a:extLst>
              </p:cNvPr>
              <p:cNvSpPr/>
              <p:nvPr/>
            </p:nvSpPr>
            <p:spPr>
              <a:xfrm>
                <a:off x="5157853" y="2424545"/>
                <a:ext cx="2569028" cy="914400"/>
              </a:xfrm>
              <a:prstGeom prst="rect">
                <a:avLst/>
              </a:prstGeom>
              <a:gradFill>
                <a:gsLst>
                  <a:gs pos="79000">
                    <a:schemeClr val="bg1"/>
                  </a:gs>
                  <a:gs pos="100000">
                    <a:srgbClr val="00B0F0"/>
                  </a:gs>
                </a:gsLst>
                <a:lin ang="10800000" scaled="0"/>
              </a:gradFill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Let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’s initial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D4F686-C07B-027E-033C-438DCFB4C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53" y="2424545"/>
                <a:ext cx="2569028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8BDE25-CDE2-8619-C1FC-67888924356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442367" y="3338945"/>
            <a:ext cx="0" cy="442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4D9C9-2797-3476-3D70-95A005E1214F}"/>
              </a:ext>
            </a:extLst>
          </p:cNvPr>
          <p:cNvGrpSpPr/>
          <p:nvPr/>
        </p:nvGrpSpPr>
        <p:grpSpPr>
          <a:xfrm>
            <a:off x="4700158" y="1237527"/>
            <a:ext cx="3484419" cy="1187018"/>
            <a:chOff x="4700158" y="1237527"/>
            <a:chExt cx="3484419" cy="1187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4887DC-5592-7BAA-85CF-06809B6B974C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Assume:</a:t>
                  </a:r>
                </a:p>
                <a:p>
                  <a:pPr algn="ctr"/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b="1" dirty="0"/>
                    <a:t>Input:</a:t>
                  </a:r>
                  <a:r>
                    <a:rPr lang="en-US" dirty="0"/>
                    <a:t> integer values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4887DC-5592-7BAA-85CF-06809B6B97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EFDEC1-C86B-148F-BF1D-F010D6F2B382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 flipH="1">
              <a:off x="6442367" y="2151927"/>
              <a:ext cx="1" cy="2726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C2322215-D351-E080-3D8F-2ED80F3809D5}"/>
              </a:ext>
            </a:extLst>
          </p:cNvPr>
          <p:cNvSpPr/>
          <p:nvPr/>
        </p:nvSpPr>
        <p:spPr>
          <a:xfrm>
            <a:off x="5888187" y="386124"/>
            <a:ext cx="1108364" cy="41520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1C97CA-4A33-CEF8-DFE1-59F54E0F1558}"/>
              </a:ext>
            </a:extLst>
          </p:cNvPr>
          <p:cNvSpPr/>
          <p:nvPr/>
        </p:nvSpPr>
        <p:spPr>
          <a:xfrm>
            <a:off x="5888187" y="6285274"/>
            <a:ext cx="1108364" cy="41520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D7CF54-DB0C-1A1F-9CDA-6F9A1AB835AA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6442368" y="801326"/>
            <a:ext cx="1" cy="436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1710DA-49D8-6828-773B-971BE742C2F8}"/>
                  </a:ext>
                </a:extLst>
              </p:cNvPr>
              <p:cNvSpPr txBox="1"/>
              <p:nvPr/>
            </p:nvSpPr>
            <p:spPr>
              <a:xfrm>
                <a:off x="667659" y="3105283"/>
                <a:ext cx="37481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Question: Write an algorithm list every other number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1710DA-49D8-6828-773B-971BE742C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9" y="3105283"/>
                <a:ext cx="3748140" cy="1200329"/>
              </a:xfrm>
              <a:prstGeom prst="rect">
                <a:avLst/>
              </a:prstGeom>
              <a:blipFill>
                <a:blip r:embed="rId4"/>
                <a:stretch>
                  <a:fillRect l="-260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DF6840-546C-B9BF-BF0C-DE270FA3767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442367" y="5163273"/>
            <a:ext cx="2" cy="112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A30EB9-AED9-5192-0DB9-AAFF4BE14B28}"/>
                  </a:ext>
                </a:extLst>
              </p:cNvPr>
              <p:cNvSpPr/>
              <p:nvPr/>
            </p:nvSpPr>
            <p:spPr>
              <a:xfrm>
                <a:off x="8683171" y="4172013"/>
                <a:ext cx="2569028" cy="64720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Output</a:t>
                </a: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A30EB9-AED9-5192-0DB9-AAFF4BE14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171" y="4172013"/>
                <a:ext cx="2569028" cy="647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028D0ECE-AE65-5972-1CE1-D400EF317DF2}"/>
                  </a:ext>
                </a:extLst>
              </p:cNvPr>
              <p:cNvSpPr/>
              <p:nvPr/>
            </p:nvSpPr>
            <p:spPr>
              <a:xfrm>
                <a:off x="4849094" y="3832834"/>
                <a:ext cx="3186545" cy="1325563"/>
              </a:xfrm>
              <a:prstGeom prst="diamond">
                <a:avLst/>
              </a:prstGeom>
              <a:ln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?</a:t>
                </a:r>
                <a:endParaRPr 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028D0ECE-AE65-5972-1CE1-D400EF317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4" y="3832834"/>
                <a:ext cx="3186545" cy="1325563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5FBEF1-A93A-11B6-58D7-CFE5B2597335}"/>
                  </a:ext>
                </a:extLst>
              </p:cNvPr>
              <p:cNvSpPr/>
              <p:nvPr/>
            </p:nvSpPr>
            <p:spPr>
              <a:xfrm>
                <a:off x="8683171" y="5296871"/>
                <a:ext cx="2569028" cy="647203"/>
              </a:xfrm>
              <a:prstGeom prst="rect">
                <a:avLst/>
              </a:prstGeom>
              <a:gradFill>
                <a:gsLst>
                  <a:gs pos="79000">
                    <a:schemeClr val="bg1"/>
                  </a:gs>
                  <a:gs pos="100000">
                    <a:srgbClr val="00B0F0"/>
                  </a:gs>
                </a:gsLst>
                <a:lin ang="10800000" scaled="0"/>
              </a:gradFill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Let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 be incremented by 2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5FBEF1-A93A-11B6-58D7-CFE5B2597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171" y="5296871"/>
                <a:ext cx="2569028" cy="647203"/>
              </a:xfrm>
              <a:prstGeom prst="rect">
                <a:avLst/>
              </a:prstGeom>
              <a:blipFill>
                <a:blip r:embed="rId7"/>
                <a:stretch>
                  <a:fillRect t="-2752" b="-128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764B4B-3EB2-CDCC-C96B-20F2A468AC2D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8035639" y="4495615"/>
            <a:ext cx="6475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61E2F7B-E617-5121-494D-0EA84A980E46}"/>
              </a:ext>
            </a:extLst>
          </p:cNvPr>
          <p:cNvSpPr txBox="1"/>
          <p:nvPr/>
        </p:nvSpPr>
        <p:spPr>
          <a:xfrm>
            <a:off x="8035639" y="412094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F7D875-0F5F-ACE3-EA2B-38E069981994}"/>
              </a:ext>
            </a:extLst>
          </p:cNvPr>
          <p:cNvSpPr txBox="1"/>
          <p:nvPr/>
        </p:nvSpPr>
        <p:spPr>
          <a:xfrm>
            <a:off x="5802490" y="5435806"/>
            <a:ext cx="66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B53288-7964-7E47-6D44-0C7E812F2F61}"/>
              </a:ext>
            </a:extLst>
          </p:cNvPr>
          <p:cNvCxnSpPr>
            <a:stCxn id="4" idx="2"/>
            <a:endCxn id="21" idx="0"/>
          </p:cNvCxnSpPr>
          <p:nvPr/>
        </p:nvCxnSpPr>
        <p:spPr>
          <a:xfrm>
            <a:off x="9967685" y="4819216"/>
            <a:ext cx="0" cy="477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568C97B-12B0-3B2D-C2F1-520CAD42FFEB}"/>
              </a:ext>
            </a:extLst>
          </p:cNvPr>
          <p:cNvSpPr txBox="1"/>
          <p:nvPr/>
        </p:nvSpPr>
        <p:spPr>
          <a:xfrm>
            <a:off x="705187" y="4524736"/>
            <a:ext cx="40446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d”,&amp;a,&amp;b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for(int c=a; c &lt; b; c=c+2)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 “,c);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9103C5C-81DA-87D3-6E09-9B1C858DB737}"/>
              </a:ext>
            </a:extLst>
          </p:cNvPr>
          <p:cNvGrpSpPr/>
          <p:nvPr/>
        </p:nvGrpSpPr>
        <p:grpSpPr>
          <a:xfrm>
            <a:off x="6468442" y="3546764"/>
            <a:ext cx="5241451" cy="2073709"/>
            <a:chOff x="6468442" y="3546764"/>
            <a:chExt cx="5241451" cy="2073709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D4AF269-F374-77F0-865F-E9C43F24C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52199" y="5620472"/>
              <a:ext cx="457694" cy="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67F2CE9-CFC9-C9F8-7FD4-8B74EB36E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8514" y="3546764"/>
              <a:ext cx="0" cy="20737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EB714C2-35D1-F4BD-A266-3C8F2FAF4B5D}"/>
                </a:ext>
              </a:extLst>
            </p:cNvPr>
            <p:cNvCxnSpPr>
              <a:cxnSpLocks/>
            </p:cNvCxnSpPr>
            <p:nvPr/>
          </p:nvCxnSpPr>
          <p:spPr>
            <a:xfrm>
              <a:off x="6468442" y="3574472"/>
              <a:ext cx="5230072" cy="0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248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4ECF-FB64-078B-EED6-BF282233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DC8C0F-C422-27A3-D088-79B46F49D3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82745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Create program-like flowcharts for each of these problems: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Determine if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even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Determine of two given numbers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 is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Determine the greater of two given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Determine the greatest of three given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Find if of the two given numbers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one is a divisor of the other, and determine which one divides the other.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List every other number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down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(assume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 in decreasing order.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List all numbers in  increasing order less than a given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which are either even or a multiple of three.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You are possibly now in a position to propose problems and draw some program-like flowcharts for them. Of course more exercise is a good thing.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DC8C0F-C422-27A3-D088-79B46F49D3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82745" cy="4667250"/>
              </a:xfrm>
              <a:blipFill>
                <a:blip r:embed="rId2"/>
                <a:stretch>
                  <a:fillRect l="-840" t="-2611" r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6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5060-33C2-0249-F5BA-56951482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computational ideas to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B5924-5060-DDA6-FF70-DE6F1A05B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Computational Idea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How to get a task done</a:t>
                </a:r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dirty="0"/>
                  <a:t>Does the equation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have two distinct real solutions?</a:t>
                </a:r>
              </a:p>
              <a:p>
                <a:r>
                  <a:rPr lang="en-US" dirty="0"/>
                  <a:t>Idea (Clear logic of how to go about the task, </a:t>
                </a:r>
                <a:r>
                  <a:rPr lang="en-US" dirty="0" err="1"/>
                  <a:t>ie</a:t>
                </a:r>
                <a:r>
                  <a:rPr lang="en-US" dirty="0"/>
                  <a:t> solve the ‘problem’)</a:t>
                </a:r>
              </a:p>
              <a:p>
                <a:pPr lvl="1"/>
                <a:r>
                  <a:rPr lang="en-US" b="1" dirty="0"/>
                  <a:t>Compute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dirty="0"/>
                  <a:t>  called the </a:t>
                </a:r>
                <a:r>
                  <a:rPr lang="en-US" i="1" dirty="0"/>
                  <a:t>discriminant</a:t>
                </a:r>
                <a:r>
                  <a:rPr lang="en-US" dirty="0"/>
                  <a:t> ( </a:t>
                </a:r>
                <a:r>
                  <a:rPr lang="en-US" i="1" dirty="0"/>
                  <a:t>Note:</a:t>
                </a:r>
                <a:r>
                  <a:rPr lang="en-US" dirty="0"/>
                  <a:t> This of course requires the values of the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to be known).</a:t>
                </a:r>
              </a:p>
              <a:p>
                <a:pPr lvl="1"/>
                <a:r>
                  <a:rPr lang="en-US" b="1" dirty="0"/>
                  <a:t>If </a:t>
                </a:r>
                <a:r>
                  <a:rPr lang="en-US" dirty="0"/>
                  <a:t>this </a:t>
                </a:r>
                <a:r>
                  <a:rPr lang="en-US" i="1" dirty="0"/>
                  <a:t>discriminant </a:t>
                </a:r>
                <a:r>
                  <a:rPr lang="en-US" dirty="0"/>
                  <a:t>is positive</a:t>
                </a:r>
                <a:br>
                  <a:rPr lang="en-US" dirty="0"/>
                </a:br>
                <a:r>
                  <a:rPr lang="en-US" dirty="0"/>
                  <a:t>      </a:t>
                </a:r>
                <a:r>
                  <a:rPr lang="en-US" b="1" dirty="0"/>
                  <a:t>then</a:t>
                </a:r>
                <a:r>
                  <a:rPr lang="en-US" dirty="0"/>
                  <a:t> the equation has two distinct real solutions</a:t>
                </a:r>
                <a:br>
                  <a:rPr lang="en-US" dirty="0"/>
                </a:br>
                <a:r>
                  <a:rPr lang="en-US" dirty="0"/>
                  <a:t>     </a:t>
                </a:r>
                <a:r>
                  <a:rPr lang="en-US" b="1" dirty="0"/>
                  <a:t>otherwise</a:t>
                </a:r>
                <a:r>
                  <a:rPr lang="en-US" dirty="0"/>
                  <a:t> it doesn’t.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B5924-5060-DDA6-FF70-DE6F1A05B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0139-207E-5EC8-B92D-75D16A3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2"/>
            <a:ext cx="10515600" cy="1325563"/>
          </a:xfrm>
        </p:spPr>
        <p:txBody>
          <a:bodyPr/>
          <a:lstStyle/>
          <a:p>
            <a:r>
              <a:rPr lang="en-US" dirty="0"/>
              <a:t>As a flowchart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/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Compute discriminant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blipFill>
                <a:blip r:embed="rId2"/>
                <a:stretch>
                  <a:fillRect t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EFC8C59E-A1DD-8184-71D9-24C3FD9FCC0C}"/>
              </a:ext>
            </a:extLst>
          </p:cNvPr>
          <p:cNvSpPr/>
          <p:nvPr/>
        </p:nvSpPr>
        <p:spPr>
          <a:xfrm>
            <a:off x="4849095" y="4294910"/>
            <a:ext cx="3186545" cy="1325563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Is the discriminant  &gt; 0 ?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1E6AA-3F08-2617-D656-56CC6A51D99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442368" y="3657600"/>
            <a:ext cx="0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D6963F-D003-AFD8-5C5A-17DF3D72CB82}"/>
              </a:ext>
            </a:extLst>
          </p:cNvPr>
          <p:cNvGrpSpPr/>
          <p:nvPr/>
        </p:nvGrpSpPr>
        <p:grpSpPr>
          <a:xfrm>
            <a:off x="1461653" y="4397700"/>
            <a:ext cx="9781315" cy="1119982"/>
            <a:chOff x="1461653" y="4397700"/>
            <a:chExt cx="9781315" cy="11199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223FA0-B3E4-6CBE-8FD6-88315282B00A}"/>
                </a:ext>
              </a:extLst>
            </p:cNvPr>
            <p:cNvSpPr/>
            <p:nvPr/>
          </p:nvSpPr>
          <p:spPr>
            <a:xfrm>
              <a:off x="9123222" y="4500491"/>
              <a:ext cx="2119746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the quadratic has two distinct real roots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CA3FDD-E5EE-8C45-3E8D-DF2D10E52132}"/>
                </a:ext>
              </a:extLst>
            </p:cNvPr>
            <p:cNvSpPr/>
            <p:nvPr/>
          </p:nvSpPr>
          <p:spPr>
            <a:xfrm>
              <a:off x="1461653" y="4397700"/>
              <a:ext cx="2459182" cy="11199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the quadratic does not have two distinct real roots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BBA284-97B4-1564-ED3D-CA74A0D28644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Setup:</a:t>
                  </a:r>
                </a:p>
                <a:p>
                  <a:pPr algn="ctr"/>
                  <a:r>
                    <a:rPr lang="en-US" dirty="0"/>
                    <a:t>Quadratic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/>
                    <a:t> are known values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0E3D97-65C4-C4D2-710B-B4E81379184D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42368" y="2151927"/>
              <a:ext cx="0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415D96-B339-5224-B90D-B088B066753C}"/>
              </a:ext>
            </a:extLst>
          </p:cNvPr>
          <p:cNvGrpSpPr/>
          <p:nvPr/>
        </p:nvGrpSpPr>
        <p:grpSpPr>
          <a:xfrm>
            <a:off x="3920835" y="4611318"/>
            <a:ext cx="5202387" cy="369335"/>
            <a:chOff x="3920835" y="4611318"/>
            <a:chExt cx="5202387" cy="36933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20B8AB-C1FC-35C9-ECAA-72A9DF1AB3EE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A784C-F0CD-206F-6DAC-0A72EFF9747E}"/>
                </a:ext>
              </a:extLst>
            </p:cNvPr>
            <p:cNvCxnSpPr>
              <a:stCxn id="9" idx="1"/>
              <a:endCxn id="15" idx="3"/>
            </p:cNvCxnSpPr>
            <p:nvPr/>
          </p:nvCxnSpPr>
          <p:spPr>
            <a:xfrm flipH="1" flipV="1">
              <a:off x="3920835" y="4957691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1C605A-B224-8BD0-9C42-D20315ED3D2D}"/>
                </a:ext>
              </a:extLst>
            </p:cNvPr>
            <p:cNvSpPr txBox="1"/>
            <p:nvPr/>
          </p:nvSpPr>
          <p:spPr>
            <a:xfrm>
              <a:off x="8340436" y="4611318"/>
              <a:ext cx="527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8350D6-A6FF-FCAB-6F62-38E666643F65}"/>
                </a:ext>
              </a:extLst>
            </p:cNvPr>
            <p:cNvSpPr txBox="1"/>
            <p:nvPr/>
          </p:nvSpPr>
          <p:spPr>
            <a:xfrm>
              <a:off x="4169052" y="4611321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87BCE-4D27-54BD-CE8E-ECA7FB4B56BA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944A1A-185F-FADF-B407-418AA7945E49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939028-3EFC-0A8B-526F-D1273CB8707C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4BBB0-28FD-651C-E5D7-19C59808CC48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461FAD-ADAE-0B95-2572-AFD7EAF16174}"/>
              </a:ext>
            </a:extLst>
          </p:cNvPr>
          <p:cNvGrpSpPr/>
          <p:nvPr/>
        </p:nvGrpSpPr>
        <p:grpSpPr>
          <a:xfrm>
            <a:off x="2691244" y="5414891"/>
            <a:ext cx="7491851" cy="1077984"/>
            <a:chOff x="2691244" y="5414891"/>
            <a:chExt cx="7491851" cy="1077984"/>
          </a:xfrm>
        </p:grpSpPr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0E3F27E9-9DF1-1D53-53DF-D7D2A9751564}"/>
                </a:ext>
              </a:extLst>
            </p:cNvPr>
            <p:cNvCxnSpPr>
              <a:stCxn id="15" idx="2"/>
              <a:endCxn id="6" idx="2"/>
            </p:cNvCxnSpPr>
            <p:nvPr/>
          </p:nvCxnSpPr>
          <p:spPr>
            <a:xfrm rot="16200000" flipH="1">
              <a:off x="3802119" y="4406806"/>
              <a:ext cx="975193" cy="31969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02D4D16A-4A38-BBB3-1FB4-E92F04722440}"/>
                </a:ext>
              </a:extLst>
            </p:cNvPr>
            <p:cNvCxnSpPr>
              <a:stCxn id="14" idx="2"/>
              <a:endCxn id="6" idx="6"/>
            </p:cNvCxnSpPr>
            <p:nvPr/>
          </p:nvCxnSpPr>
          <p:spPr>
            <a:xfrm rot="5400000">
              <a:off x="8050831" y="4360611"/>
              <a:ext cx="1077984" cy="31865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36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0139-207E-5EC8-B92D-75D16A3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2"/>
            <a:ext cx="10515600" cy="1325563"/>
          </a:xfrm>
        </p:spPr>
        <p:txBody>
          <a:bodyPr/>
          <a:lstStyle/>
          <a:p>
            <a:r>
              <a:rPr lang="en-US" dirty="0"/>
              <a:t>As a flowchart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/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Compute discriminant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blipFill>
                <a:blip r:embed="rId2"/>
                <a:stretch>
                  <a:fillRect t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EFC8C59E-A1DD-8184-71D9-24C3FD9FCC0C}"/>
              </a:ext>
            </a:extLst>
          </p:cNvPr>
          <p:cNvSpPr/>
          <p:nvPr/>
        </p:nvSpPr>
        <p:spPr>
          <a:xfrm>
            <a:off x="4849095" y="4294910"/>
            <a:ext cx="3186545" cy="1325563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Is the discriminant  &gt; 0 ?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1E6AA-3F08-2617-D656-56CC6A51D99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442368" y="3657600"/>
            <a:ext cx="0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D6963F-D003-AFD8-5C5A-17DF3D72CB82}"/>
              </a:ext>
            </a:extLst>
          </p:cNvPr>
          <p:cNvGrpSpPr/>
          <p:nvPr/>
        </p:nvGrpSpPr>
        <p:grpSpPr>
          <a:xfrm>
            <a:off x="1461653" y="4397700"/>
            <a:ext cx="9781315" cy="1119982"/>
            <a:chOff x="1461653" y="4397700"/>
            <a:chExt cx="9781315" cy="11199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223FA0-B3E4-6CBE-8FD6-88315282B00A}"/>
                </a:ext>
              </a:extLst>
            </p:cNvPr>
            <p:cNvSpPr/>
            <p:nvPr/>
          </p:nvSpPr>
          <p:spPr>
            <a:xfrm>
              <a:off x="9123222" y="4500491"/>
              <a:ext cx="2119746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the quadratic has two distinct real roots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CA3FDD-E5EE-8C45-3E8D-DF2D10E52132}"/>
                </a:ext>
              </a:extLst>
            </p:cNvPr>
            <p:cNvSpPr/>
            <p:nvPr/>
          </p:nvSpPr>
          <p:spPr>
            <a:xfrm>
              <a:off x="1461653" y="4397700"/>
              <a:ext cx="2459182" cy="11199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the quadratic does not have two distinct real roots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BBA284-97B4-1564-ED3D-CA74A0D28644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Setup:</a:t>
                  </a:r>
                </a:p>
                <a:p>
                  <a:pPr algn="ctr"/>
                  <a:r>
                    <a:rPr lang="en-US" dirty="0"/>
                    <a:t>Quadratic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/>
                    <a:t> are known values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0E3D97-65C4-C4D2-710B-B4E81379184D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42368" y="2151927"/>
              <a:ext cx="0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415D96-B339-5224-B90D-B088B066753C}"/>
              </a:ext>
            </a:extLst>
          </p:cNvPr>
          <p:cNvGrpSpPr/>
          <p:nvPr/>
        </p:nvGrpSpPr>
        <p:grpSpPr>
          <a:xfrm>
            <a:off x="3920835" y="4611318"/>
            <a:ext cx="5202387" cy="369335"/>
            <a:chOff x="3920835" y="4611318"/>
            <a:chExt cx="5202387" cy="36933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20B8AB-C1FC-35C9-ECAA-72A9DF1AB3EE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A784C-F0CD-206F-6DAC-0A72EFF9747E}"/>
                </a:ext>
              </a:extLst>
            </p:cNvPr>
            <p:cNvCxnSpPr>
              <a:stCxn id="9" idx="1"/>
              <a:endCxn id="15" idx="3"/>
            </p:cNvCxnSpPr>
            <p:nvPr/>
          </p:nvCxnSpPr>
          <p:spPr>
            <a:xfrm flipH="1" flipV="1">
              <a:off x="3920835" y="4957691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1C605A-B224-8BD0-9C42-D20315ED3D2D}"/>
                </a:ext>
              </a:extLst>
            </p:cNvPr>
            <p:cNvSpPr txBox="1"/>
            <p:nvPr/>
          </p:nvSpPr>
          <p:spPr>
            <a:xfrm>
              <a:off x="8340436" y="4611318"/>
              <a:ext cx="527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8350D6-A6FF-FCAB-6F62-38E666643F65}"/>
                </a:ext>
              </a:extLst>
            </p:cNvPr>
            <p:cNvSpPr txBox="1"/>
            <p:nvPr/>
          </p:nvSpPr>
          <p:spPr>
            <a:xfrm>
              <a:off x="4169052" y="4611321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87BCE-4D27-54BD-CE8E-ECA7FB4B56BA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944A1A-185F-FADF-B407-418AA7945E49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939028-3EFC-0A8B-526F-D1273CB8707C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4BBB0-28FD-651C-E5D7-19C59808CC48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461FAD-ADAE-0B95-2572-AFD7EAF16174}"/>
              </a:ext>
            </a:extLst>
          </p:cNvPr>
          <p:cNvGrpSpPr/>
          <p:nvPr/>
        </p:nvGrpSpPr>
        <p:grpSpPr>
          <a:xfrm>
            <a:off x="2691244" y="5414891"/>
            <a:ext cx="7491851" cy="1077984"/>
            <a:chOff x="2691244" y="5414891"/>
            <a:chExt cx="7491851" cy="1077984"/>
          </a:xfrm>
        </p:grpSpPr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0E3F27E9-9DF1-1D53-53DF-D7D2A9751564}"/>
                </a:ext>
              </a:extLst>
            </p:cNvPr>
            <p:cNvCxnSpPr>
              <a:stCxn id="15" idx="2"/>
              <a:endCxn id="6" idx="2"/>
            </p:cNvCxnSpPr>
            <p:nvPr/>
          </p:nvCxnSpPr>
          <p:spPr>
            <a:xfrm rot="16200000" flipH="1">
              <a:off x="3802119" y="4406806"/>
              <a:ext cx="975193" cy="31969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02D4D16A-4A38-BBB3-1FB4-E92F04722440}"/>
                </a:ext>
              </a:extLst>
            </p:cNvPr>
            <p:cNvCxnSpPr>
              <a:stCxn id="14" idx="2"/>
              <a:endCxn id="6" idx="6"/>
            </p:cNvCxnSpPr>
            <p:nvPr/>
          </p:nvCxnSpPr>
          <p:spPr>
            <a:xfrm rot="5400000">
              <a:off x="8050831" y="4360611"/>
              <a:ext cx="1077984" cy="31865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318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0139-207E-5EC8-B92D-75D16A3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2"/>
            <a:ext cx="10515600" cy="1325563"/>
          </a:xfrm>
        </p:spPr>
        <p:txBody>
          <a:bodyPr/>
          <a:lstStyle/>
          <a:p>
            <a:r>
              <a:rPr lang="en-US" dirty="0"/>
              <a:t>More symbolic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/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Let </a:t>
                </a:r>
                <a:r>
                  <a:rPr lang="en-US" b="1" dirty="0"/>
                  <a:t>det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EFC8C59E-A1DD-8184-71D9-24C3FD9FCC0C}"/>
              </a:ext>
            </a:extLst>
          </p:cNvPr>
          <p:cNvSpPr/>
          <p:nvPr/>
        </p:nvSpPr>
        <p:spPr>
          <a:xfrm>
            <a:off x="4849095" y="4294910"/>
            <a:ext cx="3186545" cy="1325563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det</a:t>
            </a:r>
            <a:r>
              <a:rPr lang="en-US" dirty="0">
                <a:solidFill>
                  <a:schemeClr val="dk1"/>
                </a:solidFill>
              </a:rPr>
              <a:t> &gt; 0 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1E6AA-3F08-2617-D656-56CC6A51D99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442368" y="3657600"/>
            <a:ext cx="0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D6963F-D003-AFD8-5C5A-17DF3D72CB82}"/>
              </a:ext>
            </a:extLst>
          </p:cNvPr>
          <p:cNvGrpSpPr/>
          <p:nvPr/>
        </p:nvGrpSpPr>
        <p:grpSpPr>
          <a:xfrm>
            <a:off x="1461653" y="4397700"/>
            <a:ext cx="9781315" cy="1119982"/>
            <a:chOff x="1461653" y="4397700"/>
            <a:chExt cx="9781315" cy="11199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223FA0-B3E4-6CBE-8FD6-88315282B00A}"/>
                </a:ext>
              </a:extLst>
            </p:cNvPr>
            <p:cNvSpPr/>
            <p:nvPr/>
          </p:nvSpPr>
          <p:spPr>
            <a:xfrm>
              <a:off x="9123222" y="4500491"/>
              <a:ext cx="2119746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Has two distinct real roots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CA3FDD-E5EE-8C45-3E8D-DF2D10E52132}"/>
                </a:ext>
              </a:extLst>
            </p:cNvPr>
            <p:cNvSpPr/>
            <p:nvPr/>
          </p:nvSpPr>
          <p:spPr>
            <a:xfrm>
              <a:off x="1461653" y="4397700"/>
              <a:ext cx="2459182" cy="11199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No two  distinct real roots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BBA284-97B4-1564-ED3D-CA74A0D28644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Setup:</a:t>
                  </a:r>
                </a:p>
                <a:p>
                  <a:pPr algn="ctr"/>
                  <a:r>
                    <a:rPr lang="en-US" dirty="0"/>
                    <a:t>Quadratic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Let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/>
                    <a:t> be given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0E3D97-65C4-C4D2-710B-B4E81379184D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42368" y="2151927"/>
              <a:ext cx="0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415D96-B339-5224-B90D-B088B066753C}"/>
              </a:ext>
            </a:extLst>
          </p:cNvPr>
          <p:cNvGrpSpPr/>
          <p:nvPr/>
        </p:nvGrpSpPr>
        <p:grpSpPr>
          <a:xfrm>
            <a:off x="3920835" y="4611318"/>
            <a:ext cx="5202387" cy="369335"/>
            <a:chOff x="3920835" y="4611318"/>
            <a:chExt cx="5202387" cy="36933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20B8AB-C1FC-35C9-ECAA-72A9DF1AB3EE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A784C-F0CD-206F-6DAC-0A72EFF9747E}"/>
                </a:ext>
              </a:extLst>
            </p:cNvPr>
            <p:cNvCxnSpPr>
              <a:stCxn id="9" idx="1"/>
              <a:endCxn id="15" idx="3"/>
            </p:cNvCxnSpPr>
            <p:nvPr/>
          </p:nvCxnSpPr>
          <p:spPr>
            <a:xfrm flipH="1" flipV="1">
              <a:off x="3920835" y="4957691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1C605A-B224-8BD0-9C42-D20315ED3D2D}"/>
                </a:ext>
              </a:extLst>
            </p:cNvPr>
            <p:cNvSpPr txBox="1"/>
            <p:nvPr/>
          </p:nvSpPr>
          <p:spPr>
            <a:xfrm>
              <a:off x="8340436" y="4611318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8350D6-A6FF-FCAB-6F62-38E666643F65}"/>
                </a:ext>
              </a:extLst>
            </p:cNvPr>
            <p:cNvSpPr txBox="1"/>
            <p:nvPr/>
          </p:nvSpPr>
          <p:spPr>
            <a:xfrm>
              <a:off x="4169052" y="4611321"/>
              <a:ext cx="665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87BCE-4D27-54BD-CE8E-ECA7FB4B56BA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944A1A-185F-FADF-B407-418AA7945E49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939028-3EFC-0A8B-526F-D1273CB8707C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4BBB0-28FD-651C-E5D7-19C59808CC48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2A46C1A-F072-B7B2-2106-12E382619F3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6442367" y="5620473"/>
              <a:ext cx="2" cy="6648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BEEC9F-399E-4219-5DB1-28DD4DD9E3C2}"/>
              </a:ext>
            </a:extLst>
          </p:cNvPr>
          <p:cNvGrpSpPr/>
          <p:nvPr/>
        </p:nvGrpSpPr>
        <p:grpSpPr>
          <a:xfrm>
            <a:off x="2691244" y="5414891"/>
            <a:ext cx="7491851" cy="1077984"/>
            <a:chOff x="2691244" y="5414891"/>
            <a:chExt cx="7491851" cy="1077984"/>
          </a:xfrm>
        </p:grpSpPr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54324142-B6A4-87FD-50EC-486C35F861AD}"/>
                </a:ext>
              </a:extLst>
            </p:cNvPr>
            <p:cNvCxnSpPr/>
            <p:nvPr/>
          </p:nvCxnSpPr>
          <p:spPr>
            <a:xfrm rot="16200000" flipH="1">
              <a:off x="3802119" y="4406806"/>
              <a:ext cx="975193" cy="31969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9D9B7501-92F8-3B91-8833-7E160CC21DB6}"/>
                </a:ext>
              </a:extLst>
            </p:cNvPr>
            <p:cNvCxnSpPr/>
            <p:nvPr/>
          </p:nvCxnSpPr>
          <p:spPr>
            <a:xfrm rot="5400000">
              <a:off x="8050831" y="4360611"/>
              <a:ext cx="1077984" cy="31865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428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0139-207E-5EC8-B92D-75D16A3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2"/>
            <a:ext cx="10515600" cy="1325563"/>
          </a:xfrm>
        </p:spPr>
        <p:txBody>
          <a:bodyPr/>
          <a:lstStyle/>
          <a:p>
            <a:r>
              <a:rPr lang="en-US" dirty="0"/>
              <a:t>More symbolic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/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Let </a:t>
                </a:r>
                <a:r>
                  <a:rPr lang="en-US" b="1" dirty="0"/>
                  <a:t>det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EFC8C59E-A1DD-8184-71D9-24C3FD9FCC0C}"/>
              </a:ext>
            </a:extLst>
          </p:cNvPr>
          <p:cNvSpPr/>
          <p:nvPr/>
        </p:nvSpPr>
        <p:spPr>
          <a:xfrm>
            <a:off x="4849095" y="4294910"/>
            <a:ext cx="3186545" cy="1325563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det</a:t>
            </a:r>
            <a:r>
              <a:rPr lang="en-US" dirty="0">
                <a:solidFill>
                  <a:schemeClr val="dk1"/>
                </a:solidFill>
              </a:rPr>
              <a:t> &gt; 0 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1E6AA-3F08-2617-D656-56CC6A51D99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442368" y="3657600"/>
            <a:ext cx="0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D6963F-D003-AFD8-5C5A-17DF3D72CB82}"/>
              </a:ext>
            </a:extLst>
          </p:cNvPr>
          <p:cNvGrpSpPr/>
          <p:nvPr/>
        </p:nvGrpSpPr>
        <p:grpSpPr>
          <a:xfrm>
            <a:off x="1461653" y="4397700"/>
            <a:ext cx="9781315" cy="1119982"/>
            <a:chOff x="1461653" y="4397700"/>
            <a:chExt cx="9781315" cy="11199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223FA0-B3E4-6CBE-8FD6-88315282B00A}"/>
                </a:ext>
              </a:extLst>
            </p:cNvPr>
            <p:cNvSpPr/>
            <p:nvPr/>
          </p:nvSpPr>
          <p:spPr>
            <a:xfrm>
              <a:off x="9123222" y="4500491"/>
              <a:ext cx="2119746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Has two distinct real roots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CA3FDD-E5EE-8C45-3E8D-DF2D10E52132}"/>
                </a:ext>
              </a:extLst>
            </p:cNvPr>
            <p:cNvSpPr/>
            <p:nvPr/>
          </p:nvSpPr>
          <p:spPr>
            <a:xfrm>
              <a:off x="1461653" y="4397700"/>
              <a:ext cx="2459182" cy="11199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No two  distinct real roots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BBA284-97B4-1564-ED3D-CA74A0D28644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Setup:</a:t>
                  </a:r>
                </a:p>
                <a:p>
                  <a:pPr algn="ctr"/>
                  <a:r>
                    <a:rPr lang="en-US" dirty="0"/>
                    <a:t>Quadratic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Let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/>
                    <a:t> be given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0E3D97-65C4-C4D2-710B-B4E81379184D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42368" y="2151927"/>
              <a:ext cx="0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415D96-B339-5224-B90D-B088B066753C}"/>
              </a:ext>
            </a:extLst>
          </p:cNvPr>
          <p:cNvGrpSpPr/>
          <p:nvPr/>
        </p:nvGrpSpPr>
        <p:grpSpPr>
          <a:xfrm>
            <a:off x="3920835" y="4611318"/>
            <a:ext cx="5202387" cy="369335"/>
            <a:chOff x="3920835" y="4611318"/>
            <a:chExt cx="5202387" cy="36933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20B8AB-C1FC-35C9-ECAA-72A9DF1AB3EE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A784C-F0CD-206F-6DAC-0A72EFF9747E}"/>
                </a:ext>
              </a:extLst>
            </p:cNvPr>
            <p:cNvCxnSpPr>
              <a:stCxn id="9" idx="1"/>
              <a:endCxn id="15" idx="3"/>
            </p:cNvCxnSpPr>
            <p:nvPr/>
          </p:nvCxnSpPr>
          <p:spPr>
            <a:xfrm flipH="1" flipV="1">
              <a:off x="3920835" y="4957691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1C605A-B224-8BD0-9C42-D20315ED3D2D}"/>
                </a:ext>
              </a:extLst>
            </p:cNvPr>
            <p:cNvSpPr txBox="1"/>
            <p:nvPr/>
          </p:nvSpPr>
          <p:spPr>
            <a:xfrm>
              <a:off x="8340436" y="4611318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8350D6-A6FF-FCAB-6F62-38E666643F65}"/>
                </a:ext>
              </a:extLst>
            </p:cNvPr>
            <p:cNvSpPr txBox="1"/>
            <p:nvPr/>
          </p:nvSpPr>
          <p:spPr>
            <a:xfrm>
              <a:off x="4169052" y="4611321"/>
              <a:ext cx="665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87BCE-4D27-54BD-CE8E-ECA7FB4B56BA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944A1A-185F-FADF-B407-418AA7945E49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939028-3EFC-0A8B-526F-D1273CB8707C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4BBB0-28FD-651C-E5D7-19C59808CC48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2A46C1A-F072-B7B2-2106-12E382619F3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6442367" y="5620473"/>
              <a:ext cx="2" cy="6648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BEEC9F-399E-4219-5DB1-28DD4DD9E3C2}"/>
              </a:ext>
            </a:extLst>
          </p:cNvPr>
          <p:cNvGrpSpPr/>
          <p:nvPr/>
        </p:nvGrpSpPr>
        <p:grpSpPr>
          <a:xfrm>
            <a:off x="2691244" y="5414891"/>
            <a:ext cx="7491851" cy="1077984"/>
            <a:chOff x="2691244" y="5414891"/>
            <a:chExt cx="7491851" cy="1077984"/>
          </a:xfrm>
        </p:grpSpPr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54324142-B6A4-87FD-50EC-486C35F861AD}"/>
                </a:ext>
              </a:extLst>
            </p:cNvPr>
            <p:cNvCxnSpPr/>
            <p:nvPr/>
          </p:nvCxnSpPr>
          <p:spPr>
            <a:xfrm rot="16200000" flipH="1">
              <a:off x="3802119" y="4406806"/>
              <a:ext cx="975193" cy="31969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9D9B7501-92F8-3B91-8833-7E160CC21DB6}"/>
                </a:ext>
              </a:extLst>
            </p:cNvPr>
            <p:cNvCxnSpPr/>
            <p:nvPr/>
          </p:nvCxnSpPr>
          <p:spPr>
            <a:xfrm rot="5400000">
              <a:off x="8050831" y="4360611"/>
              <a:ext cx="1077984" cy="31865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5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0139-207E-5EC8-B92D-75D16A3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2"/>
            <a:ext cx="10515600" cy="1325563"/>
          </a:xfrm>
        </p:spPr>
        <p:txBody>
          <a:bodyPr/>
          <a:lstStyle/>
          <a:p>
            <a:r>
              <a:rPr lang="en-US" dirty="0"/>
              <a:t>Program like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/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Let </a:t>
                </a:r>
                <a:r>
                  <a:rPr lang="en-US" b="1" dirty="0"/>
                  <a:t>det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EFC8C59E-A1DD-8184-71D9-24C3FD9FCC0C}"/>
              </a:ext>
            </a:extLst>
          </p:cNvPr>
          <p:cNvSpPr/>
          <p:nvPr/>
        </p:nvSpPr>
        <p:spPr>
          <a:xfrm>
            <a:off x="4849095" y="4294910"/>
            <a:ext cx="3186545" cy="1325563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det</a:t>
            </a:r>
            <a:r>
              <a:rPr lang="en-US" dirty="0">
                <a:solidFill>
                  <a:schemeClr val="dk1"/>
                </a:solidFill>
              </a:rPr>
              <a:t> &gt; 0 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1E6AA-3F08-2617-D656-56CC6A51D99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442368" y="3657600"/>
            <a:ext cx="0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D6963F-D003-AFD8-5C5A-17DF3D72CB82}"/>
              </a:ext>
            </a:extLst>
          </p:cNvPr>
          <p:cNvGrpSpPr/>
          <p:nvPr/>
        </p:nvGrpSpPr>
        <p:grpSpPr>
          <a:xfrm>
            <a:off x="1461653" y="4397700"/>
            <a:ext cx="9781315" cy="1119982"/>
            <a:chOff x="1461653" y="4397700"/>
            <a:chExt cx="9781315" cy="11199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223FA0-B3E4-6CBE-8FD6-88315282B00A}"/>
                </a:ext>
              </a:extLst>
            </p:cNvPr>
            <p:cNvSpPr/>
            <p:nvPr/>
          </p:nvSpPr>
          <p:spPr>
            <a:xfrm>
              <a:off x="9123222" y="4500491"/>
              <a:ext cx="2119746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Output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“Has two distinct real roots”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CA3FDD-E5EE-8C45-3E8D-DF2D10E52132}"/>
                </a:ext>
              </a:extLst>
            </p:cNvPr>
            <p:cNvSpPr/>
            <p:nvPr/>
          </p:nvSpPr>
          <p:spPr>
            <a:xfrm>
              <a:off x="1461653" y="4397700"/>
              <a:ext cx="2459182" cy="11199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Output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“No two  distinct real roots”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BBA284-97B4-1564-ED3D-CA74A0D28644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Assume:</a:t>
                  </a:r>
                </a:p>
                <a:p>
                  <a:pPr algn="ctr"/>
                  <a:r>
                    <a:rPr lang="en-US" dirty="0"/>
                    <a:t>Quadratic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b="1" dirty="0"/>
                    <a:t>Input:</a:t>
                  </a:r>
                  <a:r>
                    <a:rPr lang="en-US" dirty="0"/>
                    <a:t> values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0E3D97-65C4-C4D2-710B-B4E81379184D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42368" y="2151927"/>
              <a:ext cx="0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415D96-B339-5224-B90D-B088B066753C}"/>
              </a:ext>
            </a:extLst>
          </p:cNvPr>
          <p:cNvGrpSpPr/>
          <p:nvPr/>
        </p:nvGrpSpPr>
        <p:grpSpPr>
          <a:xfrm>
            <a:off x="3920835" y="4611318"/>
            <a:ext cx="5202387" cy="369335"/>
            <a:chOff x="3920835" y="4611318"/>
            <a:chExt cx="5202387" cy="36933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20B8AB-C1FC-35C9-ECAA-72A9DF1AB3EE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A784C-F0CD-206F-6DAC-0A72EFF9747E}"/>
                </a:ext>
              </a:extLst>
            </p:cNvPr>
            <p:cNvCxnSpPr>
              <a:stCxn id="9" idx="1"/>
              <a:endCxn id="15" idx="3"/>
            </p:cNvCxnSpPr>
            <p:nvPr/>
          </p:nvCxnSpPr>
          <p:spPr>
            <a:xfrm flipH="1" flipV="1">
              <a:off x="3920835" y="4957691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1C605A-B224-8BD0-9C42-D20315ED3D2D}"/>
                </a:ext>
              </a:extLst>
            </p:cNvPr>
            <p:cNvSpPr txBox="1"/>
            <p:nvPr/>
          </p:nvSpPr>
          <p:spPr>
            <a:xfrm>
              <a:off x="8340436" y="4611318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8350D6-A6FF-FCAB-6F62-38E666643F65}"/>
                </a:ext>
              </a:extLst>
            </p:cNvPr>
            <p:cNvSpPr txBox="1"/>
            <p:nvPr/>
          </p:nvSpPr>
          <p:spPr>
            <a:xfrm>
              <a:off x="4169052" y="4611321"/>
              <a:ext cx="665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87BCE-4D27-54BD-CE8E-ECA7FB4B56BA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944A1A-185F-FADF-B407-418AA7945E49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939028-3EFC-0A8B-526F-D1273CB8707C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4BBB0-28FD-651C-E5D7-19C59808CC48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2A46C1A-F072-B7B2-2106-12E382619F3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6442367" y="5620473"/>
              <a:ext cx="2" cy="6648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BEEC9F-399E-4219-5DB1-28DD4DD9E3C2}"/>
              </a:ext>
            </a:extLst>
          </p:cNvPr>
          <p:cNvGrpSpPr/>
          <p:nvPr/>
        </p:nvGrpSpPr>
        <p:grpSpPr>
          <a:xfrm>
            <a:off x="2691244" y="5414891"/>
            <a:ext cx="7491851" cy="1077984"/>
            <a:chOff x="2691244" y="5414891"/>
            <a:chExt cx="7491851" cy="1077984"/>
          </a:xfrm>
        </p:grpSpPr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54324142-B6A4-87FD-50EC-486C35F861AD}"/>
                </a:ext>
              </a:extLst>
            </p:cNvPr>
            <p:cNvCxnSpPr/>
            <p:nvPr/>
          </p:nvCxnSpPr>
          <p:spPr>
            <a:xfrm rot="16200000" flipH="1">
              <a:off x="3802119" y="4406806"/>
              <a:ext cx="975193" cy="31969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9D9B7501-92F8-3B91-8833-7E160CC21DB6}"/>
                </a:ext>
              </a:extLst>
            </p:cNvPr>
            <p:cNvCxnSpPr/>
            <p:nvPr/>
          </p:nvCxnSpPr>
          <p:spPr>
            <a:xfrm rot="5400000">
              <a:off x="8050831" y="4360611"/>
              <a:ext cx="1077984" cy="31865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893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0139-207E-5EC8-B92D-75D16A3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2"/>
            <a:ext cx="10515600" cy="1325563"/>
          </a:xfrm>
        </p:spPr>
        <p:txBody>
          <a:bodyPr/>
          <a:lstStyle/>
          <a:p>
            <a:r>
              <a:rPr lang="en-US" dirty="0"/>
              <a:t>Program like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/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Let </a:t>
                </a:r>
                <a:r>
                  <a:rPr lang="en-US" b="1" dirty="0"/>
                  <a:t>det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EFC8C59E-A1DD-8184-71D9-24C3FD9FCC0C}"/>
              </a:ext>
            </a:extLst>
          </p:cNvPr>
          <p:cNvSpPr/>
          <p:nvPr/>
        </p:nvSpPr>
        <p:spPr>
          <a:xfrm>
            <a:off x="4849095" y="4294910"/>
            <a:ext cx="3186545" cy="1325563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det</a:t>
            </a:r>
            <a:r>
              <a:rPr lang="en-US" dirty="0">
                <a:solidFill>
                  <a:schemeClr val="dk1"/>
                </a:solidFill>
              </a:rPr>
              <a:t> &gt; 0 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1E6AA-3F08-2617-D656-56CC6A51D99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442368" y="3657600"/>
            <a:ext cx="0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D6963F-D003-AFD8-5C5A-17DF3D72CB82}"/>
              </a:ext>
            </a:extLst>
          </p:cNvPr>
          <p:cNvGrpSpPr/>
          <p:nvPr/>
        </p:nvGrpSpPr>
        <p:grpSpPr>
          <a:xfrm>
            <a:off x="1461653" y="4397700"/>
            <a:ext cx="9781315" cy="1119982"/>
            <a:chOff x="1461653" y="4397700"/>
            <a:chExt cx="9781315" cy="11199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223FA0-B3E4-6CBE-8FD6-88315282B00A}"/>
                </a:ext>
              </a:extLst>
            </p:cNvPr>
            <p:cNvSpPr/>
            <p:nvPr/>
          </p:nvSpPr>
          <p:spPr>
            <a:xfrm>
              <a:off x="9123222" y="4500491"/>
              <a:ext cx="2119746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Output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“Has two distinct real roots”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CA3FDD-E5EE-8C45-3E8D-DF2D10E52132}"/>
                </a:ext>
              </a:extLst>
            </p:cNvPr>
            <p:cNvSpPr/>
            <p:nvPr/>
          </p:nvSpPr>
          <p:spPr>
            <a:xfrm>
              <a:off x="1461653" y="4397700"/>
              <a:ext cx="2459182" cy="11199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Output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“Does not have two distinct real roots”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BBA284-97B4-1564-ED3D-CA74A0D28644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Assume:</a:t>
                  </a:r>
                </a:p>
                <a:p>
                  <a:pPr algn="ctr"/>
                  <a:r>
                    <a:rPr lang="en-US" dirty="0"/>
                    <a:t>Quadratic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b="1" dirty="0"/>
                    <a:t>Input:</a:t>
                  </a:r>
                  <a:r>
                    <a:rPr lang="en-US" dirty="0"/>
                    <a:t> values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0E3D97-65C4-C4D2-710B-B4E81379184D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42368" y="2151927"/>
              <a:ext cx="0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415D96-B339-5224-B90D-B088B066753C}"/>
              </a:ext>
            </a:extLst>
          </p:cNvPr>
          <p:cNvGrpSpPr/>
          <p:nvPr/>
        </p:nvGrpSpPr>
        <p:grpSpPr>
          <a:xfrm>
            <a:off x="3920835" y="4611318"/>
            <a:ext cx="5202387" cy="369335"/>
            <a:chOff x="3920835" y="4611318"/>
            <a:chExt cx="5202387" cy="36933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20B8AB-C1FC-35C9-ECAA-72A9DF1AB3EE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A784C-F0CD-206F-6DAC-0A72EFF9747E}"/>
                </a:ext>
              </a:extLst>
            </p:cNvPr>
            <p:cNvCxnSpPr>
              <a:stCxn id="9" idx="1"/>
              <a:endCxn id="15" idx="3"/>
            </p:cNvCxnSpPr>
            <p:nvPr/>
          </p:nvCxnSpPr>
          <p:spPr>
            <a:xfrm flipH="1" flipV="1">
              <a:off x="3920835" y="4957691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1C605A-B224-8BD0-9C42-D20315ED3D2D}"/>
                </a:ext>
              </a:extLst>
            </p:cNvPr>
            <p:cNvSpPr txBox="1"/>
            <p:nvPr/>
          </p:nvSpPr>
          <p:spPr>
            <a:xfrm>
              <a:off x="8340436" y="4611318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8350D6-A6FF-FCAB-6F62-38E666643F65}"/>
                </a:ext>
              </a:extLst>
            </p:cNvPr>
            <p:cNvSpPr txBox="1"/>
            <p:nvPr/>
          </p:nvSpPr>
          <p:spPr>
            <a:xfrm>
              <a:off x="4169052" y="4611321"/>
              <a:ext cx="665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87BCE-4D27-54BD-CE8E-ECA7FB4B56BA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944A1A-185F-FADF-B407-418AA7945E49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939028-3EFC-0A8B-526F-D1273CB8707C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4BBB0-28FD-651C-E5D7-19C59808CC48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2A46C1A-F072-B7B2-2106-12E382619F3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6442367" y="5620473"/>
              <a:ext cx="2" cy="6648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BEEC9F-399E-4219-5DB1-28DD4DD9E3C2}"/>
              </a:ext>
            </a:extLst>
          </p:cNvPr>
          <p:cNvGrpSpPr/>
          <p:nvPr/>
        </p:nvGrpSpPr>
        <p:grpSpPr>
          <a:xfrm>
            <a:off x="2691244" y="5414891"/>
            <a:ext cx="7491851" cy="1077984"/>
            <a:chOff x="2691244" y="5414891"/>
            <a:chExt cx="7491851" cy="1077984"/>
          </a:xfrm>
        </p:grpSpPr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54324142-B6A4-87FD-50EC-486C35F861AD}"/>
                </a:ext>
              </a:extLst>
            </p:cNvPr>
            <p:cNvCxnSpPr/>
            <p:nvPr/>
          </p:nvCxnSpPr>
          <p:spPr>
            <a:xfrm rot="16200000" flipH="1">
              <a:off x="3802119" y="4406806"/>
              <a:ext cx="975193" cy="31969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9D9B7501-92F8-3B91-8833-7E160CC21DB6}"/>
                </a:ext>
              </a:extLst>
            </p:cNvPr>
            <p:cNvCxnSpPr/>
            <p:nvPr/>
          </p:nvCxnSpPr>
          <p:spPr>
            <a:xfrm rot="5400000">
              <a:off x="8050831" y="4360611"/>
              <a:ext cx="1077984" cy="31865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85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3CED481-CC6C-952C-3DCA-5AF5A5399117}"/>
              </a:ext>
            </a:extLst>
          </p:cNvPr>
          <p:cNvSpPr/>
          <p:nvPr/>
        </p:nvSpPr>
        <p:spPr>
          <a:xfrm>
            <a:off x="3463634" y="5865894"/>
            <a:ext cx="2632366" cy="41520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CD6DA-A074-6061-471A-FE94AFB2C2DB}"/>
              </a:ext>
            </a:extLst>
          </p:cNvPr>
          <p:cNvSpPr/>
          <p:nvPr/>
        </p:nvSpPr>
        <p:spPr>
          <a:xfrm>
            <a:off x="4274457" y="4936304"/>
            <a:ext cx="6204857" cy="4427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A01AE0-2E96-6990-1213-7A3589F390A1}"/>
              </a:ext>
            </a:extLst>
          </p:cNvPr>
          <p:cNvSpPr/>
          <p:nvPr/>
        </p:nvSpPr>
        <p:spPr>
          <a:xfrm>
            <a:off x="4274457" y="5537716"/>
            <a:ext cx="7714343" cy="4152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4759BE-B21E-39CF-AC9F-8269FDF0E46B}"/>
              </a:ext>
            </a:extLst>
          </p:cNvPr>
          <p:cNvSpPr/>
          <p:nvPr/>
        </p:nvSpPr>
        <p:spPr>
          <a:xfrm>
            <a:off x="5274959" y="922219"/>
            <a:ext cx="2798613" cy="41520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5EC8D-9A37-DD0F-7FFC-AF4F732F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7" y="365125"/>
            <a:ext cx="10515600" cy="1325563"/>
          </a:xfrm>
        </p:spPr>
        <p:txBody>
          <a:bodyPr/>
          <a:lstStyle/>
          <a:p>
            <a:r>
              <a:rPr lang="en-US" dirty="0"/>
              <a:t>Program: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3B7A1A-3840-189C-A408-39AD8859A14B}"/>
              </a:ext>
            </a:extLst>
          </p:cNvPr>
          <p:cNvSpPr txBox="1"/>
          <p:nvPr/>
        </p:nvSpPr>
        <p:spPr>
          <a:xfrm>
            <a:off x="2701638" y="974728"/>
            <a:ext cx="97120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  // program starts here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are coefficients of the quadratic equation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the values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c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(“%f %f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f”,&amp;a,&amp;b,&amp;c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det is the determinant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float det;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det = b*b – 4*a*c;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if det &gt; 0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if (det &gt; 0 )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(“Has two distinct real roots\n”);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(“Does not have two distinct real roots\n”);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// program ends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415F51-D07E-FF19-945C-A3FACBB94B40}"/>
                  </a:ext>
                </a:extLst>
              </p:cNvPr>
              <p:cNvSpPr/>
              <p:nvPr/>
            </p:nvSpPr>
            <p:spPr>
              <a:xfrm>
                <a:off x="8183926" y="1570036"/>
                <a:ext cx="3484419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Assume:</a:t>
                </a:r>
              </a:p>
              <a:p>
                <a:pPr algn="ctr"/>
                <a:r>
                  <a:rPr lang="en-US" dirty="0"/>
                  <a:t>Quadratic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b="1" dirty="0"/>
                  <a:t>Input:</a:t>
                </a:r>
                <a:r>
                  <a:rPr lang="en-US" dirty="0"/>
                  <a:t>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415F51-D07E-FF19-945C-A3FACBB94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926" y="1570036"/>
                <a:ext cx="3484419" cy="914400"/>
              </a:xfrm>
              <a:prstGeom prst="rect">
                <a:avLst/>
              </a:prstGeom>
              <a:blipFill>
                <a:blip r:embed="rId2"/>
                <a:stretch>
                  <a:fillRect t="-2614" b="-98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D76D06-A0C0-F3E0-95CB-FA234A4185B8}"/>
                  </a:ext>
                </a:extLst>
              </p:cNvPr>
              <p:cNvSpPr/>
              <p:nvPr/>
            </p:nvSpPr>
            <p:spPr>
              <a:xfrm>
                <a:off x="8968018" y="2842054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Let </a:t>
                </a:r>
                <a:r>
                  <a:rPr lang="en-US" b="1" dirty="0"/>
                  <a:t>det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D76D06-A0C0-F3E0-95CB-FA234A418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018" y="2842054"/>
                <a:ext cx="2119746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amond 11">
            <a:extLst>
              <a:ext uri="{FF2B5EF4-FFF2-40B4-BE49-F238E27FC236}">
                <a16:creationId xmlns:a16="http://schemas.microsoft.com/office/drawing/2014/main" id="{8021232E-32FA-3D85-1C26-C554B375308C}"/>
              </a:ext>
            </a:extLst>
          </p:cNvPr>
          <p:cNvSpPr/>
          <p:nvPr/>
        </p:nvSpPr>
        <p:spPr>
          <a:xfrm>
            <a:off x="8905012" y="4178044"/>
            <a:ext cx="2216727" cy="674400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det</a:t>
            </a:r>
            <a:r>
              <a:rPr lang="en-US" dirty="0">
                <a:solidFill>
                  <a:schemeClr val="dk1"/>
                </a:solidFill>
              </a:rPr>
              <a:t> &gt; 0  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3477A1-231B-C9E9-6310-0AD1770B571D}"/>
              </a:ext>
            </a:extLst>
          </p:cNvPr>
          <p:cNvCxnSpPr>
            <a:cxnSpLocks/>
          </p:cNvCxnSpPr>
          <p:nvPr/>
        </p:nvCxnSpPr>
        <p:spPr>
          <a:xfrm flipH="1">
            <a:off x="10013376" y="1119320"/>
            <a:ext cx="1" cy="436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6FB363-CB4A-B4F9-C740-0AC0E5FFA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027891" y="2542492"/>
            <a:ext cx="0" cy="299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170153-925D-8353-1A05-3232C608F30F}"/>
              </a:ext>
            </a:extLst>
          </p:cNvPr>
          <p:cNvCxnSpPr>
            <a:cxnSpLocks/>
          </p:cNvCxnSpPr>
          <p:nvPr/>
        </p:nvCxnSpPr>
        <p:spPr>
          <a:xfrm>
            <a:off x="10011738" y="3799996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DED558-AC42-F783-909C-5357A13578FE}"/>
              </a:ext>
            </a:extLst>
          </p:cNvPr>
          <p:cNvGrpSpPr/>
          <p:nvPr/>
        </p:nvGrpSpPr>
        <p:grpSpPr>
          <a:xfrm>
            <a:off x="8018198" y="4113528"/>
            <a:ext cx="4014144" cy="396754"/>
            <a:chOff x="4876849" y="4572833"/>
            <a:chExt cx="4246373" cy="39675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1E3FB73-F6C9-7936-A11E-DE0B38EC496A}"/>
                </a:ext>
              </a:extLst>
            </p:cNvPr>
            <p:cNvCxnSpPr/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9CD3A6-E9A6-54F4-5EE2-9A77671087A5}"/>
                </a:ext>
              </a:extLst>
            </p:cNvPr>
            <p:cNvCxnSpPr/>
            <p:nvPr/>
          </p:nvCxnSpPr>
          <p:spPr>
            <a:xfrm flipH="1" flipV="1">
              <a:off x="4876849" y="4969586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4886A4-3335-25FE-2475-6AED24EE468A}"/>
                </a:ext>
              </a:extLst>
            </p:cNvPr>
            <p:cNvSpPr txBox="1"/>
            <p:nvPr/>
          </p:nvSpPr>
          <p:spPr>
            <a:xfrm>
              <a:off x="8285921" y="4575692"/>
              <a:ext cx="58702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698FE2-E97B-A84A-2FE3-094E05325BD1}"/>
                </a:ext>
              </a:extLst>
            </p:cNvPr>
            <p:cNvSpPr txBox="1"/>
            <p:nvPr/>
          </p:nvSpPr>
          <p:spPr>
            <a:xfrm>
              <a:off x="5150987" y="4572833"/>
              <a:ext cx="665952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F02719C-1CEA-BDD6-F791-7A12A19D6A19}"/>
              </a:ext>
            </a:extLst>
          </p:cNvPr>
          <p:cNvSpPr txBox="1"/>
          <p:nvPr/>
        </p:nvSpPr>
        <p:spPr>
          <a:xfrm rot="18887357">
            <a:off x="-172984" y="3320377"/>
            <a:ext cx="2863861" cy="64633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is an actual C Program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2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5" grpId="0" animBg="1"/>
      <p:bldP spid="8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1017</Words>
  <Application>Microsoft Office PowerPoint</Application>
  <PresentationFormat>Widescreen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Courier New</vt:lpstr>
      <vt:lpstr>Times New Roman</vt:lpstr>
      <vt:lpstr>Office Theme</vt:lpstr>
      <vt:lpstr>Ideas to algorithms to code</vt:lpstr>
      <vt:lpstr>From computational ideas to code</vt:lpstr>
      <vt:lpstr>As a flowchart</vt:lpstr>
      <vt:lpstr>As a flowchart</vt:lpstr>
      <vt:lpstr>More symbolic</vt:lpstr>
      <vt:lpstr>More symbolic</vt:lpstr>
      <vt:lpstr>Program like</vt:lpstr>
      <vt:lpstr>Program like</vt:lpstr>
      <vt:lpstr>Program:</vt:lpstr>
      <vt:lpstr>Loop: an additional  flow chart  construct</vt:lpstr>
      <vt:lpstr>Loop: an additional  flow chart  construct</vt:lpstr>
      <vt:lpstr>Loop: an additional  flow chart  construct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Badrinath R</dc:creator>
  <cp:lastModifiedBy>Badrinath R</cp:lastModifiedBy>
  <cp:revision>10</cp:revision>
  <dcterms:created xsi:type="dcterms:W3CDTF">2025-06-26T15:03:05Z</dcterms:created>
  <dcterms:modified xsi:type="dcterms:W3CDTF">2025-06-27T08:54:04Z</dcterms:modified>
</cp:coreProperties>
</file>