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88e8e89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88e8e89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9584a91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9584a91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9584a91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9584a91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9584a915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9584a91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9584a91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9584a91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9584a9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9584a9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9584a915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9584a915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9584a91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9584a91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9584a91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9584a91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9504af4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9504af4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847b6b909_4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847b6b909_4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9584a915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9584a915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9584a91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9584a91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9584a915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9584a915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9584a915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9584a915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9504af4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9504af4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9504af41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9504af41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9504af4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9504af4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9504af41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9504af4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9504af41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9504af41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9504af41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9504af41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847b6b909_4_3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847b6b909_4_3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847b6b909_4_3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847b6b909_4_3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9584a915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9584a915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9504af4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9504af4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847b6b909_4_3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847b6b909_4_3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847b6b909_4_3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847b6b909_4_3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88e8e89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88e8e8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88e8e89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88e8e89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88e8e89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88e8e89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00" y="207175"/>
            <a:ext cx="8742600" cy="47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738100" y="1597875"/>
            <a:ext cx="7596300" cy="3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Mean Squared Error (RMSE)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Measures prediction accuracy.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Absolute Error (MAE)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Indicates average error magnitude.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R² Score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Explains variance captured by the model.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Forest: RMSE = 0.2043, R² = 0.9999 (Best Accuracy).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LightGBM: RMSE = 0.2534, R² = 0.9987.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Network: RMSE = 0.3087, R² = 0.9982.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56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FlowChart: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25" y="1091375"/>
            <a:ext cx="7111877" cy="373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Key Factor Influencing Fare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303800" y="1549700"/>
            <a:ext cx="70305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Factors Influencing Fare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you have plenty of days before your flight, you fare will be low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Longer routes see reduced passenger volumes due to cost and time factors.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 Impact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Higher traffic during peak seasons (summer holidays, year-end festivals).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Different Carrier , Different Fares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Occupancy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flight more empty, you fare will be low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454250" y="1182075"/>
            <a:ext cx="9630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Occupancy</a:t>
            </a:r>
            <a:endParaRPr b="1"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77472" l="0" r="0" t="0"/>
          <a:stretch/>
        </p:blipFill>
        <p:spPr>
          <a:xfrm>
            <a:off x="382563" y="1632700"/>
            <a:ext cx="4056626" cy="7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77472" l="0" r="0" t="0"/>
          <a:stretch/>
        </p:blipFill>
        <p:spPr>
          <a:xfrm>
            <a:off x="4939450" y="1597875"/>
            <a:ext cx="3913250" cy="7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6164" l="0" r="0" t="83083"/>
          <a:stretch/>
        </p:blipFill>
        <p:spPr>
          <a:xfrm>
            <a:off x="382550" y="2542650"/>
            <a:ext cx="4056626" cy="3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 b="6164" l="0" r="0" t="85686"/>
          <a:stretch/>
        </p:blipFill>
        <p:spPr>
          <a:xfrm>
            <a:off x="4939438" y="2542650"/>
            <a:ext cx="3913250" cy="2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6165" l="0" r="0" t="86430"/>
          <a:stretch/>
        </p:blipFill>
        <p:spPr>
          <a:xfrm>
            <a:off x="4897325" y="4135025"/>
            <a:ext cx="39132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5">
            <a:alphaModFix/>
          </a:blip>
          <a:srcRect b="76961" l="0" r="0" t="0"/>
          <a:stretch/>
        </p:blipFill>
        <p:spPr>
          <a:xfrm>
            <a:off x="429275" y="3289375"/>
            <a:ext cx="3963225" cy="7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 rotWithShape="1">
          <a:blip r:embed="rId5">
            <a:alphaModFix/>
          </a:blip>
          <a:srcRect b="0" l="0" r="0" t="92108"/>
          <a:stretch/>
        </p:blipFill>
        <p:spPr>
          <a:xfrm>
            <a:off x="429275" y="4135037"/>
            <a:ext cx="3963225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78382" l="0" r="0" t="0"/>
          <a:stretch/>
        </p:blipFill>
        <p:spPr>
          <a:xfrm>
            <a:off x="4897325" y="3289375"/>
            <a:ext cx="3913250" cy="70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13725" y="2953100"/>
            <a:ext cx="9630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Dates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928475" y="1287350"/>
            <a:ext cx="133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Carrier</a:t>
            </a:r>
            <a:endParaRPr b="1"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6165" l="0" r="0" t="86430"/>
          <a:stretch/>
        </p:blipFill>
        <p:spPr>
          <a:xfrm>
            <a:off x="472450" y="3791575"/>
            <a:ext cx="39132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 b="76961" l="0" r="0" t="0"/>
          <a:stretch/>
        </p:blipFill>
        <p:spPr>
          <a:xfrm>
            <a:off x="472450" y="1597875"/>
            <a:ext cx="3963225" cy="7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4">
            <a:alphaModFix/>
          </a:blip>
          <a:srcRect b="0" l="0" r="0" t="92108"/>
          <a:stretch/>
        </p:blipFill>
        <p:spPr>
          <a:xfrm>
            <a:off x="472450" y="2382600"/>
            <a:ext cx="3963225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78382" l="0" r="0" t="0"/>
          <a:stretch/>
        </p:blipFill>
        <p:spPr>
          <a:xfrm>
            <a:off x="472450" y="2844375"/>
            <a:ext cx="3913250" cy="70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 rotWithShape="1">
          <a:blip r:embed="rId5">
            <a:alphaModFix/>
          </a:blip>
          <a:srcRect b="85644" l="0" r="0" t="0"/>
          <a:stretch/>
        </p:blipFill>
        <p:spPr>
          <a:xfrm>
            <a:off x="4928475" y="1659350"/>
            <a:ext cx="3967500" cy="53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 rotWithShape="1">
          <a:blip r:embed="rId5">
            <a:alphaModFix/>
          </a:blip>
          <a:srcRect b="0" l="0" r="0" t="74351"/>
          <a:stretch/>
        </p:blipFill>
        <p:spPr>
          <a:xfrm>
            <a:off x="4928475" y="2499050"/>
            <a:ext cx="3967500" cy="96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424225" y="1218075"/>
            <a:ext cx="8121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Route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Fare Based on Day Interval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303800" y="1549700"/>
            <a:ext cx="70305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Factors Influencing Fare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Longer routes see reduced passenger volumes due to cost and time factors.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per Mile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Passengers favor routes with lower fare per mile, even for longer distances.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 Impact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Higher traffic during peak seasons (summer holidays, year-end festivals).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More Carrier, More options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Occupancy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flight more empty, you fare will be low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Insights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LightGBM effectively identifies critical features for fare prediction.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demonstrates stability but less accuracy in long-distance predictions.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950" y="1304150"/>
            <a:ext cx="333550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19138" y="4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Fare Based on Route and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303800" y="1114300"/>
            <a:ext cx="70305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Factors Influencing Fare</a:t>
            </a:r>
            <a:r>
              <a:rPr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8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Char char="●"/>
            </a:pPr>
            <a:r>
              <a:rPr b="1"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</a:t>
            </a:r>
            <a:r>
              <a:rPr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Longer routes see reduced passenger volumes due to cost and time factors.</a:t>
            </a:r>
            <a:endParaRPr sz="11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Char char="●"/>
            </a:pPr>
            <a:r>
              <a:rPr b="1"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per Mile</a:t>
            </a:r>
            <a:r>
              <a:rPr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Passengers favor routes with lower fare per mile, even for longer distances.</a:t>
            </a:r>
            <a:endParaRPr sz="11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Char char="●"/>
            </a:pPr>
            <a:r>
              <a:rPr b="1"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 Impact</a:t>
            </a:r>
            <a:r>
              <a:rPr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Higher traffic during peak seasons (summer holidays, year-end festivals).</a:t>
            </a:r>
            <a:endParaRPr sz="11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Char char="●"/>
            </a:pPr>
            <a:r>
              <a:rPr b="1"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you have plenty of days before your flight, you fare will be low</a:t>
            </a:r>
            <a:endParaRPr sz="11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Char char="●"/>
            </a:pPr>
            <a:r>
              <a:rPr b="1"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Occupancy</a:t>
            </a:r>
            <a:r>
              <a:rPr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flight more empty, you fare will be low</a:t>
            </a:r>
            <a:endParaRPr sz="11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Insights</a:t>
            </a:r>
            <a:r>
              <a:rPr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8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Char char="●"/>
            </a:pPr>
            <a:r>
              <a:rPr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LightGBM effectively identifies critical features for fare prediction.</a:t>
            </a:r>
            <a:endParaRPr sz="11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1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demonstrates stability but less accuracy in long-distance predictions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00" y="3709738"/>
            <a:ext cx="52101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819150" y="505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Fare Based on Route and Carrier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1303800" y="1121700"/>
            <a:ext cx="70305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Factors Influencing Fare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Longer routes see reduced passenger volumes due to cost and time factors.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per Mile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Passengers favor routes with lower fare per mile, even for longer distances.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 Impact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Higher traffic during peak seasons (summer holidays, year-end festivals).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Low Cost carrier, you will pay less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you have plenty of days before your flight, you fare will be low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Occupancy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flight more empty, you fare will be low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Insights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LightGBM effectively identifies critical features for fare prediction.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demonstrates stability but less accuracy in long-distance predictions.</a:t>
            </a:r>
            <a:endParaRPr b="1"/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6164" l="0" r="0" t="83083"/>
          <a:stretch/>
        </p:blipFill>
        <p:spPr>
          <a:xfrm>
            <a:off x="1139400" y="4146225"/>
            <a:ext cx="7078300" cy="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819150" y="59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 Traffic Analysis: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1394700" y="1424250"/>
            <a:ext cx="6939600" cy="3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Factors Influencing Traffic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Distance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Longer routes see reduced passenger volumes due to cost and time factors.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per Mile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Passengers favor routes with lower fare per mile, even for longer distances.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 Impact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Higher traffic during peak seasons (summer holidays, year-end festivals).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Insights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effectively identifies critical features for traffic prediction.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demonstrates stability but less accuracy in long-distance predictions.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75" y="4432625"/>
            <a:ext cx="5848450" cy="3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389400" y="539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INTRODUCTION: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389400" y="1493650"/>
            <a:ext cx="88998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9"/>
              <a:buNone/>
            </a:pPr>
            <a:r>
              <a:rPr b="1"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Nature of Airfare Pricing</a:t>
            </a:r>
            <a:r>
              <a:rPr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3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7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Airfare prices fluctuate based on demand, route distances, carrier competition, and seasonal trends.</a:t>
            </a:r>
            <a:endParaRPr sz="43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creates challenges for both consumers and airlines in understanding and optimizing pricing.</a:t>
            </a:r>
            <a:endParaRPr sz="43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9"/>
              <a:buNone/>
            </a:pPr>
            <a:r>
              <a:rPr b="1"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of the Project</a:t>
            </a:r>
            <a:r>
              <a:rPr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3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7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study aims to use advanced machine learning techniques to predict airfare prices accurately.</a:t>
            </a:r>
            <a:endParaRPr sz="43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analyzing historical data, it uncovers patterns and trends in passenger behavior and fare dynamics.</a:t>
            </a:r>
            <a:endParaRPr sz="43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9"/>
              <a:buNone/>
            </a:pPr>
            <a:r>
              <a:rPr b="1"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Significance of the Work</a:t>
            </a:r>
            <a:r>
              <a:rPr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3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7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Airlines can use the insights to enhance revenue management and optimize route profitability.</a:t>
            </a:r>
            <a:endParaRPr sz="43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3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Travelers gain actionable data for smarter booking decisions, ensuring cost-effective travel planning.</a:t>
            </a:r>
            <a:endParaRPr sz="43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9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9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9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819150" y="471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is best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926" y="1172476"/>
            <a:ext cx="5405751" cy="32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is best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75" y="278225"/>
            <a:ext cx="8250526" cy="46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819150" y="547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Fare Prediction Feature Score Graph</a:t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 b="50396" l="0" r="0" t="0"/>
          <a:stretch/>
        </p:blipFill>
        <p:spPr>
          <a:xfrm>
            <a:off x="447775" y="1237875"/>
            <a:ext cx="3326899" cy="160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49604"/>
          <a:stretch/>
        </p:blipFill>
        <p:spPr>
          <a:xfrm>
            <a:off x="5247300" y="1225038"/>
            <a:ext cx="3326899" cy="163324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550" y="2907425"/>
            <a:ext cx="3326899" cy="1609657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819150" y="496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Passenger Traffic Feature Score Graph</a:t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0" y="1198650"/>
            <a:ext cx="3763725" cy="1821625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425" y="1198650"/>
            <a:ext cx="3763725" cy="183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530" y="3133400"/>
            <a:ext cx="3743083" cy="18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 Behavior Analysis:</a:t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145300" y="1522700"/>
            <a:ext cx="42993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0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on Passenger Behavior</a:t>
            </a:r>
            <a:r>
              <a:rPr lang="en" sz="10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Char char="●"/>
            </a:pPr>
            <a:r>
              <a:rPr b="1" lang="en" sz="10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Sensitivity</a:t>
            </a:r>
            <a:r>
              <a:rPr lang="en" sz="10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Over 52% of passengers prioritize finding the lowest possible fare, indicating high price elasticity in the market.</a:t>
            </a:r>
            <a:endParaRPr sz="10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Char char="●"/>
            </a:pPr>
            <a:r>
              <a:rPr b="1" lang="en" sz="10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Preferences</a:t>
            </a:r>
            <a:r>
              <a:rPr lang="en" sz="10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Char char="○"/>
            </a:pPr>
            <a:r>
              <a:rPr lang="en" sz="10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83% of passengers book tickets well in advance (30–45 days before departure).</a:t>
            </a:r>
            <a:endParaRPr sz="10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Char char="○"/>
            </a:pPr>
            <a:r>
              <a:rPr lang="en" sz="10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Last-minute bookings account for only 7.75%, often with significantly higher fares.</a:t>
            </a:r>
            <a:endParaRPr sz="10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Char char="●"/>
            </a:pPr>
            <a:r>
              <a:rPr b="1" lang="en" sz="10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Patterns</a:t>
            </a:r>
            <a:r>
              <a:rPr lang="en" sz="10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Medium-haul flights (51.38%) are the most popular among passengers, compared to short-haul (27%) and long-haul (21.62%).</a:t>
            </a:r>
            <a:endParaRPr sz="10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550" y="1379700"/>
            <a:ext cx="3836650" cy="30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750" y="3577475"/>
            <a:ext cx="1661875" cy="1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520700" y="1597875"/>
            <a:ext cx="78135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 (Random Forest vs. XGBoost)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Analysis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Highlights “Days to Departure” as the most critical feature for predicting airfare trends.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non-linear relationships between fare and route distance.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Excels at capturing seasonality trends (e.g., peak vs. off-peak pricing).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Identifies minor factors like carrier preferences and time of travel (morning vs. evening flights).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Insights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Random Forest is better for generalized trends, while XGBoost excels in specific pricing scenarios.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8" name="Google Shape;298;p37"/>
          <p:cNvSpPr txBox="1"/>
          <p:nvPr>
            <p:ph type="title"/>
          </p:nvPr>
        </p:nvSpPr>
        <p:spPr>
          <a:xfrm>
            <a:off x="819150" y="643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(Random Forest vs XGBoost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Applications:</a:t>
            </a:r>
            <a:endParaRPr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463550" y="1597875"/>
            <a:ext cx="82488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for Airlines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Pricing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Predict demand surges and adjust fares to maximize revenue.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Optimization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Identify profitable routes based on passenger traffic analysis.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Strategies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Tailor promotions for low-traffic periods or high-yield customers.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for Consumers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optimal booking windows for cost-effective travel planning.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predictive tools to compare fares across airlines and routes.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for Policymakers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market competition and fare accessibility to improve regulations.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affordable travel options for underserved routes.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Insights:</a:t>
            </a:r>
            <a:endParaRPr/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520700" y="1346200"/>
            <a:ext cx="82677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Booking Window</a:t>
            </a:r>
            <a:r>
              <a:rPr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68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Fares are lowest 30–45 days before departure. Bookings closer to the travel date result in price surges.</a:t>
            </a:r>
            <a:endParaRPr sz="24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 Impact</a:t>
            </a:r>
            <a:r>
              <a:rPr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68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Peak season fares are 15–25% higher compared to off-peak times, driven by demand surges.</a:t>
            </a:r>
            <a:endParaRPr sz="24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Profitability</a:t>
            </a:r>
            <a:r>
              <a:rPr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68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Medium-haul routes consistently show the highest profitability, balancing demand and pricing flexibility.</a:t>
            </a:r>
            <a:endParaRPr sz="24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Preferences</a:t>
            </a:r>
            <a:r>
              <a:rPr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68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Budget-conscious passengers dominate, but airlines can explore upselling opportunities for premium services.</a:t>
            </a:r>
            <a:endParaRPr sz="24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Faced:</a:t>
            </a:r>
            <a:endParaRPr/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463550" y="1460500"/>
            <a:ext cx="82488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Challenges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or inconsistent records in fare datasets impacted initial modeling accuracy.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Outliers, such as extreme fare values, required extensive preprocessing.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 Challenges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faced overfitting issues with small datasets.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Networks required significant computational resources, limiting scalability.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Factors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real-time data on economic trends (e.g., fuel prices) reduced prediction accuracy for volatile markets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787400" y="1597875"/>
            <a:ext cx="75468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Enhancements to the Model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real-time pricing data via airline APIs for dynamic predictions.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external variables like fuel costs, taxes, and competitor pricing for more robust predictions.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Model Development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strengths of Random Forest and XGBoost for improved performance.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LSTM to incorporate time-series analysis for sequential fare trends.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Tools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consumer-facing dashboards with visualization tools to predict fares and recommend booking times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772975" y="1340075"/>
            <a:ext cx="7561200" cy="4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Accurate Prediction Models</a:t>
            </a:r>
            <a:r>
              <a:rPr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2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machine learning models like Random Forest, XGBoost, and LightGBM to predict airfare prices.</a:t>
            </a:r>
            <a:endParaRPr sz="26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accuracy using metrics such as RMSE and R² for reliable forecasts.</a:t>
            </a:r>
            <a:endParaRPr sz="26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Passenger Behavior</a:t>
            </a:r>
            <a:r>
              <a:rPr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2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Examine factors like booking trends, price sensitivity, and seasonal patterns.</a:t>
            </a:r>
            <a:endParaRPr sz="26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insights to understand route profitability and traveler preferences.</a:t>
            </a:r>
            <a:endParaRPr sz="26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Actionable Insights</a:t>
            </a:r>
            <a:r>
              <a:rPr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2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airlines optimize pricing and resource allocation through predictive analytics.</a:t>
            </a:r>
            <a:endParaRPr sz="26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2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consumers to plan travel cost-effectively by identifying optimal booking windows.</a:t>
            </a:r>
            <a:endParaRPr sz="26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type="title"/>
          </p:nvPr>
        </p:nvSpPr>
        <p:spPr>
          <a:xfrm>
            <a:off x="593200" y="594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598625" y="1371600"/>
            <a:ext cx="81774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Applications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like LightGBM and XGBoost have proven highly effective for airfare prediction tasks than random forest.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into passenger behavior and route profitability drive better decision-making for airlines.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Outcomes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Airlines can optimize pricing and marketing strategies based on real-world demand trends.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Travelers benefit from cost-effective planning and improved transparency in pricing.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Potential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methodology has broader applications in dynamic pricing for hotels, events, and other industries.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flight with a teal background" id="333" name="Google Shape;33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00" y="2503875"/>
            <a:ext cx="2704572" cy="245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flight with a teal background" id="334" name="Google Shape;33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4550" y="195925"/>
            <a:ext cx="2608325" cy="24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3"/>
          <p:cNvSpPr/>
          <p:nvPr/>
        </p:nvSpPr>
        <p:spPr>
          <a:xfrm>
            <a:off x="3398600" y="1857825"/>
            <a:ext cx="2502552" cy="12633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Review: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1303800" y="1685450"/>
            <a:ext cx="70305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Studies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 + ABSA: Effectively captures consumer sentiment but lacks scalability for pricing.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Trees and Gradient Boosting: Outperform traditional methods like linear regression.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from Literature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Tree-based models offer robust accuracy for predicting non-linear trends in pricing.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is effective for time-series pricing but requires high computational power.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00" y="1400700"/>
            <a:ext cx="5063775" cy="3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643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50925" y="1597875"/>
            <a:ext cx="81423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Source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Consumer Airfare Report (data.gov).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245,956 records, 19 features.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Attributes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Fare, Booking Time, Route Distance, and Passenger Count.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Carrier Type and Seasonal Indicators.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Features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"Days to Departure"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Reflects booking trends closer to travel.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"Fare per Mile"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Normalizes fare variations across different distances.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Peak and off-peak travel periods.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Highlighted trends of short vs. long-haul route preferences and price volatility.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643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Exploratory Data Analysis (EDA):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511450" y="1990050"/>
            <a:ext cx="3504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Longer distances often correlate with higher fares but are not always linear.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Booking closer to departure leads to price spikes.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Seasonal trends show increased prices during holidays.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475" y="1319300"/>
            <a:ext cx="4836124" cy="35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108425"/>
            <a:ext cx="8138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Performed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Handled missing and duplicate data records.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Normalized numerical attributes for consistency.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Encoded categorical variables (e.g., airline carriers).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extreme outliers to avoid skewing model predictions.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Features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before Departure: Booking window trends.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per Mile: Route-specific fare normalization.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 Seasonality: Categorized into peak and off-peak periods.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556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Preprocessing and Feature Engineering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Models: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668375" y="1389025"/>
            <a:ext cx="76659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Used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Forest: Best for handling non-linear relationships.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LightGBM: Efficient gradient boosting for large datasets.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XGBoost: Optimized for categorical and temporal data.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Network: Captures complex feature interactions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data into 80% training and 20% testing.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tuning using grid search.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