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2"/>
  </p:notesMasterIdLst>
  <p:sldIdLst>
    <p:sldId id="256" r:id="rId5"/>
    <p:sldId id="468" r:id="rId6"/>
    <p:sldId id="470" r:id="rId7"/>
    <p:sldId id="469" r:id="rId8"/>
    <p:sldId id="497" r:id="rId9"/>
    <p:sldId id="471" r:id="rId10"/>
    <p:sldId id="495" r:id="rId11"/>
    <p:sldId id="496" r:id="rId12"/>
    <p:sldId id="47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02255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804511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206765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609022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011278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413532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2815788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218044" algn="l" defTabSz="8045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00" b="0" i="0" u="none" strike="noStrike" cap="none" spc="0" normalizeH="0" baseline="0">
        <a:ln>
          <a:noFill/>
        </a:ln>
        <a:solidFill>
          <a:srgbClr val="7F7F7F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CDE"/>
          </a:solidFill>
        </a:fill>
      </a:tcStyle>
    </a:wholeTbl>
    <a:band2H>
      <a:tcTxStyle/>
      <a:tcStyle>
        <a:tcBdr/>
        <a:fill>
          <a:solidFill>
            <a:srgbClr val="EEEEE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CECEC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7F7F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solidFill>
            <a:srgbClr val="7F7F7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solidFill>
            <a:srgbClr val="7F7F7F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50800" cap="flat">
              <a:solidFill>
                <a:srgbClr val="7F7F7F"/>
              </a:solidFill>
              <a:prstDash val="solid"/>
              <a:round/>
            </a:ln>
          </a:top>
          <a:bottom>
            <a:ln w="127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7F7F7F"/>
      </a:tcTxStyle>
      <a:tcStyle>
        <a:tcBdr>
          <a:left>
            <a:ln w="12700" cap="flat">
              <a:solidFill>
                <a:srgbClr val="7F7F7F"/>
              </a:solidFill>
              <a:prstDash val="solid"/>
              <a:round/>
            </a:ln>
          </a:left>
          <a:right>
            <a:ln w="12700" cap="flat">
              <a:solidFill>
                <a:srgbClr val="7F7F7F"/>
              </a:solidFill>
              <a:prstDash val="solid"/>
              <a:round/>
            </a:ln>
          </a:right>
          <a:top>
            <a:ln w="12700" cap="flat">
              <a:solidFill>
                <a:srgbClr val="7F7F7F"/>
              </a:solidFill>
              <a:prstDash val="solid"/>
              <a:round/>
            </a:ln>
          </a:top>
          <a:bottom>
            <a:ln w="25400" cap="flat">
              <a:solidFill>
                <a:srgbClr val="7F7F7F"/>
              </a:solidFill>
              <a:prstDash val="solid"/>
              <a:round/>
            </a:ln>
          </a:bottom>
          <a:insideH>
            <a:ln w="12700" cap="flat">
              <a:solidFill>
                <a:srgbClr val="7F7F7F"/>
              </a:solidFill>
              <a:prstDash val="solid"/>
              <a:round/>
            </a:ln>
          </a:insideH>
          <a:insideV>
            <a:ln w="12700" cap="flat">
              <a:solidFill>
                <a:srgbClr val="7F7F7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55" autoAdjust="0"/>
    <p:restoredTop sz="94694"/>
  </p:normalViewPr>
  <p:slideViewPr>
    <p:cSldViewPr>
      <p:cViewPr varScale="1">
        <p:scale>
          <a:sx n="121" d="100"/>
          <a:sy n="121" d="100"/>
        </p:scale>
        <p:origin x="984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7" name="Shape 8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45822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02255" latinLnBrk="0">
      <a:defRPr sz="1000">
        <a:latin typeface="+mn-lt"/>
        <a:ea typeface="+mn-ea"/>
        <a:cs typeface="+mn-cs"/>
        <a:sym typeface="Calibri Light"/>
      </a:defRPr>
    </a:lvl1pPr>
    <a:lvl2pPr indent="228600" defTabSz="402255" latinLnBrk="0">
      <a:defRPr sz="1000">
        <a:latin typeface="+mn-lt"/>
        <a:ea typeface="+mn-ea"/>
        <a:cs typeface="+mn-cs"/>
        <a:sym typeface="Calibri Light"/>
      </a:defRPr>
    </a:lvl2pPr>
    <a:lvl3pPr indent="457200" defTabSz="402255" latinLnBrk="0">
      <a:defRPr sz="1000">
        <a:latin typeface="+mn-lt"/>
        <a:ea typeface="+mn-ea"/>
        <a:cs typeface="+mn-cs"/>
        <a:sym typeface="Calibri Light"/>
      </a:defRPr>
    </a:lvl3pPr>
    <a:lvl4pPr indent="685800" defTabSz="402255" latinLnBrk="0">
      <a:defRPr sz="1000">
        <a:latin typeface="+mn-lt"/>
        <a:ea typeface="+mn-ea"/>
        <a:cs typeface="+mn-cs"/>
        <a:sym typeface="Calibri Light"/>
      </a:defRPr>
    </a:lvl4pPr>
    <a:lvl5pPr indent="914400" defTabSz="402255" latinLnBrk="0">
      <a:defRPr sz="1000">
        <a:latin typeface="+mn-lt"/>
        <a:ea typeface="+mn-ea"/>
        <a:cs typeface="+mn-cs"/>
        <a:sym typeface="Calibri Light"/>
      </a:defRPr>
    </a:lvl5pPr>
    <a:lvl6pPr indent="1143000" defTabSz="402255" latinLnBrk="0">
      <a:defRPr sz="1000">
        <a:latin typeface="+mn-lt"/>
        <a:ea typeface="+mn-ea"/>
        <a:cs typeface="+mn-cs"/>
        <a:sym typeface="Calibri Light"/>
      </a:defRPr>
    </a:lvl6pPr>
    <a:lvl7pPr indent="1371600" defTabSz="402255" latinLnBrk="0">
      <a:defRPr sz="1000">
        <a:latin typeface="+mn-lt"/>
        <a:ea typeface="+mn-ea"/>
        <a:cs typeface="+mn-cs"/>
        <a:sym typeface="Calibri Light"/>
      </a:defRPr>
    </a:lvl7pPr>
    <a:lvl8pPr indent="1600200" defTabSz="402255" latinLnBrk="0">
      <a:defRPr sz="1000">
        <a:latin typeface="+mn-lt"/>
        <a:ea typeface="+mn-ea"/>
        <a:cs typeface="+mn-cs"/>
        <a:sym typeface="Calibri Light"/>
      </a:defRPr>
    </a:lvl8pPr>
    <a:lvl9pPr indent="1828800" defTabSz="402255" latinLnBrk="0">
      <a:defRPr sz="1000">
        <a:latin typeface="+mn-lt"/>
        <a:ea typeface="+mn-ea"/>
        <a:cs typeface="+mn-cs"/>
        <a:sym typeface="Calibri Ligh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5" name="Shape 5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723900" indent="-266700">
              <a:buFontTx/>
              <a:buBlip>
                <a:blip r:embed="rId2"/>
              </a:buBlip>
              <a:defRPr/>
            </a:lvl2pPr>
            <a:lvl3pPr marL="1234439" indent="-320039">
              <a:buFontTx/>
              <a:buBlip>
                <a:blip r:embed="rId2"/>
              </a:buBlip>
              <a:defRPr/>
            </a:lvl3pPr>
            <a:lvl4pPr marL="1727200" indent="-355600">
              <a:buFontTx/>
              <a:buBlip>
                <a:blip r:embed="rId2"/>
              </a:buBlip>
              <a:defRPr/>
            </a:lvl4pPr>
            <a:lvl5pPr marL="2184400" indent="-355600">
              <a:buFontTx/>
              <a:buBlip>
                <a:blip r:embed="rId2"/>
              </a:buBlip>
              <a:defRPr/>
            </a:lvl5pPr>
          </a:lstStyle>
          <a:p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één</a:t>
            </a:r>
            <a:endParaRPr dirty="0"/>
          </a:p>
          <a:p>
            <a:pPr lvl="1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twee</a:t>
            </a:r>
          </a:p>
          <a:p>
            <a:pPr lvl="2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drie</a:t>
            </a:r>
            <a:endParaRPr dirty="0"/>
          </a:p>
          <a:p>
            <a:pPr lvl="3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vier</a:t>
            </a:r>
            <a:endParaRPr dirty="0"/>
          </a:p>
          <a:p>
            <a:pPr lvl="4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vijf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176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-Picture-Eur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pic" idx="13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38830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ight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pic" idx="13"/>
          </p:nvPr>
        </p:nvSpPr>
        <p:spPr>
          <a:xfrm>
            <a:off x="4948689" y="0"/>
            <a:ext cx="4957311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4" name="3546B670-A642-43DF-B3B1-433C468B0372" descr="0FEAC182-EA85-4EB1-9579-C9E056B43481@nov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496" y="6143560"/>
            <a:ext cx="1514404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r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sz="half" idx="13"/>
          </p:nvPr>
        </p:nvSpPr>
        <p:spPr>
          <a:xfrm>
            <a:off x="4948689" y="0"/>
            <a:ext cx="4957311" cy="50122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4" name="3546B670-A642-43DF-B3B1-433C468B0372" descr="0FEAC182-EA85-4EB1-9579-C9E056B43481@novi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496" y="6143560"/>
            <a:ext cx="1514404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8897411" y="6311896"/>
            <a:ext cx="286802" cy="290201"/>
          </a:xfrm>
          <a:prstGeom prst="rect">
            <a:avLst/>
          </a:prstGeom>
          <a:ln w="12700">
            <a:miter lim="400000"/>
          </a:ln>
        </p:spPr>
        <p:txBody>
          <a:bodyPr wrap="none" lIns="37150" tIns="37150" rIns="37150" bIns="37150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95300" y="92074"/>
            <a:ext cx="89154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lang="nl-NL" dirty="0"/>
              <a:t>Tekst pagina</a:t>
            </a:r>
            <a:endParaRPr dirty="0"/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één</a:t>
            </a:r>
            <a:endParaRPr dirty="0"/>
          </a:p>
          <a:p>
            <a:pPr lvl="1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twee</a:t>
            </a:r>
          </a:p>
          <a:p>
            <a:pPr lvl="2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drie</a:t>
            </a:r>
            <a:endParaRPr dirty="0"/>
          </a:p>
          <a:p>
            <a:pPr lvl="3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vier</a:t>
            </a:r>
            <a:endParaRPr dirty="0"/>
          </a:p>
          <a:p>
            <a:pPr lvl="4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vijf</a:t>
            </a:r>
            <a:endParaRPr dirty="0"/>
          </a:p>
        </p:txBody>
      </p:sp>
      <p:pic>
        <p:nvPicPr>
          <p:cNvPr id="6" name="3546B670-A642-43DF-B3B1-433C468B0372" descr="0FEAC182-EA85-4EB1-9579-C9E056B43481@novi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496" y="6143560"/>
            <a:ext cx="1514404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649" r:id="rId2"/>
    <p:sldLayoutId id="2147483735" r:id="rId3"/>
    <p:sldLayoutId id="2147483653" r:id="rId4"/>
    <p:sldLayoutId id="2147483655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7F7F7F"/>
          </a:solidFill>
          <a:uFillTx/>
          <a:latin typeface="+mn-lt"/>
          <a:ea typeface="+mn-ea"/>
          <a:cs typeface="+mn-cs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7F7F7F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02255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804511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206765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609022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011278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413532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815788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218044" algn="l" defTabSz="80451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sldNum" sz="quarter" idx="2"/>
          </p:nvPr>
        </p:nvSpPr>
        <p:spPr>
          <a:xfrm>
            <a:off x="9003276" y="6311896"/>
            <a:ext cx="143506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</a:t>
            </a:fld>
            <a:endParaRPr dirty="0"/>
          </a:p>
        </p:txBody>
      </p:sp>
      <p:pic>
        <p:nvPicPr>
          <p:cNvPr id="810" name="A4.jpg"/>
          <p:cNvPicPr>
            <a:picLocks noGrp="1" noChangeAspect="1"/>
          </p:cNvPicPr>
          <p:nvPr>
            <p:ph type="pic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0845"/>
            <a:ext cx="9906000" cy="6878845"/>
          </a:xfrm>
          <a:prstGeom prst="rect">
            <a:avLst/>
          </a:prstGeom>
        </p:spPr>
      </p:pic>
      <p:sp>
        <p:nvSpPr>
          <p:cNvPr id="811" name="Shape 811"/>
          <p:cNvSpPr/>
          <p:nvPr/>
        </p:nvSpPr>
        <p:spPr>
          <a:xfrm>
            <a:off x="4357268" y="4865787"/>
            <a:ext cx="1188900" cy="273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188" tIns="44188" rIns="44188" bIns="44188">
            <a:spAutoFit/>
          </a:bodyPr>
          <a:lstStyle>
            <a:lvl1pPr algn="ctr" defTabSz="1087636">
              <a:lnSpc>
                <a:spcPct val="120000"/>
              </a:lnSpc>
              <a:spcBef>
                <a:spcPts val="200"/>
              </a:spcBef>
              <a:defRPr sz="1000">
                <a:solidFill>
                  <a:srgbClr val="D9D9D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nl-NL" i="1" dirty="0">
                <a:latin typeface="Roboto Light"/>
              </a:rPr>
              <a:t>Introductie &amp; HTML</a:t>
            </a:r>
            <a:endParaRPr i="1" dirty="0">
              <a:latin typeface="Roboto Light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4216167" y="4503170"/>
            <a:ext cx="105970" cy="204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21183"/>
                  <a:pt x="0" y="20669"/>
                </a:cubicBezTo>
                <a:lnTo>
                  <a:pt x="0" y="931"/>
                </a:lnTo>
                <a:cubicBezTo>
                  <a:pt x="0" y="417"/>
                  <a:pt x="9671" y="0"/>
                  <a:pt x="21600" y="0"/>
                </a:cubicBezTo>
              </a:path>
            </a:pathLst>
          </a:custGeom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600"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813" name="Shape 813"/>
          <p:cNvSpPr/>
          <p:nvPr/>
        </p:nvSpPr>
        <p:spPr>
          <a:xfrm flipH="1">
            <a:off x="5533737" y="4503170"/>
            <a:ext cx="107756" cy="204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21176"/>
                  <a:pt x="0" y="20653"/>
                </a:cubicBezTo>
                <a:lnTo>
                  <a:pt x="0" y="947"/>
                </a:lnTo>
                <a:cubicBezTo>
                  <a:pt x="0" y="424"/>
                  <a:pt x="9671" y="0"/>
                  <a:pt x="21600" y="0"/>
                </a:cubicBezTo>
              </a:path>
            </a:pathLst>
          </a:custGeom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 sz="600"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814" name="Shape 814"/>
          <p:cNvSpPr/>
          <p:nvPr/>
        </p:nvSpPr>
        <p:spPr>
          <a:xfrm>
            <a:off x="4741494" y="4437112"/>
            <a:ext cx="417855" cy="29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4188" tIns="44188" rIns="44188" bIns="44188">
            <a:spAutoFit/>
          </a:bodyPr>
          <a:lstStyle>
            <a:lvl1pPr algn="ctr" defTabSz="1087636">
              <a:lnSpc>
                <a:spcPct val="120000"/>
              </a:lnSpc>
              <a:spcBef>
                <a:spcPts val="200"/>
              </a:spcBef>
              <a:defRPr sz="1000" b="1">
                <a:solidFill>
                  <a:srgbClr val="FFFFFF"/>
                </a:solidFill>
                <a:latin typeface="Montserrat Semi Bold"/>
                <a:ea typeface="Montserrat Semi Bold"/>
                <a:cs typeface="Montserrat Semi Bold"/>
                <a:sym typeface="Montserrat Semi Bold"/>
              </a:defRPr>
            </a:lvl1pPr>
          </a:lstStyle>
          <a:p>
            <a:r>
              <a:rPr lang="nl-NL" sz="1200" dirty="0">
                <a:latin typeface="+mn-lt"/>
              </a:rPr>
              <a:t>WON</a:t>
            </a:r>
            <a:endParaRPr dirty="0">
              <a:latin typeface="+mn-lt"/>
            </a:endParaRPr>
          </a:p>
        </p:txBody>
      </p:sp>
      <p:pic>
        <p:nvPicPr>
          <p:cNvPr id="815" name="logo line wi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1669" y="280287"/>
            <a:ext cx="3622662" cy="3056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6" name="woord NOVI wi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165" y="3205621"/>
            <a:ext cx="2679670" cy="1119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766930" y="1713372"/>
            <a:ext cx="1977593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>
                <a:latin typeface="Arial Black" panose="020B0A04020102020204" pitchFamily="34" charset="0"/>
              </a:rPr>
              <a:t>WERKING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695674" y="2593861"/>
            <a:ext cx="4113309" cy="1840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marL="278606" indent="-278606">
              <a:buFont typeface="+mj-lt"/>
              <a:buAutoNum type="arabicPeriod"/>
            </a:pPr>
            <a:r>
              <a:rPr lang="nl-NL" sz="2000" dirty="0"/>
              <a:t>URL wordt geanalyseerd</a:t>
            </a:r>
          </a:p>
          <a:p>
            <a:pPr marL="278606" indent="-278606">
              <a:buFont typeface="+mj-lt"/>
              <a:buAutoNum type="arabicPeriod"/>
            </a:pPr>
            <a:r>
              <a:rPr lang="nl-NL" sz="2000" dirty="0" err="1"/>
              <a:t>Hostname</a:t>
            </a:r>
            <a:r>
              <a:rPr lang="nl-NL" sz="2000" dirty="0"/>
              <a:t> wordt vertaald naar een IP adres</a:t>
            </a:r>
          </a:p>
          <a:p>
            <a:pPr marL="278606" indent="-278606">
              <a:buFont typeface="+mj-lt"/>
              <a:buAutoNum type="arabicPeriod"/>
            </a:pPr>
            <a:r>
              <a:rPr lang="nl-NL" sz="2000" dirty="0"/>
              <a:t>Pagina request wordt verstuurd naar server</a:t>
            </a:r>
          </a:p>
          <a:p>
            <a:pPr marL="278606" indent="-278606">
              <a:buFont typeface="+mj-lt"/>
              <a:buAutoNum type="arabicPeriod"/>
            </a:pPr>
            <a:r>
              <a:rPr lang="nl-NL" sz="2000" dirty="0"/>
              <a:t>Server stuurt antwoord terug</a:t>
            </a:r>
          </a:p>
          <a:p>
            <a:pPr marL="278606" indent="-278606">
              <a:buFont typeface="+mj-lt"/>
              <a:buAutoNum type="arabicPeriod"/>
            </a:pPr>
            <a:r>
              <a:rPr lang="nl-NL" sz="2000" dirty="0"/>
              <a:t>Browser interpreteert antwoord en </a:t>
            </a:r>
            <a:r>
              <a:rPr lang="nl-NL" sz="2000" i="1" dirty="0" err="1"/>
              <a:t>rendert</a:t>
            </a:r>
            <a:r>
              <a:rPr lang="nl-NL" sz="2000" dirty="0"/>
              <a:t> het in het venster.</a:t>
            </a:r>
          </a:p>
        </p:txBody>
      </p:sp>
      <p:sp>
        <p:nvSpPr>
          <p:cNvPr id="7" name="Shape 947"/>
          <p:cNvSpPr/>
          <p:nvPr/>
        </p:nvSpPr>
        <p:spPr>
          <a:xfrm>
            <a:off x="727690" y="1123963"/>
            <a:ext cx="389335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nl-NL" dirty="0">
                <a:latin typeface="+mn-lt"/>
              </a:rPr>
              <a:t>WON</a:t>
            </a:r>
            <a:endParaRPr dirty="0">
              <a:latin typeface="+mn-lt"/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9024" y="2128229"/>
            <a:ext cx="4430459" cy="376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8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11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3316508" y="1238308"/>
            <a:ext cx="3291158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URL DEFINITIE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2" name="Tekstvak 1"/>
          <p:cNvSpPr txBox="1"/>
          <p:nvPr/>
        </p:nvSpPr>
        <p:spPr>
          <a:xfrm>
            <a:off x="538657" y="3754212"/>
            <a:ext cx="8568952" cy="3231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360000"/>
            <a:r>
              <a:rPr lang="en-US" dirty="0" err="1"/>
              <a:t>Formele</a:t>
            </a:r>
            <a:r>
              <a:rPr lang="en-US" dirty="0"/>
              <a:t> </a:t>
            </a:r>
            <a:r>
              <a:rPr lang="en-US" dirty="0" err="1"/>
              <a:t>definitie</a:t>
            </a:r>
            <a:r>
              <a:rPr lang="en-US" dirty="0"/>
              <a:t>: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" y="2585674"/>
            <a:ext cx="7897559" cy="621922"/>
          </a:xfrm>
          <a:prstGeom prst="rect">
            <a:avLst/>
          </a:prstGeom>
        </p:spPr>
      </p:pic>
      <p:pic>
        <p:nvPicPr>
          <p:cNvPr id="8" name="Picture 12" descr="URI syntax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2104" y="4588123"/>
            <a:ext cx="8262505" cy="77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69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12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4503850" y="1238308"/>
            <a:ext cx="916469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DNS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2" name="Tekstvak 1"/>
          <p:cNvSpPr txBox="1"/>
          <p:nvPr/>
        </p:nvSpPr>
        <p:spPr>
          <a:xfrm>
            <a:off x="632520" y="2276872"/>
            <a:ext cx="9145016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nl-NL" sz="2000" dirty="0"/>
              <a:t>Nadat de URL is geanalyseerd wordt de </a:t>
            </a:r>
            <a:r>
              <a:rPr lang="nl-NL" sz="2000" dirty="0" err="1"/>
              <a:t>hostname</a:t>
            </a:r>
            <a:r>
              <a:rPr lang="nl-NL" sz="2000" dirty="0"/>
              <a:t> omgezet naar een numeriek adres (IP-adres).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nl-NL" sz="2000" dirty="0"/>
              <a:t>De </a:t>
            </a:r>
            <a:r>
              <a:rPr lang="nl-NL" sz="2000" dirty="0" err="1"/>
              <a:t>hostname</a:t>
            </a:r>
            <a:r>
              <a:rPr lang="nl-NL" sz="2000" dirty="0"/>
              <a:t> is leesbaar en makkelijk te onthouden voor gebruikers.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nl-NL" sz="2000" dirty="0"/>
              <a:t>DNS is een client-server systeem: de </a:t>
            </a:r>
            <a:r>
              <a:rPr lang="nl-NL" sz="2000" dirty="0" err="1"/>
              <a:t>opvrager</a:t>
            </a:r>
            <a:r>
              <a:rPr lang="nl-NL" sz="2000" dirty="0"/>
              <a:t> (</a:t>
            </a:r>
            <a:r>
              <a:rPr lang="nl-NL" sz="2000" i="1" dirty="0" err="1"/>
              <a:t>client</a:t>
            </a:r>
            <a:r>
              <a:rPr lang="nl-NL" sz="2000" dirty="0"/>
              <a:t>) gebruikt het DNS protocol om aan een aanbieder (DNS-server) een naam of adres op te vragen.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nl-NL" sz="2000" dirty="0"/>
              <a:t>De DNS-server houdt tabellen bij waarin de namen aan de nummers </a:t>
            </a:r>
            <a:r>
              <a:rPr lang="nl-NL" sz="2000" dirty="0" err="1"/>
              <a:t>gekoppelt</a:t>
            </a:r>
            <a:r>
              <a:rPr lang="nl-NL" sz="2000" dirty="0"/>
              <a:t> zijn.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2000" dirty="0"/>
              <a:t>Opzoeken van een nummer bij een naam wordt </a:t>
            </a:r>
            <a:r>
              <a:rPr lang="nl-NL" sz="2000" i="1" dirty="0"/>
              <a:t>forward </a:t>
            </a:r>
            <a:r>
              <a:rPr lang="nl-NL" sz="2000" i="1" dirty="0" err="1"/>
              <a:t>lookup</a:t>
            </a:r>
            <a:r>
              <a:rPr lang="nl-NL" sz="2000" dirty="0"/>
              <a:t> genoemd.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2000" dirty="0"/>
              <a:t>Opzoeken van een naam bij een nummer wordt </a:t>
            </a:r>
            <a:r>
              <a:rPr lang="nl-NL" sz="2000" i="1" dirty="0"/>
              <a:t>reverse </a:t>
            </a:r>
            <a:r>
              <a:rPr lang="nl-NL" sz="2000" i="1" dirty="0" err="1"/>
              <a:t>lookup</a:t>
            </a:r>
            <a:r>
              <a:rPr lang="nl-NL" sz="2000" dirty="0"/>
              <a:t> genoemd.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nl-NL" sz="2000" dirty="0"/>
              <a:t>DNS betekent Domain Name System.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nl-NL" sz="2000" dirty="0"/>
              <a:t>DNS is een hiërarchisch systeem.</a:t>
            </a:r>
          </a:p>
        </p:txBody>
      </p:sp>
    </p:spTree>
    <p:extLst>
      <p:ext uri="{BB962C8B-B14F-4D97-AF65-F5344CB8AC3E}">
        <p14:creationId xmlns:p14="http://schemas.microsoft.com/office/powerpoint/2010/main" val="185692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13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4503850" y="1238308"/>
            <a:ext cx="916469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DNS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pic>
        <p:nvPicPr>
          <p:cNvPr id="7" name="Picture 2" descr="https://upload.wikimedia.org/wikipedia/commons/thumb/8/86/An_example_of_theoretical_DNS_recursion-nl.svg/500px-An_example_of_theoretical_DNS_recursion-n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2104" y="2336864"/>
            <a:ext cx="8979272" cy="319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14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3750279" y="1238308"/>
            <a:ext cx="242361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PROTOCOL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2" name="Tekstvak 1"/>
          <p:cNvSpPr txBox="1"/>
          <p:nvPr/>
        </p:nvSpPr>
        <p:spPr>
          <a:xfrm>
            <a:off x="632520" y="2276872"/>
            <a:ext cx="9145016" cy="347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Het protocol is een set regels en afspraken die vastgelegd zijn zodat computer met elkaar kunnen communiceren.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Webbrowsers ondersteunen meerdere protocollen.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Het opvragen van een webpagina wordt d.m.v. het HTTP protocol gedaan.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HTTP betekent Hypertext Transfer Protocol.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Het HTTP-protocol draait om een vraag (</a:t>
            </a:r>
            <a:r>
              <a:rPr lang="nl-NL" sz="2000" i="1" dirty="0"/>
              <a:t>request</a:t>
            </a:r>
            <a:r>
              <a:rPr lang="nl-NL" sz="2000" dirty="0"/>
              <a:t>) en een antwoord (</a:t>
            </a:r>
            <a:r>
              <a:rPr lang="nl-NL" sz="2000" i="1" dirty="0"/>
              <a:t>response</a:t>
            </a:r>
            <a:r>
              <a:rPr lang="nl-NL" sz="2000" dirty="0"/>
              <a:t>).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Een server dat luistert naar het HTTP-protocol wordt een webserver genoemd.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Webservers luisteren standaard op poort 80 (of 443 voor een beveiligde verbinding).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2000" dirty="0"/>
              <a:t>Als de browser een verzoek doet voor een pagina, dan wordt er een request gestuurd naar het IP-adres en poort 80 (of 443).</a:t>
            </a:r>
          </a:p>
        </p:txBody>
      </p:sp>
    </p:spTree>
    <p:extLst>
      <p:ext uri="{BB962C8B-B14F-4D97-AF65-F5344CB8AC3E}">
        <p14:creationId xmlns:p14="http://schemas.microsoft.com/office/powerpoint/2010/main" val="122507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15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4370610" y="1238308"/>
            <a:ext cx="118295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HTTP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2" name="Tekstvak 1"/>
          <p:cNvSpPr txBox="1"/>
          <p:nvPr/>
        </p:nvSpPr>
        <p:spPr>
          <a:xfrm>
            <a:off x="632520" y="2276872"/>
            <a:ext cx="9145016" cy="22082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De webserver stuurt aan de hand van een request een response.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Een response bestaat uit een status regel, 1 of meer </a:t>
            </a:r>
            <a:r>
              <a:rPr lang="nl-NL" sz="1950" i="1" dirty="0"/>
              <a:t>headers</a:t>
            </a:r>
            <a:r>
              <a:rPr lang="nl-NL" sz="1950" dirty="0"/>
              <a:t> en een </a:t>
            </a:r>
            <a:r>
              <a:rPr lang="nl-NL" sz="1950" i="1" dirty="0"/>
              <a:t>body</a:t>
            </a:r>
            <a:r>
              <a:rPr lang="nl-NL" sz="1950" dirty="0"/>
              <a:t>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Een status regel bevat de HTTP versie en de statuscode.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nl-NL" sz="2000" dirty="0"/>
              <a:t>Status codes geven informatie over het gestuurde resultaat. Ze geven een indicatie over de resource.</a:t>
            </a: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Headers zijn bedoelt voor metadata, variërend in gebruik.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De body bevat de werkelijke data.</a:t>
            </a:r>
          </a:p>
        </p:txBody>
      </p:sp>
    </p:spTree>
    <p:extLst>
      <p:ext uri="{BB962C8B-B14F-4D97-AF65-F5344CB8AC3E}">
        <p14:creationId xmlns:p14="http://schemas.microsoft.com/office/powerpoint/2010/main" val="43845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16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3247773" y="1238308"/>
            <a:ext cx="3428631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HTTP REQUEST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832103" y="2500313"/>
            <a:ext cx="8871470" cy="3268980"/>
          </a:xfrm>
          <a:prstGeom prst="rect">
            <a:avLst/>
          </a:prstGeom>
          <a:solidFill>
            <a:schemeClr val="tx2"/>
          </a:solidFill>
        </p:spPr>
        <p:txBody>
          <a:bodyPr>
            <a:normAutofit fontScale="925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nl-NL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 HTTP/1.1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nl-NL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User-Agent: Mozilla/4.0 (compatible; MSIE5.01; Windows NT)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nl-NL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Host: nl.wikipedia.org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nl-NL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Accept-Language: en-us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nl-NL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Accept-Encoding: gzip, deflate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nl-NL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Connection: Keep-Alive</a:t>
            </a:r>
            <a:endParaRPr lang="nl-NL" sz="19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17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1982881" y="1238308"/>
            <a:ext cx="5958426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HTTP RESPONSE HEADERS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832103" y="2500313"/>
            <a:ext cx="8871470" cy="3268980"/>
          </a:xfrm>
          <a:prstGeom prst="rect">
            <a:avLst/>
          </a:prstGeom>
          <a:solidFill>
            <a:schemeClr val="tx2"/>
          </a:solidFill>
        </p:spPr>
        <p:txBody>
          <a:bodyPr>
            <a:normAutofit fontScale="85000" lnSpcReduction="2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Date: Mon, 27 Jul 2009 12:28:53 GMT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Server: Apache/2.2.14 (Win32)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Last-Modified: Wed, 22 Jul 2009 19:15:56 GMT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Content-Length: 88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Content-Type: text/html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Connection: Closed</a:t>
            </a:r>
            <a:endParaRPr lang="nl-NL" sz="19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28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18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1738039" y="1238308"/>
            <a:ext cx="6448112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HTTP RESPONSE BODY DATA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832103" y="2500312"/>
            <a:ext cx="8871470" cy="2683803"/>
          </a:xfrm>
          <a:prstGeom prst="rect">
            <a:avLst/>
          </a:prstGeom>
          <a:solidFill>
            <a:schemeClr val="tx2"/>
          </a:solidFill>
        </p:spPr>
        <p:txBody>
          <a:bodyPr>
            <a:normAutofit lnSpcReduction="1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7F7F7F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&lt;h1&gt;Hello, World!&lt;/h1&gt;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pPr marL="104013" lvl="1" indent="0" hangingPunct="1">
              <a:lnSpc>
                <a:spcPct val="150000"/>
              </a:lnSpc>
              <a:buFont typeface="Arial"/>
              <a:buNone/>
            </a:pPr>
            <a:r>
              <a:rPr lang="en-US" sz="195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nl-NL" sz="19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2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19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1987888" y="1238308"/>
            <a:ext cx="5948423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WEBBROWSER RENDERING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pic>
        <p:nvPicPr>
          <p:cNvPr id="8" name="Picture 2" descr="http://taligarsiel.com/Projects/webkit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8675" y="2643672"/>
            <a:ext cx="6438095" cy="298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53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766930" y="1713372"/>
            <a:ext cx="2696507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>
                <a:latin typeface="Arial Black" panose="020B0A04020102020204" pitchFamily="34" charset="0"/>
              </a:rPr>
              <a:t>PROGRAMMA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695674" y="2593861"/>
            <a:ext cx="4113309" cy="142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marL="228600" indent="-228600" defTabSz="3600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</a:rPr>
              <a:t>Introductie &amp; HTML</a:t>
            </a:r>
          </a:p>
          <a:p>
            <a:pPr marL="228600" indent="-228600" defTabSz="3600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</a:rPr>
              <a:t>CSS</a:t>
            </a:r>
          </a:p>
          <a:p>
            <a:pPr marL="228600" indent="-228600" defTabSz="360000">
              <a:buFont typeface="+mj-lt"/>
              <a:buAutoNum type="arabicPeriod"/>
            </a:pPr>
            <a:r>
              <a:rPr lang="nl-NL" sz="2000" dirty="0" err="1">
                <a:latin typeface="Calibri" panose="020F0502020204030204" pitchFamily="34" charset="0"/>
              </a:rPr>
              <a:t>Javsascript</a:t>
            </a:r>
            <a:r>
              <a:rPr lang="nl-NL" sz="2000" dirty="0">
                <a:latin typeface="Calibri" panose="020F0502020204030204" pitchFamily="34" charset="0"/>
              </a:rPr>
              <a:t> &amp; </a:t>
            </a:r>
            <a:r>
              <a:rPr lang="nl-NL" sz="2000" dirty="0" err="1">
                <a:latin typeface="Calibri" panose="020F0502020204030204" pitchFamily="34" charset="0"/>
              </a:rPr>
              <a:t>jQuery</a:t>
            </a:r>
            <a:endParaRPr lang="nl-NL" sz="2000" dirty="0">
              <a:latin typeface="Calibri" panose="020F0502020204030204" pitchFamily="34" charset="0"/>
            </a:endParaRPr>
          </a:p>
          <a:p>
            <a:pPr marL="228600" indent="-228600" defTabSz="3600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</a:rPr>
              <a:t>Java </a:t>
            </a:r>
            <a:r>
              <a:rPr lang="nl-NL" sz="2000" dirty="0" err="1">
                <a:latin typeface="Calibri" panose="020F0502020204030204" pitchFamily="34" charset="0"/>
              </a:rPr>
              <a:t>webontwikkeling</a:t>
            </a:r>
            <a:r>
              <a:rPr lang="nl-NL" sz="2000" dirty="0">
                <a:latin typeface="Calibri" panose="020F0502020204030204" pitchFamily="34" charset="0"/>
              </a:rPr>
              <a:t> introductie (Java EE)</a:t>
            </a:r>
          </a:p>
          <a:p>
            <a:pPr marL="228600" indent="-228600" defTabSz="360000">
              <a:buFont typeface="+mj-lt"/>
              <a:buAutoNum type="arabicPeriod"/>
            </a:pPr>
            <a:endParaRPr lang="nl-NL" sz="2000" dirty="0">
              <a:latin typeface="Calibri" panose="020F0502020204030204" pitchFamily="34" charset="0"/>
            </a:endParaRPr>
          </a:p>
        </p:txBody>
      </p:sp>
      <p:sp>
        <p:nvSpPr>
          <p:cNvPr id="7" name="Shape 947"/>
          <p:cNvSpPr/>
          <p:nvPr/>
        </p:nvSpPr>
        <p:spPr>
          <a:xfrm>
            <a:off x="727690" y="1123963"/>
            <a:ext cx="389335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nl-NL" dirty="0">
                <a:latin typeface="+mn-lt"/>
              </a:rPr>
              <a:t>WON</a:t>
            </a:r>
            <a:endParaRPr dirty="0">
              <a:latin typeface="+mn-lt"/>
            </a:endParaRPr>
          </a:p>
        </p:txBody>
      </p:sp>
      <p:sp>
        <p:nvSpPr>
          <p:cNvPr id="2" name="Tijdelijke aanduiding voor afbeelding 1"/>
          <p:cNvSpPr>
            <a:spLocks noGrp="1"/>
          </p:cNvSpPr>
          <p:nvPr>
            <p:ph type="pic" idx="13"/>
          </p:nvPr>
        </p:nvSpPr>
        <p:spPr/>
      </p:sp>
      <p:pic>
        <p:nvPicPr>
          <p:cNvPr id="8" name="Picture 4" descr="Afbeeldingsresultaat voor java code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8689" y="0"/>
            <a:ext cx="49573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79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>
            <a:spLocks noGrp="1"/>
          </p:cNvSpPr>
          <p:nvPr>
            <p:ph type="sldNum" sz="quarter" idx="2"/>
          </p:nvPr>
        </p:nvSpPr>
        <p:spPr>
          <a:xfrm>
            <a:off x="8946771" y="6311896"/>
            <a:ext cx="256516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0" y="0"/>
            <a:ext cx="9906000" cy="6845504"/>
          </a:xfrm>
          <a:prstGeom prst="rect">
            <a:avLst/>
          </a:prstGeom>
          <a:gradFill>
            <a:gsLst>
              <a:gs pos="5000">
                <a:srgbClr val="FDEA57">
                  <a:alpha val="63000"/>
                </a:srgbClr>
              </a:gs>
              <a:gs pos="78000">
                <a:srgbClr val="FA5C79">
                  <a:alpha val="63000"/>
                </a:srgbClr>
              </a:gs>
            </a:gsLst>
            <a:lin ang="371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grpSp>
        <p:nvGrpSpPr>
          <p:cNvPr id="3913" name="Group 3913"/>
          <p:cNvGrpSpPr/>
          <p:nvPr/>
        </p:nvGrpSpPr>
        <p:grpSpPr>
          <a:xfrm>
            <a:off x="7756813" y="2592328"/>
            <a:ext cx="658228" cy="1950209"/>
            <a:chOff x="0" y="0"/>
            <a:chExt cx="658227" cy="1950207"/>
          </a:xfrm>
        </p:grpSpPr>
        <p:grpSp>
          <p:nvGrpSpPr>
            <p:cNvPr id="3909" name="Group 3909"/>
            <p:cNvGrpSpPr/>
            <p:nvPr/>
          </p:nvGrpSpPr>
          <p:grpSpPr>
            <a:xfrm>
              <a:off x="-1" y="1299957"/>
              <a:ext cx="658228" cy="650251"/>
              <a:chOff x="0" y="0"/>
              <a:chExt cx="658226" cy="650249"/>
            </a:xfrm>
          </p:grpSpPr>
          <p:sp>
            <p:nvSpPr>
              <p:cNvPr id="3907" name="Shape 3907"/>
              <p:cNvSpPr/>
              <p:nvPr/>
            </p:nvSpPr>
            <p:spPr>
              <a:xfrm flipH="1">
                <a:off x="-1" y="649740"/>
                <a:ext cx="656958" cy="5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08" name="Shape 3908"/>
              <p:cNvSpPr/>
              <p:nvPr/>
            </p:nvSpPr>
            <p:spPr>
              <a:xfrm flipH="1">
                <a:off x="658226" y="0"/>
                <a:ext cx="1" cy="65025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12" name="Group 3912"/>
            <p:cNvGrpSpPr/>
            <p:nvPr/>
          </p:nvGrpSpPr>
          <p:grpSpPr>
            <a:xfrm>
              <a:off x="3988" y="0"/>
              <a:ext cx="650251" cy="657592"/>
              <a:chOff x="0" y="0"/>
              <a:chExt cx="650249" cy="657591"/>
            </a:xfrm>
          </p:grpSpPr>
          <p:sp>
            <p:nvSpPr>
              <p:cNvPr id="3910" name="Shape 3910"/>
              <p:cNvSpPr/>
              <p:nvPr/>
            </p:nvSpPr>
            <p:spPr>
              <a:xfrm>
                <a:off x="649106" y="634"/>
                <a:ext cx="510" cy="656958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1" name="Shape 3911"/>
              <p:cNvSpPr/>
              <p:nvPr/>
            </p:nvSpPr>
            <p:spPr>
              <a:xfrm>
                <a:off x="0" y="0"/>
                <a:ext cx="650250" cy="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916" name="Group 3916"/>
          <p:cNvGrpSpPr/>
          <p:nvPr/>
        </p:nvGrpSpPr>
        <p:grpSpPr>
          <a:xfrm>
            <a:off x="1240713" y="2592963"/>
            <a:ext cx="656958" cy="650252"/>
            <a:chOff x="0" y="0"/>
            <a:chExt cx="656956" cy="650250"/>
          </a:xfrm>
        </p:grpSpPr>
        <p:sp>
          <p:nvSpPr>
            <p:cNvPr id="3914" name="Shape 3914"/>
            <p:cNvSpPr/>
            <p:nvPr/>
          </p:nvSpPr>
          <p:spPr>
            <a:xfrm flipV="1">
              <a:off x="0" y="0"/>
              <a:ext cx="656957" cy="51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5" name="Shape 3915"/>
            <p:cNvSpPr/>
            <p:nvPr/>
          </p:nvSpPr>
          <p:spPr>
            <a:xfrm flipV="1">
              <a:off x="-1" y="1"/>
              <a:ext cx="2" cy="65025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19" name="Group 3919"/>
          <p:cNvGrpSpPr/>
          <p:nvPr/>
        </p:nvGrpSpPr>
        <p:grpSpPr>
          <a:xfrm>
            <a:off x="1244066" y="3885580"/>
            <a:ext cx="650887" cy="657593"/>
            <a:chOff x="0" y="0"/>
            <a:chExt cx="650885" cy="657592"/>
          </a:xfrm>
        </p:grpSpPr>
        <p:sp>
          <p:nvSpPr>
            <p:cNvPr id="3917" name="Shape 3917"/>
            <p:cNvSpPr/>
            <p:nvPr/>
          </p:nvSpPr>
          <p:spPr>
            <a:xfrm flipH="1" flipV="1">
              <a:off x="-1" y="0"/>
              <a:ext cx="511" cy="65695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8" name="Shape 3918"/>
            <p:cNvSpPr/>
            <p:nvPr/>
          </p:nvSpPr>
          <p:spPr>
            <a:xfrm flipH="1" flipV="1">
              <a:off x="635" y="657592"/>
              <a:ext cx="65025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" name="Shape 3889"/>
          <p:cNvSpPr/>
          <p:nvPr/>
        </p:nvSpPr>
        <p:spPr>
          <a:xfrm>
            <a:off x="2410561" y="3271263"/>
            <a:ext cx="480798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defRPr sz="3200" spc="203">
                <a:solidFill>
                  <a:srgbClr val="FFFFFF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r>
              <a:rPr lang="nl-NL" dirty="0">
                <a:latin typeface="Arial Black" panose="020B0A04020102020204" pitchFamily="34" charset="0"/>
              </a:rPr>
              <a:t>GROEPSOPDRACHT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9" name="logo line wi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824" y="280287"/>
            <a:ext cx="2891451" cy="24392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1122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21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2833814" y="1238308"/>
            <a:ext cx="4256551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GROEPSOPDRACHT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2" name="Tekstvak 1"/>
          <p:cNvSpPr txBox="1"/>
          <p:nvPr/>
        </p:nvSpPr>
        <p:spPr>
          <a:xfrm>
            <a:off x="632520" y="2276872"/>
            <a:ext cx="9145016" cy="18928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Vorm 3 groepen.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Kies een onderwerp uit.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1 Onderwerp per groep.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Voer de opdracht uit.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b="1" dirty="0"/>
              <a:t>TIJD</a:t>
            </a:r>
            <a:r>
              <a:rPr lang="nl-NL" sz="1950" dirty="0"/>
              <a:t>: 1 uur.</a:t>
            </a:r>
          </a:p>
        </p:txBody>
      </p:sp>
    </p:spTree>
    <p:extLst>
      <p:ext uri="{BB962C8B-B14F-4D97-AF65-F5344CB8AC3E}">
        <p14:creationId xmlns:p14="http://schemas.microsoft.com/office/powerpoint/2010/main" val="271753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>
            <a:spLocks noGrp="1"/>
          </p:cNvSpPr>
          <p:nvPr>
            <p:ph type="sldNum" sz="quarter" idx="2"/>
          </p:nvPr>
        </p:nvSpPr>
        <p:spPr>
          <a:xfrm>
            <a:off x="8946771" y="6311896"/>
            <a:ext cx="256516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0" y="0"/>
            <a:ext cx="9906000" cy="6845504"/>
          </a:xfrm>
          <a:prstGeom prst="rect">
            <a:avLst/>
          </a:prstGeom>
          <a:gradFill>
            <a:gsLst>
              <a:gs pos="5000">
                <a:srgbClr val="FDEA57">
                  <a:alpha val="63000"/>
                </a:srgbClr>
              </a:gs>
              <a:gs pos="78000">
                <a:srgbClr val="FA5C79">
                  <a:alpha val="63000"/>
                </a:srgbClr>
              </a:gs>
            </a:gsLst>
            <a:lin ang="371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grpSp>
        <p:nvGrpSpPr>
          <p:cNvPr id="3913" name="Group 3913"/>
          <p:cNvGrpSpPr/>
          <p:nvPr/>
        </p:nvGrpSpPr>
        <p:grpSpPr>
          <a:xfrm>
            <a:off x="7756813" y="2592328"/>
            <a:ext cx="658228" cy="1950209"/>
            <a:chOff x="0" y="0"/>
            <a:chExt cx="658227" cy="1950207"/>
          </a:xfrm>
        </p:grpSpPr>
        <p:grpSp>
          <p:nvGrpSpPr>
            <p:cNvPr id="3909" name="Group 3909"/>
            <p:cNvGrpSpPr/>
            <p:nvPr/>
          </p:nvGrpSpPr>
          <p:grpSpPr>
            <a:xfrm>
              <a:off x="-1" y="1299957"/>
              <a:ext cx="658228" cy="650251"/>
              <a:chOff x="0" y="0"/>
              <a:chExt cx="658226" cy="650249"/>
            </a:xfrm>
          </p:grpSpPr>
          <p:sp>
            <p:nvSpPr>
              <p:cNvPr id="3907" name="Shape 3907"/>
              <p:cNvSpPr/>
              <p:nvPr/>
            </p:nvSpPr>
            <p:spPr>
              <a:xfrm flipH="1">
                <a:off x="-1" y="649740"/>
                <a:ext cx="656958" cy="5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08" name="Shape 3908"/>
              <p:cNvSpPr/>
              <p:nvPr/>
            </p:nvSpPr>
            <p:spPr>
              <a:xfrm flipH="1">
                <a:off x="658226" y="0"/>
                <a:ext cx="1" cy="65025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12" name="Group 3912"/>
            <p:cNvGrpSpPr/>
            <p:nvPr/>
          </p:nvGrpSpPr>
          <p:grpSpPr>
            <a:xfrm>
              <a:off x="3988" y="0"/>
              <a:ext cx="650251" cy="657592"/>
              <a:chOff x="0" y="0"/>
              <a:chExt cx="650249" cy="657591"/>
            </a:xfrm>
          </p:grpSpPr>
          <p:sp>
            <p:nvSpPr>
              <p:cNvPr id="3910" name="Shape 3910"/>
              <p:cNvSpPr/>
              <p:nvPr/>
            </p:nvSpPr>
            <p:spPr>
              <a:xfrm>
                <a:off x="649106" y="634"/>
                <a:ext cx="510" cy="656958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1" name="Shape 3911"/>
              <p:cNvSpPr/>
              <p:nvPr/>
            </p:nvSpPr>
            <p:spPr>
              <a:xfrm>
                <a:off x="0" y="0"/>
                <a:ext cx="650250" cy="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916" name="Group 3916"/>
          <p:cNvGrpSpPr/>
          <p:nvPr/>
        </p:nvGrpSpPr>
        <p:grpSpPr>
          <a:xfrm>
            <a:off x="1240713" y="2592963"/>
            <a:ext cx="656958" cy="650252"/>
            <a:chOff x="0" y="0"/>
            <a:chExt cx="656956" cy="650250"/>
          </a:xfrm>
        </p:grpSpPr>
        <p:sp>
          <p:nvSpPr>
            <p:cNvPr id="3914" name="Shape 3914"/>
            <p:cNvSpPr/>
            <p:nvPr/>
          </p:nvSpPr>
          <p:spPr>
            <a:xfrm flipV="1">
              <a:off x="0" y="0"/>
              <a:ext cx="656957" cy="51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5" name="Shape 3915"/>
            <p:cNvSpPr/>
            <p:nvPr/>
          </p:nvSpPr>
          <p:spPr>
            <a:xfrm flipV="1">
              <a:off x="-1" y="1"/>
              <a:ext cx="2" cy="65025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19" name="Group 3919"/>
          <p:cNvGrpSpPr/>
          <p:nvPr/>
        </p:nvGrpSpPr>
        <p:grpSpPr>
          <a:xfrm>
            <a:off x="1244066" y="3885580"/>
            <a:ext cx="650887" cy="657593"/>
            <a:chOff x="0" y="0"/>
            <a:chExt cx="650885" cy="657592"/>
          </a:xfrm>
        </p:grpSpPr>
        <p:sp>
          <p:nvSpPr>
            <p:cNvPr id="3917" name="Shape 3917"/>
            <p:cNvSpPr/>
            <p:nvPr/>
          </p:nvSpPr>
          <p:spPr>
            <a:xfrm flipH="1" flipV="1">
              <a:off x="-1" y="0"/>
              <a:ext cx="511" cy="65695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8" name="Shape 3918"/>
            <p:cNvSpPr/>
            <p:nvPr/>
          </p:nvSpPr>
          <p:spPr>
            <a:xfrm flipH="1" flipV="1">
              <a:off x="635" y="657592"/>
              <a:ext cx="65025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" name="Shape 3889"/>
          <p:cNvSpPr/>
          <p:nvPr/>
        </p:nvSpPr>
        <p:spPr>
          <a:xfrm>
            <a:off x="1604894" y="3271263"/>
            <a:ext cx="6419322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defRPr sz="3200" spc="203">
                <a:solidFill>
                  <a:srgbClr val="FFFFFF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r>
              <a:rPr lang="nl-NL" dirty="0">
                <a:latin typeface="Arial Black" panose="020B0A04020102020204" pitchFamily="34" charset="0"/>
              </a:rPr>
              <a:t>GROEPSOPDRACHT DEMO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9" name="logo line wi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824" y="280287"/>
            <a:ext cx="2891451" cy="24392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5190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>
            <a:spLocks noGrp="1"/>
          </p:cNvSpPr>
          <p:nvPr>
            <p:ph type="sldNum" sz="quarter" idx="2"/>
          </p:nvPr>
        </p:nvSpPr>
        <p:spPr>
          <a:xfrm>
            <a:off x="8946771" y="6311896"/>
            <a:ext cx="256516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0" y="0"/>
            <a:ext cx="9906000" cy="6845504"/>
          </a:xfrm>
          <a:prstGeom prst="rect">
            <a:avLst/>
          </a:prstGeom>
          <a:gradFill>
            <a:gsLst>
              <a:gs pos="5000">
                <a:srgbClr val="FDEA57">
                  <a:alpha val="63000"/>
                </a:srgbClr>
              </a:gs>
              <a:gs pos="78000">
                <a:srgbClr val="FA5C79">
                  <a:alpha val="63000"/>
                </a:srgbClr>
              </a:gs>
            </a:gsLst>
            <a:lin ang="371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grpSp>
        <p:nvGrpSpPr>
          <p:cNvPr id="3913" name="Group 3913"/>
          <p:cNvGrpSpPr/>
          <p:nvPr/>
        </p:nvGrpSpPr>
        <p:grpSpPr>
          <a:xfrm>
            <a:off x="7756813" y="2592328"/>
            <a:ext cx="658228" cy="1950209"/>
            <a:chOff x="0" y="0"/>
            <a:chExt cx="658227" cy="1950207"/>
          </a:xfrm>
        </p:grpSpPr>
        <p:grpSp>
          <p:nvGrpSpPr>
            <p:cNvPr id="3909" name="Group 3909"/>
            <p:cNvGrpSpPr/>
            <p:nvPr/>
          </p:nvGrpSpPr>
          <p:grpSpPr>
            <a:xfrm>
              <a:off x="-1" y="1299957"/>
              <a:ext cx="658228" cy="650251"/>
              <a:chOff x="0" y="0"/>
              <a:chExt cx="658226" cy="650249"/>
            </a:xfrm>
          </p:grpSpPr>
          <p:sp>
            <p:nvSpPr>
              <p:cNvPr id="3907" name="Shape 3907"/>
              <p:cNvSpPr/>
              <p:nvPr/>
            </p:nvSpPr>
            <p:spPr>
              <a:xfrm flipH="1">
                <a:off x="-1" y="649740"/>
                <a:ext cx="656958" cy="5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08" name="Shape 3908"/>
              <p:cNvSpPr/>
              <p:nvPr/>
            </p:nvSpPr>
            <p:spPr>
              <a:xfrm flipH="1">
                <a:off x="658226" y="0"/>
                <a:ext cx="1" cy="65025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12" name="Group 3912"/>
            <p:cNvGrpSpPr/>
            <p:nvPr/>
          </p:nvGrpSpPr>
          <p:grpSpPr>
            <a:xfrm>
              <a:off x="3988" y="0"/>
              <a:ext cx="650251" cy="657592"/>
              <a:chOff x="0" y="0"/>
              <a:chExt cx="650249" cy="657591"/>
            </a:xfrm>
          </p:grpSpPr>
          <p:sp>
            <p:nvSpPr>
              <p:cNvPr id="3910" name="Shape 3910"/>
              <p:cNvSpPr/>
              <p:nvPr/>
            </p:nvSpPr>
            <p:spPr>
              <a:xfrm>
                <a:off x="649106" y="634"/>
                <a:ext cx="510" cy="656958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1" name="Shape 3911"/>
              <p:cNvSpPr/>
              <p:nvPr/>
            </p:nvSpPr>
            <p:spPr>
              <a:xfrm>
                <a:off x="0" y="0"/>
                <a:ext cx="650250" cy="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916" name="Group 3916"/>
          <p:cNvGrpSpPr/>
          <p:nvPr/>
        </p:nvGrpSpPr>
        <p:grpSpPr>
          <a:xfrm>
            <a:off x="1240713" y="2592963"/>
            <a:ext cx="656958" cy="650252"/>
            <a:chOff x="0" y="0"/>
            <a:chExt cx="656956" cy="650250"/>
          </a:xfrm>
        </p:grpSpPr>
        <p:sp>
          <p:nvSpPr>
            <p:cNvPr id="3914" name="Shape 3914"/>
            <p:cNvSpPr/>
            <p:nvPr/>
          </p:nvSpPr>
          <p:spPr>
            <a:xfrm flipV="1">
              <a:off x="0" y="0"/>
              <a:ext cx="656957" cy="51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5" name="Shape 3915"/>
            <p:cNvSpPr/>
            <p:nvPr/>
          </p:nvSpPr>
          <p:spPr>
            <a:xfrm flipV="1">
              <a:off x="-1" y="1"/>
              <a:ext cx="2" cy="65025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19" name="Group 3919"/>
          <p:cNvGrpSpPr/>
          <p:nvPr/>
        </p:nvGrpSpPr>
        <p:grpSpPr>
          <a:xfrm>
            <a:off x="1244066" y="3885580"/>
            <a:ext cx="650887" cy="657593"/>
            <a:chOff x="0" y="0"/>
            <a:chExt cx="650885" cy="657592"/>
          </a:xfrm>
        </p:grpSpPr>
        <p:sp>
          <p:nvSpPr>
            <p:cNvPr id="3917" name="Shape 3917"/>
            <p:cNvSpPr/>
            <p:nvPr/>
          </p:nvSpPr>
          <p:spPr>
            <a:xfrm flipH="1" flipV="1">
              <a:off x="-1" y="0"/>
              <a:ext cx="511" cy="65695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8" name="Shape 3918"/>
            <p:cNvSpPr/>
            <p:nvPr/>
          </p:nvSpPr>
          <p:spPr>
            <a:xfrm flipH="1" flipV="1">
              <a:off x="635" y="657592"/>
              <a:ext cx="65025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" name="Shape 3889"/>
          <p:cNvSpPr/>
          <p:nvPr/>
        </p:nvSpPr>
        <p:spPr>
          <a:xfrm>
            <a:off x="3089405" y="3271263"/>
            <a:ext cx="345030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defRPr sz="3200" spc="203">
                <a:solidFill>
                  <a:srgbClr val="FFFFFF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r>
              <a:rPr lang="nl-NL" dirty="0">
                <a:latin typeface="Arial Black" panose="020B0A04020102020204" pitchFamily="34" charset="0"/>
              </a:rPr>
              <a:t>OPDRACHTEN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9" name="logo line wi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824" y="280287"/>
            <a:ext cx="2891451" cy="24392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4067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24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3740668" y="1238308"/>
            <a:ext cx="2442848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OPDRACHT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2" name="Tekstvak 1"/>
          <p:cNvSpPr txBox="1"/>
          <p:nvPr/>
        </p:nvSpPr>
        <p:spPr>
          <a:xfrm>
            <a:off x="632520" y="2276872"/>
            <a:ext cx="9145016" cy="3693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Maak een basis HTML pagina. Zorg dat deze basis pagina voldoet aan de conventies.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Maak alvast een javascript bestand aan en laad deze op de correcte positie in.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Maak alvast een CSS bestand aan en laad deze op de correcte positie in.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lvl="1" indent="0"/>
            <a:r>
              <a:rPr lang="nl-NL" sz="1950" dirty="0"/>
              <a:t>Demonstratie door 1 of meerdere studenten voor de groep.</a:t>
            </a:r>
          </a:p>
          <a:p>
            <a:pPr lvl="1" indent="0"/>
            <a:r>
              <a:rPr lang="nl-NL" sz="1950" b="1" dirty="0"/>
              <a:t>TIJD</a:t>
            </a:r>
            <a:r>
              <a:rPr lang="nl-NL" sz="1950" dirty="0"/>
              <a:t>: 10 minuten</a:t>
            </a:r>
          </a:p>
          <a:p>
            <a:pPr lvl="1" indent="0"/>
            <a:r>
              <a:rPr lang="nl-NL" sz="1950" b="1" dirty="0"/>
              <a:t>TIJD DEMONSTRATIE</a:t>
            </a:r>
            <a:r>
              <a:rPr lang="nl-NL" sz="1950" dirty="0"/>
              <a:t>: 5 minuten</a:t>
            </a:r>
            <a:endParaRPr lang="nl-NL" sz="1950" b="1" dirty="0"/>
          </a:p>
        </p:txBody>
      </p:sp>
    </p:spTree>
    <p:extLst>
      <p:ext uri="{BB962C8B-B14F-4D97-AF65-F5344CB8AC3E}">
        <p14:creationId xmlns:p14="http://schemas.microsoft.com/office/powerpoint/2010/main" val="342757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25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3740668" y="1238308"/>
            <a:ext cx="2442848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OPDRACHT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2" name="Tekstvak 1"/>
          <p:cNvSpPr txBox="1"/>
          <p:nvPr/>
        </p:nvSpPr>
        <p:spPr>
          <a:xfrm>
            <a:off x="632520" y="2276872"/>
            <a:ext cx="9145016" cy="2492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Breid de basis HTML pagina uit. Voeg informatie toe over je woonplaats (zoals Wikipedia dat doet). Beschrijf een aantal onderwerpen en gebruik de juiste contexten.</a:t>
            </a:r>
            <a:br>
              <a:rPr lang="nl-NL" sz="1950" dirty="0"/>
            </a:br>
            <a:r>
              <a:rPr lang="nl-NL" sz="1950" dirty="0"/>
              <a:t>	</a:t>
            </a:r>
            <a:br>
              <a:rPr lang="nl-NL" sz="1950" dirty="0"/>
            </a:br>
            <a:r>
              <a:rPr lang="nl-NL" sz="1950" dirty="0"/>
              <a:t>	- Teksten mogen van Wikipedia overgenomen worden.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lvl="1" indent="0"/>
            <a:r>
              <a:rPr lang="nl-NL" sz="1950" dirty="0"/>
              <a:t>Demonstratie door 1 of meerdere studenten voor de groep.</a:t>
            </a:r>
          </a:p>
          <a:p>
            <a:pPr lvl="1" indent="0"/>
            <a:r>
              <a:rPr lang="nl-NL" sz="1950" b="1" dirty="0"/>
              <a:t>TIJD</a:t>
            </a:r>
            <a:r>
              <a:rPr lang="nl-NL" sz="1950" dirty="0"/>
              <a:t>: 15 minuten</a:t>
            </a:r>
          </a:p>
          <a:p>
            <a:pPr lvl="1" indent="0"/>
            <a:r>
              <a:rPr lang="nl-NL" sz="1950" b="1" dirty="0"/>
              <a:t>TIJD DEMONSTRATIE</a:t>
            </a:r>
            <a:r>
              <a:rPr lang="nl-NL" sz="1950" dirty="0"/>
              <a:t>: 5 minuten</a:t>
            </a:r>
            <a:endParaRPr lang="nl-NL" sz="1950" b="1" dirty="0"/>
          </a:p>
        </p:txBody>
      </p:sp>
    </p:spTree>
    <p:extLst>
      <p:ext uri="{BB962C8B-B14F-4D97-AF65-F5344CB8AC3E}">
        <p14:creationId xmlns:p14="http://schemas.microsoft.com/office/powerpoint/2010/main" val="77236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26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3740668" y="1238308"/>
            <a:ext cx="2442848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OPDRACHT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2" name="Tekstvak 1"/>
          <p:cNvSpPr txBox="1"/>
          <p:nvPr/>
        </p:nvSpPr>
        <p:spPr>
          <a:xfrm>
            <a:off x="632520" y="2276872"/>
            <a:ext cx="9145016" cy="18928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Breid de voorgaande pagina uit. Voeg een inhoudsopgave toe. Deze inhoudsopgave springt naar de beschikbare headers.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lvl="1" indent="0"/>
            <a:r>
              <a:rPr lang="nl-NL" sz="1950" dirty="0"/>
              <a:t>Demonstratie door 1 of meerdere studenten voor de groep.</a:t>
            </a:r>
          </a:p>
          <a:p>
            <a:pPr lvl="1" indent="0"/>
            <a:r>
              <a:rPr lang="nl-NL" sz="1950" b="1" dirty="0"/>
              <a:t>TIJD</a:t>
            </a:r>
            <a:r>
              <a:rPr lang="nl-NL" sz="1950" dirty="0"/>
              <a:t>: 10 minuten</a:t>
            </a:r>
          </a:p>
          <a:p>
            <a:pPr lvl="1" indent="0"/>
            <a:r>
              <a:rPr lang="nl-NL" sz="1950" b="1" dirty="0"/>
              <a:t>TIJD DEMONSTRATIE</a:t>
            </a:r>
            <a:r>
              <a:rPr lang="nl-NL" sz="1950" dirty="0"/>
              <a:t>: 5 minuten</a:t>
            </a:r>
            <a:endParaRPr lang="nl-NL" sz="1950" b="1" dirty="0"/>
          </a:p>
        </p:txBody>
      </p:sp>
    </p:spTree>
    <p:extLst>
      <p:ext uri="{BB962C8B-B14F-4D97-AF65-F5344CB8AC3E}">
        <p14:creationId xmlns:p14="http://schemas.microsoft.com/office/powerpoint/2010/main" val="54137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>
            <a:spLocks noGrp="1"/>
          </p:cNvSpPr>
          <p:nvPr>
            <p:ph type="sldNum" sz="quarter" idx="2"/>
          </p:nvPr>
        </p:nvSpPr>
        <p:spPr>
          <a:xfrm>
            <a:off x="8975023" y="6311896"/>
            <a:ext cx="200012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27</a:t>
            </a:fld>
            <a:endParaRPr dirty="0"/>
          </a:p>
        </p:txBody>
      </p:sp>
      <p:sp>
        <p:nvSpPr>
          <p:cNvPr id="946" name="Shape 946"/>
          <p:cNvSpPr/>
          <p:nvPr/>
        </p:nvSpPr>
        <p:spPr>
          <a:xfrm>
            <a:off x="3740668" y="1238308"/>
            <a:ext cx="2442848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lnSpc>
                <a:spcPts val="3000"/>
              </a:lnSpc>
              <a:defRPr sz="2400" spc="20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nl-NL" sz="2800" b="1" dirty="0">
                <a:latin typeface="Arial Black" panose="020B0A04020102020204" pitchFamily="34" charset="0"/>
              </a:rPr>
              <a:t>OPDRACHT</a:t>
            </a:r>
            <a:endParaRPr sz="2800" b="1" dirty="0">
              <a:latin typeface="Arial Black" panose="020B0A04020102020204" pitchFamily="34" charset="0"/>
            </a:endParaRPr>
          </a:p>
        </p:txBody>
      </p:sp>
      <p:sp>
        <p:nvSpPr>
          <p:cNvPr id="947" name="Shape 947"/>
          <p:cNvSpPr/>
          <p:nvPr/>
        </p:nvSpPr>
        <p:spPr>
          <a:xfrm>
            <a:off x="4240457" y="893131"/>
            <a:ext cx="143994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nl-NL" dirty="0">
                <a:latin typeface="+mn-lt"/>
              </a:rPr>
              <a:t>OPSOMMING IN TEKST</a:t>
            </a:r>
            <a:endParaRPr dirty="0">
              <a:latin typeface="+mn-lt"/>
            </a:endParaRPr>
          </a:p>
        </p:txBody>
      </p:sp>
      <p:sp>
        <p:nvSpPr>
          <p:cNvPr id="948" name="Shape 948"/>
          <p:cNvSpPr/>
          <p:nvPr/>
        </p:nvSpPr>
        <p:spPr>
          <a:xfrm>
            <a:off x="4590491" y="1660158"/>
            <a:ext cx="743145" cy="55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 dirty="0"/>
          </a:p>
        </p:txBody>
      </p:sp>
      <p:sp>
        <p:nvSpPr>
          <p:cNvPr id="2" name="Tekstvak 1"/>
          <p:cNvSpPr txBox="1"/>
          <p:nvPr/>
        </p:nvSpPr>
        <p:spPr>
          <a:xfrm>
            <a:off x="632520" y="2276872"/>
            <a:ext cx="9145016" cy="18928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950" dirty="0"/>
              <a:t>Breid de voorgaande pagina uit. Voeg minimaal een tabel en een afbeelding toe aan de pagina.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sz="1950" dirty="0"/>
          </a:p>
          <a:p>
            <a:pPr lvl="1" indent="0"/>
            <a:r>
              <a:rPr lang="nl-NL" sz="1950" dirty="0"/>
              <a:t>Demonstratie door 1 of meerdere studenten voor de groep.</a:t>
            </a:r>
          </a:p>
          <a:p>
            <a:pPr lvl="1" indent="0"/>
            <a:r>
              <a:rPr lang="nl-NL" sz="1950" b="1" dirty="0"/>
              <a:t>TIJD</a:t>
            </a:r>
            <a:r>
              <a:rPr lang="nl-NL" sz="1950" dirty="0"/>
              <a:t>: 10 minuten</a:t>
            </a:r>
          </a:p>
          <a:p>
            <a:pPr lvl="1" indent="0"/>
            <a:r>
              <a:rPr lang="nl-NL" sz="1950" b="1" dirty="0"/>
              <a:t>TIJD DEMONSTRATIE</a:t>
            </a:r>
            <a:r>
              <a:rPr lang="nl-NL" sz="1950" dirty="0"/>
              <a:t>: 5 minuten</a:t>
            </a:r>
            <a:endParaRPr lang="nl-NL" sz="1950" b="1" dirty="0"/>
          </a:p>
        </p:txBody>
      </p:sp>
    </p:spTree>
    <p:extLst>
      <p:ext uri="{BB962C8B-B14F-4D97-AF65-F5344CB8AC3E}">
        <p14:creationId xmlns:p14="http://schemas.microsoft.com/office/powerpoint/2010/main" val="17903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695674" y="188640"/>
            <a:ext cx="2022861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>
                <a:latin typeface="Arial Black" panose="020B0A04020102020204" pitchFamily="34" charset="0"/>
              </a:rPr>
              <a:t>OVER MIJ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697218" y="1268760"/>
            <a:ext cx="4113309" cy="3167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Robin Bakels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Getrouwd.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Zoon: Marijn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Woonachtig: Epe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Studie: Elektrotechniek en Informatica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Belastingdienst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Bij vorige werkgevers gewerkt aan projecten zoals Videoland, NPO Start en Ziggo Sport.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Meer dan 10 jaar ervaring als software engineer.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Ervaring met verschillende programmeertalen.</a:t>
            </a:r>
          </a:p>
        </p:txBody>
      </p:sp>
      <p:pic>
        <p:nvPicPr>
          <p:cNvPr id="1028" name="Picture 4" descr="https://nos.nl/data/image/2019/11/14/593006/1024x576a.jpg"/>
          <p:cNvPicPr>
            <a:picLocks noGrp="1" noChangeAspect="1" noChangeArrowheads="1"/>
          </p:cNvPicPr>
          <p:nvPr>
            <p:ph type="pic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730"/>
          <a:stretch/>
        </p:blipFill>
        <p:spPr bwMode="auto">
          <a:xfrm>
            <a:off x="4953000" y="0"/>
            <a:ext cx="60374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hoek 2"/>
          <p:cNvSpPr/>
          <p:nvPr/>
        </p:nvSpPr>
        <p:spPr>
          <a:xfrm>
            <a:off x="1778360" y="4725144"/>
            <a:ext cx="4953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PHP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C/C++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29185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953" name="photo-1452457779869-0a9ebbbdee99.jpg"/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51" name="Shape 951"/>
          <p:cNvSpPr/>
          <p:nvPr/>
        </p:nvSpPr>
        <p:spPr>
          <a:xfrm>
            <a:off x="739538" y="1354795"/>
            <a:ext cx="3293979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>
                <a:latin typeface="Arial Black" panose="020B0A04020102020204" pitchFamily="34" charset="0"/>
              </a:rPr>
              <a:t>EINDOPDRACHT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739538" y="2000484"/>
            <a:ext cx="4113309" cy="375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r>
              <a:rPr lang="nl-NL" sz="2000" dirty="0"/>
              <a:t>Ontwikkel een webapplicatie waarin je aantoont dat je de gestelde inzichten en vaardigheden bezit. Het onderwerp van de webapplicatie kun je zelf kiezen.</a:t>
            </a:r>
          </a:p>
          <a:p>
            <a:r>
              <a:rPr lang="nl-NL" sz="2000" dirty="0"/>
              <a:t>De volgende documenten dienen ingeleverd te worden (.zip file)</a:t>
            </a:r>
          </a:p>
          <a:p>
            <a:pPr defTabSz="360000"/>
            <a:endParaRPr lang="nl-NL" sz="2000" dirty="0"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Plan van aanpak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Applicatie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Document met verantwoording</a:t>
            </a:r>
          </a:p>
          <a:p>
            <a:pPr defTabSz="360000"/>
            <a:endParaRPr lang="nl-NL" sz="2000" dirty="0">
              <a:latin typeface="Calibri" panose="020F0502020204030204" pitchFamily="34" charset="0"/>
            </a:endParaRPr>
          </a:p>
          <a:p>
            <a:pPr defTabSz="360000"/>
            <a:r>
              <a:rPr lang="nl-NL" sz="2000" dirty="0"/>
              <a:t>Geef duidelijk aan welke browser gebruikt is om je applicatie te testen. Dit om problemen te voorkomen (browsers verschillen in gedrag) bij het nakijken.</a:t>
            </a:r>
          </a:p>
        </p:txBody>
      </p:sp>
      <p:sp>
        <p:nvSpPr>
          <p:cNvPr id="7" name="Shape 947"/>
          <p:cNvSpPr/>
          <p:nvPr/>
        </p:nvSpPr>
        <p:spPr>
          <a:xfrm>
            <a:off x="727690" y="1123963"/>
            <a:ext cx="389335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900" spc="122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algn="l"/>
            <a:r>
              <a:rPr lang="nl-NL" dirty="0">
                <a:latin typeface="+mn-lt"/>
              </a:rPr>
              <a:t>WON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89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695674" y="188640"/>
            <a:ext cx="65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695674" y="1628800"/>
            <a:ext cx="4543814" cy="30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endParaRPr lang="en-US" sz="2000" dirty="0"/>
          </a:p>
        </p:txBody>
      </p:sp>
      <p:pic>
        <p:nvPicPr>
          <p:cNvPr id="22530" name="Picture 2" descr="Afbeeldingsresultaat voor kaho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5842" y="2708920"/>
            <a:ext cx="3892927" cy="132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416496" y="2556733"/>
            <a:ext cx="4567915" cy="16312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sz="20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sym typeface="Calibri"/>
              </a:rPr>
              <a:t>Gebruik je mobiele telefoon of laptop.</a:t>
            </a:r>
          </a:p>
          <a:p>
            <a:pPr marL="285750" marR="0" indent="-28575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000" dirty="0"/>
              <a:t>Ga naar de URL die op het scherm staat.</a:t>
            </a:r>
          </a:p>
          <a:p>
            <a:pPr marL="285750" marR="0" indent="-28575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sz="20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sym typeface="Calibri"/>
              </a:rPr>
              <a:t>Log in met de pincode.</a:t>
            </a:r>
          </a:p>
          <a:p>
            <a:pPr marL="285750" marR="0" indent="-28575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000" dirty="0"/>
              <a:t>Vul je naam in.</a:t>
            </a:r>
          </a:p>
          <a:p>
            <a:pPr marL="285750" marR="0" indent="-285750" algn="l" defTabSz="80451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sz="2000" b="0" i="0" u="none" strike="noStrike" cap="none" spc="0" normalizeH="0" baseline="0" dirty="0">
                <a:ln>
                  <a:noFill/>
                </a:ln>
                <a:solidFill>
                  <a:srgbClr val="7F7F7F"/>
                </a:solidFill>
                <a:effectLst/>
                <a:uFillTx/>
                <a:sym typeface="Calibri"/>
              </a:rPr>
              <a:t>Beantwoord</a:t>
            </a:r>
            <a:r>
              <a:rPr kumimoji="0" lang="nl-NL" sz="2000" b="0" i="0" u="none" strike="noStrike" cap="none" spc="0" normalizeH="0" dirty="0">
                <a:ln>
                  <a:noFill/>
                </a:ln>
                <a:solidFill>
                  <a:srgbClr val="7F7F7F"/>
                </a:solidFill>
                <a:effectLst/>
                <a:uFillTx/>
                <a:sym typeface="Calibri"/>
              </a:rPr>
              <a:t> de vragen</a:t>
            </a:r>
            <a:endParaRPr kumimoji="0" lang="nl-NL" sz="20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99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>
            <a:spLocks noGrp="1"/>
          </p:cNvSpPr>
          <p:nvPr>
            <p:ph type="sldNum" sz="quarter" idx="2"/>
          </p:nvPr>
        </p:nvSpPr>
        <p:spPr>
          <a:xfrm>
            <a:off x="8946771" y="6311896"/>
            <a:ext cx="256516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0" y="0"/>
            <a:ext cx="9906000" cy="6845504"/>
          </a:xfrm>
          <a:prstGeom prst="rect">
            <a:avLst/>
          </a:prstGeom>
          <a:gradFill>
            <a:gsLst>
              <a:gs pos="5000">
                <a:srgbClr val="FDEA57">
                  <a:alpha val="63000"/>
                </a:srgbClr>
              </a:gs>
              <a:gs pos="78000">
                <a:srgbClr val="FA5C79">
                  <a:alpha val="63000"/>
                </a:srgbClr>
              </a:gs>
            </a:gsLst>
            <a:lin ang="371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grpSp>
        <p:nvGrpSpPr>
          <p:cNvPr id="3913" name="Group 3913"/>
          <p:cNvGrpSpPr/>
          <p:nvPr/>
        </p:nvGrpSpPr>
        <p:grpSpPr>
          <a:xfrm>
            <a:off x="7756813" y="2592328"/>
            <a:ext cx="658228" cy="1950209"/>
            <a:chOff x="0" y="0"/>
            <a:chExt cx="658227" cy="1950207"/>
          </a:xfrm>
        </p:grpSpPr>
        <p:grpSp>
          <p:nvGrpSpPr>
            <p:cNvPr id="3909" name="Group 3909"/>
            <p:cNvGrpSpPr/>
            <p:nvPr/>
          </p:nvGrpSpPr>
          <p:grpSpPr>
            <a:xfrm>
              <a:off x="-1" y="1299957"/>
              <a:ext cx="658228" cy="650251"/>
              <a:chOff x="0" y="0"/>
              <a:chExt cx="658226" cy="650249"/>
            </a:xfrm>
          </p:grpSpPr>
          <p:sp>
            <p:nvSpPr>
              <p:cNvPr id="3907" name="Shape 3907"/>
              <p:cNvSpPr/>
              <p:nvPr/>
            </p:nvSpPr>
            <p:spPr>
              <a:xfrm flipH="1">
                <a:off x="-1" y="649740"/>
                <a:ext cx="656958" cy="5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08" name="Shape 3908"/>
              <p:cNvSpPr/>
              <p:nvPr/>
            </p:nvSpPr>
            <p:spPr>
              <a:xfrm flipH="1">
                <a:off x="658226" y="0"/>
                <a:ext cx="1" cy="65025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12" name="Group 3912"/>
            <p:cNvGrpSpPr/>
            <p:nvPr/>
          </p:nvGrpSpPr>
          <p:grpSpPr>
            <a:xfrm>
              <a:off x="3988" y="0"/>
              <a:ext cx="650251" cy="657592"/>
              <a:chOff x="0" y="0"/>
              <a:chExt cx="650249" cy="657591"/>
            </a:xfrm>
          </p:grpSpPr>
          <p:sp>
            <p:nvSpPr>
              <p:cNvPr id="3910" name="Shape 3910"/>
              <p:cNvSpPr/>
              <p:nvPr/>
            </p:nvSpPr>
            <p:spPr>
              <a:xfrm>
                <a:off x="649106" y="634"/>
                <a:ext cx="510" cy="656958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1" name="Shape 3911"/>
              <p:cNvSpPr/>
              <p:nvPr/>
            </p:nvSpPr>
            <p:spPr>
              <a:xfrm>
                <a:off x="0" y="0"/>
                <a:ext cx="650250" cy="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916" name="Group 3916"/>
          <p:cNvGrpSpPr/>
          <p:nvPr/>
        </p:nvGrpSpPr>
        <p:grpSpPr>
          <a:xfrm>
            <a:off x="1240713" y="2592963"/>
            <a:ext cx="656958" cy="650252"/>
            <a:chOff x="0" y="0"/>
            <a:chExt cx="656956" cy="650250"/>
          </a:xfrm>
        </p:grpSpPr>
        <p:sp>
          <p:nvSpPr>
            <p:cNvPr id="3914" name="Shape 3914"/>
            <p:cNvSpPr/>
            <p:nvPr/>
          </p:nvSpPr>
          <p:spPr>
            <a:xfrm flipV="1">
              <a:off x="0" y="0"/>
              <a:ext cx="656957" cy="51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5" name="Shape 3915"/>
            <p:cNvSpPr/>
            <p:nvPr/>
          </p:nvSpPr>
          <p:spPr>
            <a:xfrm flipV="1">
              <a:off x="-1" y="1"/>
              <a:ext cx="2" cy="65025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19" name="Group 3919"/>
          <p:cNvGrpSpPr/>
          <p:nvPr/>
        </p:nvGrpSpPr>
        <p:grpSpPr>
          <a:xfrm>
            <a:off x="1244066" y="3885580"/>
            <a:ext cx="650887" cy="657593"/>
            <a:chOff x="0" y="0"/>
            <a:chExt cx="650885" cy="657592"/>
          </a:xfrm>
        </p:grpSpPr>
        <p:sp>
          <p:nvSpPr>
            <p:cNvPr id="3917" name="Shape 3917"/>
            <p:cNvSpPr/>
            <p:nvPr/>
          </p:nvSpPr>
          <p:spPr>
            <a:xfrm flipH="1" flipV="1">
              <a:off x="-1" y="0"/>
              <a:ext cx="511" cy="65695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8" name="Shape 3918"/>
            <p:cNvSpPr/>
            <p:nvPr/>
          </p:nvSpPr>
          <p:spPr>
            <a:xfrm flipH="1" flipV="1">
              <a:off x="635" y="657592"/>
              <a:ext cx="65025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" name="Shape 3889"/>
          <p:cNvSpPr/>
          <p:nvPr/>
        </p:nvSpPr>
        <p:spPr>
          <a:xfrm>
            <a:off x="3296379" y="3271263"/>
            <a:ext cx="3036344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defRPr sz="3200" spc="203">
                <a:solidFill>
                  <a:srgbClr val="FFFFFF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r>
              <a:rPr lang="nl-NL" dirty="0">
                <a:latin typeface="Arial Black" panose="020B0A04020102020204" pitchFamily="34" charset="0"/>
              </a:rPr>
              <a:t>DEBUGGING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9" name="logo line wi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824" y="280287"/>
            <a:ext cx="2891451" cy="24392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2259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695674" y="188640"/>
            <a:ext cx="2510559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>
                <a:latin typeface="Arial Black" panose="020B0A04020102020204" pitchFamily="34" charset="0"/>
              </a:rPr>
              <a:t>DEBUGGING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952" name="Shape 952"/>
          <p:cNvSpPr/>
          <p:nvPr/>
        </p:nvSpPr>
        <p:spPr>
          <a:xfrm>
            <a:off x="701818" y="603497"/>
            <a:ext cx="9075718" cy="756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4188" tIns="44188" rIns="44188" bIns="44188">
            <a:spAutoFit/>
          </a:bodyPr>
          <a:lstStyle>
            <a:lvl1pPr algn="just" defTabSz="1087636">
              <a:lnSpc>
                <a:spcPts val="1600"/>
              </a:lnSpc>
              <a:spcBef>
                <a:spcPts val="200"/>
              </a:spcBef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pPr marL="278606" indent="-278606">
              <a:buFont typeface="+mj-lt"/>
              <a:buAutoNum type="arabicPeriod"/>
            </a:pPr>
            <a:r>
              <a:rPr lang="nl-NL" sz="2000" dirty="0"/>
              <a:t>Ga naar de webpagina</a:t>
            </a:r>
          </a:p>
          <a:p>
            <a:pPr marL="278606" indent="-278606">
              <a:buFont typeface="+mj-lt"/>
              <a:buAutoNum type="arabicPeriod"/>
            </a:pPr>
            <a:r>
              <a:rPr lang="nl-NL" sz="2000" dirty="0"/>
              <a:t>Klik met de rechtermuisknop op een plek in de pagina (of: CTRL + SHIFT + I)</a:t>
            </a:r>
          </a:p>
          <a:p>
            <a:pPr marL="278606" indent="-278606">
              <a:buFont typeface="+mj-lt"/>
              <a:buAutoNum type="arabicPeriod"/>
            </a:pPr>
            <a:r>
              <a:rPr lang="nl-NL" sz="2000" dirty="0"/>
              <a:t>Kies voor: Inspecteren</a:t>
            </a: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8" y="1533914"/>
            <a:ext cx="8537397" cy="46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7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xfrm>
            <a:off x="8978769" y="6311896"/>
            <a:ext cx="192520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695674" y="188640"/>
            <a:ext cx="2510559" cy="414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1858061">
              <a:lnSpc>
                <a:spcPts val="3400"/>
              </a:lnSpc>
              <a:defRPr sz="2600" b="1" spc="203">
                <a:solidFill>
                  <a:srgbClr val="000000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pPr>
            <a:r>
              <a:rPr lang="nl-NL" dirty="0">
                <a:latin typeface="Arial Black" panose="020B0A04020102020204" pitchFamily="34" charset="0"/>
              </a:rPr>
              <a:t>DEBUGGING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692696"/>
            <a:ext cx="9561511" cy="53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3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>
            <a:spLocks noGrp="1"/>
          </p:cNvSpPr>
          <p:nvPr>
            <p:ph type="sldNum" sz="quarter" idx="2"/>
          </p:nvPr>
        </p:nvSpPr>
        <p:spPr>
          <a:xfrm>
            <a:off x="8946771" y="6311896"/>
            <a:ext cx="256516" cy="201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 algn="ctr">
              <a:defRPr sz="800">
                <a:solidFill>
                  <a:srgbClr val="BFBFB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905" name="Shape 3905"/>
          <p:cNvSpPr/>
          <p:nvPr/>
        </p:nvSpPr>
        <p:spPr>
          <a:xfrm>
            <a:off x="0" y="0"/>
            <a:ext cx="9906000" cy="6845504"/>
          </a:xfrm>
          <a:prstGeom prst="rect">
            <a:avLst/>
          </a:prstGeom>
          <a:gradFill>
            <a:gsLst>
              <a:gs pos="5000">
                <a:srgbClr val="FDEA57">
                  <a:alpha val="63000"/>
                </a:srgbClr>
              </a:gs>
              <a:gs pos="78000">
                <a:srgbClr val="FA5C79">
                  <a:alpha val="63000"/>
                </a:srgbClr>
              </a:gs>
            </a:gsLst>
            <a:lin ang="3719999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6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endParaRPr/>
          </a:p>
        </p:txBody>
      </p:sp>
      <p:grpSp>
        <p:nvGrpSpPr>
          <p:cNvPr id="3913" name="Group 3913"/>
          <p:cNvGrpSpPr/>
          <p:nvPr/>
        </p:nvGrpSpPr>
        <p:grpSpPr>
          <a:xfrm>
            <a:off x="7756813" y="2592328"/>
            <a:ext cx="658228" cy="1950209"/>
            <a:chOff x="0" y="0"/>
            <a:chExt cx="658227" cy="1950207"/>
          </a:xfrm>
        </p:grpSpPr>
        <p:grpSp>
          <p:nvGrpSpPr>
            <p:cNvPr id="3909" name="Group 3909"/>
            <p:cNvGrpSpPr/>
            <p:nvPr/>
          </p:nvGrpSpPr>
          <p:grpSpPr>
            <a:xfrm>
              <a:off x="-1" y="1299957"/>
              <a:ext cx="658228" cy="650251"/>
              <a:chOff x="0" y="0"/>
              <a:chExt cx="658226" cy="650249"/>
            </a:xfrm>
          </p:grpSpPr>
          <p:sp>
            <p:nvSpPr>
              <p:cNvPr id="3907" name="Shape 3907"/>
              <p:cNvSpPr/>
              <p:nvPr/>
            </p:nvSpPr>
            <p:spPr>
              <a:xfrm flipH="1">
                <a:off x="-1" y="649740"/>
                <a:ext cx="656958" cy="5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08" name="Shape 3908"/>
              <p:cNvSpPr/>
              <p:nvPr/>
            </p:nvSpPr>
            <p:spPr>
              <a:xfrm flipH="1">
                <a:off x="658226" y="0"/>
                <a:ext cx="1" cy="65025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12" name="Group 3912"/>
            <p:cNvGrpSpPr/>
            <p:nvPr/>
          </p:nvGrpSpPr>
          <p:grpSpPr>
            <a:xfrm>
              <a:off x="3988" y="0"/>
              <a:ext cx="650251" cy="657592"/>
              <a:chOff x="0" y="0"/>
              <a:chExt cx="650249" cy="657591"/>
            </a:xfrm>
          </p:grpSpPr>
          <p:sp>
            <p:nvSpPr>
              <p:cNvPr id="3910" name="Shape 3910"/>
              <p:cNvSpPr/>
              <p:nvPr/>
            </p:nvSpPr>
            <p:spPr>
              <a:xfrm>
                <a:off x="649106" y="634"/>
                <a:ext cx="510" cy="656958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1" name="Shape 3911"/>
              <p:cNvSpPr/>
              <p:nvPr/>
            </p:nvSpPr>
            <p:spPr>
              <a:xfrm>
                <a:off x="0" y="0"/>
                <a:ext cx="650250" cy="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916" name="Group 3916"/>
          <p:cNvGrpSpPr/>
          <p:nvPr/>
        </p:nvGrpSpPr>
        <p:grpSpPr>
          <a:xfrm>
            <a:off x="1240713" y="2592963"/>
            <a:ext cx="656958" cy="650252"/>
            <a:chOff x="0" y="0"/>
            <a:chExt cx="656956" cy="650250"/>
          </a:xfrm>
        </p:grpSpPr>
        <p:sp>
          <p:nvSpPr>
            <p:cNvPr id="3914" name="Shape 3914"/>
            <p:cNvSpPr/>
            <p:nvPr/>
          </p:nvSpPr>
          <p:spPr>
            <a:xfrm flipV="1">
              <a:off x="0" y="0"/>
              <a:ext cx="656957" cy="510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5" name="Shape 3915"/>
            <p:cNvSpPr/>
            <p:nvPr/>
          </p:nvSpPr>
          <p:spPr>
            <a:xfrm flipV="1">
              <a:off x="-1" y="1"/>
              <a:ext cx="2" cy="65025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19" name="Group 3919"/>
          <p:cNvGrpSpPr/>
          <p:nvPr/>
        </p:nvGrpSpPr>
        <p:grpSpPr>
          <a:xfrm>
            <a:off x="1244066" y="3885580"/>
            <a:ext cx="650887" cy="657593"/>
            <a:chOff x="0" y="0"/>
            <a:chExt cx="650885" cy="657592"/>
          </a:xfrm>
        </p:grpSpPr>
        <p:sp>
          <p:nvSpPr>
            <p:cNvPr id="3917" name="Shape 3917"/>
            <p:cNvSpPr/>
            <p:nvPr/>
          </p:nvSpPr>
          <p:spPr>
            <a:xfrm flipH="1" flipV="1">
              <a:off x="-1" y="0"/>
              <a:ext cx="511" cy="656957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8" name="Shape 3918"/>
            <p:cNvSpPr/>
            <p:nvPr/>
          </p:nvSpPr>
          <p:spPr>
            <a:xfrm flipH="1" flipV="1">
              <a:off x="635" y="657592"/>
              <a:ext cx="650251" cy="1"/>
            </a:xfrm>
            <a:prstGeom prst="line">
              <a:avLst/>
            </a:prstGeom>
            <a:noFill/>
            <a:ln w="63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" name="Shape 3889"/>
          <p:cNvSpPr/>
          <p:nvPr/>
        </p:nvSpPr>
        <p:spPr>
          <a:xfrm>
            <a:off x="3020469" y="3271263"/>
            <a:ext cx="3588163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858061">
              <a:defRPr sz="3200" spc="203">
                <a:solidFill>
                  <a:srgbClr val="FFFFFF"/>
                </a:solidFill>
                <a:latin typeface="Montserrat Ultra Light"/>
                <a:ea typeface="Montserrat Ultra Light"/>
                <a:cs typeface="Montserrat Ultra Light"/>
                <a:sym typeface="Montserrat Ultra Light"/>
              </a:defRPr>
            </a:lvl1pPr>
          </a:lstStyle>
          <a:p>
            <a:r>
              <a:rPr lang="nl-NL" dirty="0">
                <a:latin typeface="Arial Black" panose="020B0A04020102020204" pitchFamily="34" charset="0"/>
              </a:rPr>
              <a:t>WEBBROWSER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19" name="logo line wi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8824" y="280287"/>
            <a:ext cx="2891451" cy="24392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1187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fault Theme">
  <a:themeElements>
    <a:clrScheme name="Default Theme">
      <a:dk1>
        <a:srgbClr val="7F7F7F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00CEAE"/>
      </a:accent2>
      <a:accent3>
        <a:srgbClr val="4B5050"/>
      </a:accent3>
      <a:accent4>
        <a:srgbClr val="91969B"/>
      </a:accent4>
      <a:accent5>
        <a:srgbClr val="2A2D2D"/>
      </a:accent5>
      <a:accent6>
        <a:srgbClr val="515457"/>
      </a:accent6>
      <a:hlink>
        <a:srgbClr val="0000FF"/>
      </a:hlink>
      <a:folHlink>
        <a:srgbClr val="FF00FF"/>
      </a:folHlink>
    </a:clrScheme>
    <a:fontScheme name="Aangepast 1">
      <a:majorFont>
        <a:latin typeface="Brandon Grotesque Black"/>
        <a:ea typeface="Helvetica"/>
        <a:cs typeface="Helvetica"/>
      </a:majorFont>
      <a:minorFont>
        <a:latin typeface="Calibri Light"/>
        <a:ea typeface="Calibri Light"/>
        <a:cs typeface="Calibri Light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8045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045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Default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00CEAE"/>
      </a:accent2>
      <a:accent3>
        <a:srgbClr val="4B5050"/>
      </a:accent3>
      <a:accent4>
        <a:srgbClr val="91969B"/>
      </a:accent4>
      <a:accent5>
        <a:srgbClr val="2A2D2D"/>
      </a:accent5>
      <a:accent6>
        <a:srgbClr val="515457"/>
      </a:accent6>
      <a:hlink>
        <a:srgbClr val="0000FF"/>
      </a:hlink>
      <a:folHlink>
        <a:srgbClr val="FF00FF"/>
      </a:folHlink>
    </a:clrScheme>
    <a:fontScheme name="Default Theme">
      <a:majorFont>
        <a:latin typeface="Helvetica"/>
        <a:ea typeface="Helvetica"/>
        <a:cs typeface="Helvetica"/>
      </a:majorFont>
      <a:minorFont>
        <a:latin typeface="Calibri Light"/>
        <a:ea typeface="Calibri Light"/>
        <a:cs typeface="Calibri Light"/>
      </a:minorFont>
    </a:fontScheme>
    <a:fmtScheme name="Default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8045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80451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5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2A9232A0F4664F84978152E4C7AC78" ma:contentTypeVersion="2" ma:contentTypeDescription="Een nieuw document maken." ma:contentTypeScope="" ma:versionID="54f2da5534fc1b4e78464015cbd139a2">
  <xsd:schema xmlns:xsd="http://www.w3.org/2001/XMLSchema" xmlns:xs="http://www.w3.org/2001/XMLSchema" xmlns:p="http://schemas.microsoft.com/office/2006/metadata/properties" xmlns:ns2="4d338f8b-78fc-4a20-880d-b32ec8837f6b" targetNamespace="http://schemas.microsoft.com/office/2006/metadata/properties" ma:root="true" ma:fieldsID="e30bd6d1fb84dbab18eea4c2449c9c5a" ns2:_="">
    <xsd:import namespace="4d338f8b-78fc-4a20-880d-b32ec8837f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338f8b-78fc-4a20-880d-b32ec8837f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0BFE98-9939-44D0-9C83-25901B14804E}">
  <ds:schemaRefs>
    <ds:schemaRef ds:uri="http://schemas.microsoft.com/office/2006/documentManagement/types"/>
    <ds:schemaRef ds:uri="http://schemas.microsoft.com/office/infopath/2007/PartnerControls"/>
    <ds:schemaRef ds:uri="4d338f8b-78fc-4a20-880d-b32ec8837f6b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F514E02-4F2B-4C81-BBDB-9B8F250E96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338f8b-78fc-4a20-880d-b32ec8837f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D42FF2-42F0-4855-ACCE-AA9F6BE118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961</Words>
  <Application>Microsoft Macintosh PowerPoint</Application>
  <PresentationFormat>A4 Paper (210x297 mm)</PresentationFormat>
  <Paragraphs>183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Courier New</vt:lpstr>
      <vt:lpstr>Poppins Light</vt:lpstr>
      <vt:lpstr>Roboto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George Vlug</dc:creator>
  <cp:lastModifiedBy>Robin Bakels</cp:lastModifiedBy>
  <cp:revision>31</cp:revision>
  <cp:lastPrinted>2020-03-11T09:27:18Z</cp:lastPrinted>
  <dcterms:modified xsi:type="dcterms:W3CDTF">2020-03-11T09:28:37Z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0x010100472A9232A0F4664F84978152E4C7AC78</vt:lpwstr>
  </property>
</Properties>
</file>