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9"/>
  </p:notesMasterIdLst>
  <p:sldIdLst>
    <p:sldId id="256" r:id="rId5"/>
    <p:sldId id="468" r:id="rId6"/>
    <p:sldId id="469" r:id="rId7"/>
    <p:sldId id="503" r:id="rId8"/>
    <p:sldId id="472" r:id="rId9"/>
    <p:sldId id="483" r:id="rId10"/>
    <p:sldId id="493" r:id="rId11"/>
    <p:sldId id="485" r:id="rId12"/>
    <p:sldId id="494" r:id="rId13"/>
    <p:sldId id="501" r:id="rId14"/>
    <p:sldId id="489" r:id="rId15"/>
    <p:sldId id="490" r:id="rId16"/>
    <p:sldId id="491" r:id="rId17"/>
    <p:sldId id="502" r:id="rId18"/>
    <p:sldId id="495" r:id="rId19"/>
    <p:sldId id="496" r:id="rId20"/>
    <p:sldId id="497" r:id="rId21"/>
    <p:sldId id="498" r:id="rId22"/>
    <p:sldId id="499" r:id="rId23"/>
    <p:sldId id="500" r:id="rId24"/>
    <p:sldId id="504" r:id="rId25"/>
    <p:sldId id="505" r:id="rId26"/>
    <p:sldId id="506" r:id="rId27"/>
    <p:sldId id="507" r:id="rId28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02255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804511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206765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609022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011278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413532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2815788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218044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 autoAdjust="0"/>
    <p:restoredTop sz="94694"/>
  </p:normalViewPr>
  <p:slideViewPr>
    <p:cSldViewPr>
      <p:cViewPr varScale="1">
        <p:scale>
          <a:sx n="121" d="100"/>
          <a:sy n="121" d="100"/>
        </p:scale>
        <p:origin x="98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7" name="Shape 8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5822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2255" latinLnBrk="0">
      <a:defRPr sz="1000">
        <a:latin typeface="+mn-lt"/>
        <a:ea typeface="+mn-ea"/>
        <a:cs typeface="+mn-cs"/>
        <a:sym typeface="Calibri Light"/>
      </a:defRPr>
    </a:lvl1pPr>
    <a:lvl2pPr indent="228600" defTabSz="402255" latinLnBrk="0">
      <a:defRPr sz="1000">
        <a:latin typeface="+mn-lt"/>
        <a:ea typeface="+mn-ea"/>
        <a:cs typeface="+mn-cs"/>
        <a:sym typeface="Calibri Light"/>
      </a:defRPr>
    </a:lvl2pPr>
    <a:lvl3pPr indent="457200" defTabSz="402255" latinLnBrk="0">
      <a:defRPr sz="1000">
        <a:latin typeface="+mn-lt"/>
        <a:ea typeface="+mn-ea"/>
        <a:cs typeface="+mn-cs"/>
        <a:sym typeface="Calibri Light"/>
      </a:defRPr>
    </a:lvl3pPr>
    <a:lvl4pPr indent="685800" defTabSz="402255" latinLnBrk="0">
      <a:defRPr sz="1000">
        <a:latin typeface="+mn-lt"/>
        <a:ea typeface="+mn-ea"/>
        <a:cs typeface="+mn-cs"/>
        <a:sym typeface="Calibri Light"/>
      </a:defRPr>
    </a:lvl4pPr>
    <a:lvl5pPr indent="914400" defTabSz="402255" latinLnBrk="0">
      <a:defRPr sz="1000">
        <a:latin typeface="+mn-lt"/>
        <a:ea typeface="+mn-ea"/>
        <a:cs typeface="+mn-cs"/>
        <a:sym typeface="Calibri Light"/>
      </a:defRPr>
    </a:lvl5pPr>
    <a:lvl6pPr indent="1143000" defTabSz="402255" latinLnBrk="0">
      <a:defRPr sz="1000">
        <a:latin typeface="+mn-lt"/>
        <a:ea typeface="+mn-ea"/>
        <a:cs typeface="+mn-cs"/>
        <a:sym typeface="Calibri Light"/>
      </a:defRPr>
    </a:lvl6pPr>
    <a:lvl7pPr indent="1371600" defTabSz="402255" latinLnBrk="0">
      <a:defRPr sz="1000">
        <a:latin typeface="+mn-lt"/>
        <a:ea typeface="+mn-ea"/>
        <a:cs typeface="+mn-cs"/>
        <a:sym typeface="Calibri Light"/>
      </a:defRPr>
    </a:lvl7pPr>
    <a:lvl8pPr indent="1600200" defTabSz="402255" latinLnBrk="0">
      <a:defRPr sz="1000">
        <a:latin typeface="+mn-lt"/>
        <a:ea typeface="+mn-ea"/>
        <a:cs typeface="+mn-cs"/>
        <a:sym typeface="Calibri Light"/>
      </a:defRPr>
    </a:lvl8pPr>
    <a:lvl9pPr indent="1828800" defTabSz="402255" latinLnBrk="0">
      <a:defRPr sz="1000">
        <a:latin typeface="+mn-lt"/>
        <a:ea typeface="+mn-ea"/>
        <a:cs typeface="+mn-cs"/>
        <a:sym typeface="Calibri Ligh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Shape 5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723900" indent="-266700">
              <a:buFontTx/>
              <a:buBlip>
                <a:blip r:embed="rId2"/>
              </a:buBlip>
              <a:defRPr/>
            </a:lvl2pPr>
            <a:lvl3pPr marL="1234439" indent="-320039">
              <a:buFontTx/>
              <a:buBlip>
                <a:blip r:embed="rId2"/>
              </a:buBlip>
              <a:defRPr/>
            </a:lvl3pPr>
            <a:lvl4pPr marL="1727200" indent="-355600">
              <a:buFontTx/>
              <a:buBlip>
                <a:blip r:embed="rId2"/>
              </a:buBlip>
              <a:defRPr/>
            </a:lvl4pPr>
            <a:lvl5pPr marL="2184400" indent="-355600">
              <a:buFontTx/>
              <a:buBlip>
                <a:blip r:embed="rId2"/>
              </a:buBlip>
              <a:defRPr/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176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-Picture-Eur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pic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38830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igh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13"/>
          </p:nvPr>
        </p:nvSpPr>
        <p:spPr>
          <a:xfrm>
            <a:off x="4948689" y="0"/>
            <a:ext cx="495731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4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r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sz="half" idx="13"/>
          </p:nvPr>
        </p:nvSpPr>
        <p:spPr>
          <a:xfrm>
            <a:off x="4948689" y="0"/>
            <a:ext cx="4957311" cy="50122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4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897411" y="6311896"/>
            <a:ext cx="286802" cy="290201"/>
          </a:xfrm>
          <a:prstGeom prst="rect">
            <a:avLst/>
          </a:prstGeom>
          <a:ln w="12700">
            <a:miter lim="400000"/>
          </a:ln>
        </p:spPr>
        <p:txBody>
          <a:bodyPr wrap="none" lIns="37150" tIns="37150" rIns="37150" bIns="3715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lang="nl-NL" dirty="0"/>
              <a:t>Tekst pagina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pic>
        <p:nvPicPr>
          <p:cNvPr id="6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49" r:id="rId2"/>
    <p:sldLayoutId id="2147483735" r:id="rId3"/>
    <p:sldLayoutId id="2147483653" r:id="rId4"/>
    <p:sldLayoutId id="2147483655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02255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804511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206765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609022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011278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413532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815788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18044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sldNum" sz="quarter" idx="2"/>
          </p:nvPr>
        </p:nvSpPr>
        <p:spPr>
          <a:xfrm>
            <a:off x="9003276" y="6311896"/>
            <a:ext cx="14350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</a:t>
            </a:fld>
            <a:endParaRPr dirty="0"/>
          </a:p>
        </p:txBody>
      </p:sp>
      <p:pic>
        <p:nvPicPr>
          <p:cNvPr id="810" name="A4.jpg"/>
          <p:cNvPicPr>
            <a:picLocks noGrp="1" noChangeAspect="1"/>
          </p:cNvPicPr>
          <p:nvPr>
            <p:ph type="pic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845"/>
            <a:ext cx="9906000" cy="6878845"/>
          </a:xfrm>
          <a:prstGeom prst="rect">
            <a:avLst/>
          </a:prstGeom>
        </p:spPr>
      </p:pic>
      <p:sp>
        <p:nvSpPr>
          <p:cNvPr id="811" name="Shape 811"/>
          <p:cNvSpPr/>
          <p:nvPr/>
        </p:nvSpPr>
        <p:spPr>
          <a:xfrm>
            <a:off x="4775652" y="4865787"/>
            <a:ext cx="352132" cy="256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188" tIns="44188" rIns="44188" bIns="44188">
            <a:spAutoFit/>
          </a:bodyPr>
          <a:lstStyle>
            <a:lvl1pPr algn="ctr" defTabSz="1087636">
              <a:lnSpc>
                <a:spcPct val="120000"/>
              </a:lnSpc>
              <a:spcBef>
                <a:spcPts val="200"/>
              </a:spcBef>
              <a:defRPr sz="1000">
                <a:solidFill>
                  <a:srgbClr val="D9D9D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nl-NL" i="1" dirty="0">
                <a:latin typeface="Roboto Light"/>
              </a:rPr>
              <a:t>CSS</a:t>
            </a:r>
            <a:endParaRPr i="1" dirty="0">
              <a:latin typeface="Roboto Light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4216167" y="4503170"/>
            <a:ext cx="105970" cy="204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183"/>
                  <a:pt x="0" y="20669"/>
                </a:cubicBezTo>
                <a:lnTo>
                  <a:pt x="0" y="931"/>
                </a:lnTo>
                <a:cubicBezTo>
                  <a:pt x="0" y="417"/>
                  <a:pt x="9671" y="0"/>
                  <a:pt x="21600" y="0"/>
                </a:cubicBezTo>
              </a:path>
            </a:pathLst>
          </a:custGeom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600"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13" name="Shape 813"/>
          <p:cNvSpPr/>
          <p:nvPr/>
        </p:nvSpPr>
        <p:spPr>
          <a:xfrm flipH="1">
            <a:off x="5533737" y="4503170"/>
            <a:ext cx="107756" cy="204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176"/>
                  <a:pt x="0" y="20653"/>
                </a:cubicBezTo>
                <a:lnTo>
                  <a:pt x="0" y="947"/>
                </a:lnTo>
                <a:cubicBezTo>
                  <a:pt x="0" y="424"/>
                  <a:pt x="9671" y="0"/>
                  <a:pt x="21600" y="0"/>
                </a:cubicBezTo>
              </a:path>
            </a:pathLst>
          </a:custGeom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600"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14" name="Shape 814"/>
          <p:cNvSpPr/>
          <p:nvPr/>
        </p:nvSpPr>
        <p:spPr>
          <a:xfrm>
            <a:off x="4741494" y="4437112"/>
            <a:ext cx="417855" cy="29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188" tIns="44188" rIns="44188" bIns="44188">
            <a:spAutoFit/>
          </a:bodyPr>
          <a:lstStyle>
            <a:lvl1pPr algn="ctr" defTabSz="1087636">
              <a:lnSpc>
                <a:spcPct val="120000"/>
              </a:lnSpc>
              <a:spcBef>
                <a:spcPts val="200"/>
              </a:spcBef>
              <a:defRPr sz="1000" b="1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r>
              <a:rPr lang="nl-NL" sz="1200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  <p:pic>
        <p:nvPicPr>
          <p:cNvPr id="815" name="logo line wi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669" y="280287"/>
            <a:ext cx="3622662" cy="3056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6" name="woord NOVI w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65" y="3205621"/>
            <a:ext cx="2679670" cy="1119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1269290" y="3271263"/>
            <a:ext cx="709053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HTTP REQUEST VOORBEELD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621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11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247773" y="1238308"/>
            <a:ext cx="342863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REQUEST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832103" y="2500313"/>
            <a:ext cx="8871470" cy="3268980"/>
          </a:xfrm>
          <a:prstGeom prst="rect">
            <a:avLst/>
          </a:prstGeom>
          <a:solidFill>
            <a:schemeClr val="tx2"/>
          </a:solidFill>
        </p:spPr>
        <p:txBody>
          <a:bodyPr>
            <a:normAutofit fontScale="925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 HTTP/1.1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User-Agent: Mozilla/4.0 (compatible; MSIE5.01; Windows NT)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nl.wikipedia.org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Accept-Language: en-us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Accept-Encoding: gzip, deflate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  <a:endParaRPr lang="nl-NL" sz="19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12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1982881" y="1238308"/>
            <a:ext cx="595842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RESPONSE HEADERS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832103" y="2500313"/>
            <a:ext cx="8871470" cy="3268980"/>
          </a:xfrm>
          <a:prstGeom prst="rect">
            <a:avLst/>
          </a:prstGeom>
          <a:solidFill>
            <a:schemeClr val="tx2"/>
          </a:solidFill>
        </p:spPr>
        <p:txBody>
          <a:bodyPr>
            <a:normAutofit fontScale="85000" lnSpcReduction="2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Mon, 27 Jul 2009 12:28:53 GMT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Server: Apache/2.2.14 (Win32)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Last-Modified: Wed, 22 Jul 2009 19:15:56 GMT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88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Closed</a:t>
            </a:r>
            <a:endParaRPr lang="nl-NL" sz="19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13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1738039" y="1238308"/>
            <a:ext cx="64481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RESPONSE BODY DATA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832103" y="2500312"/>
            <a:ext cx="8871470" cy="2683803"/>
          </a:xfrm>
          <a:prstGeom prst="rect">
            <a:avLst/>
          </a:prstGeom>
          <a:solidFill>
            <a:schemeClr val="tx2"/>
          </a:solidFill>
        </p:spPr>
        <p:txBody>
          <a:bodyPr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&lt;h1&gt;Hello, World!&lt;/h1&gt;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nl-NL" sz="19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2880631" y="3271263"/>
            <a:ext cx="386785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STATUS CODES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4380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15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962055" y="1238308"/>
            <a:ext cx="4000069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RESPONSES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i="1" dirty="0"/>
              <a:t>Response</a:t>
            </a:r>
            <a:r>
              <a:rPr lang="nl-NL" sz="2400" dirty="0"/>
              <a:t> (status) codes geven status aan over het resultaat van de actie.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i="1" dirty="0"/>
              <a:t>Response</a:t>
            </a:r>
            <a:r>
              <a:rPr lang="nl-NL" sz="2400" dirty="0"/>
              <a:t> (status) codes zijn gedefinieerd in blokken.</a:t>
            </a:r>
          </a:p>
          <a:p>
            <a:pPr lvl="2" fontAlgn="base"/>
            <a:br>
              <a:rPr lang="en-US" b="1" dirty="0"/>
            </a:br>
            <a:r>
              <a:rPr lang="en-US" b="1" dirty="0"/>
              <a:t>	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1800" b="1" dirty="0"/>
              <a:t>1xx</a:t>
            </a:r>
            <a:r>
              <a:rPr lang="en-US" sz="1800" dirty="0"/>
              <a:t> block: informational requests;</a:t>
            </a:r>
          </a:p>
          <a:p>
            <a:pPr lvl="2" fontAlgn="base"/>
            <a:r>
              <a:rPr lang="en-US" sz="1800" b="1" dirty="0"/>
              <a:t>2xx</a:t>
            </a:r>
            <a:r>
              <a:rPr lang="en-US" sz="1800" dirty="0"/>
              <a:t> block: successful requests;</a:t>
            </a:r>
          </a:p>
          <a:p>
            <a:pPr lvl="2" fontAlgn="base"/>
            <a:r>
              <a:rPr lang="en-US" sz="1800" b="1" dirty="0"/>
              <a:t>3xx</a:t>
            </a:r>
            <a:r>
              <a:rPr lang="en-US" sz="1800" dirty="0"/>
              <a:t> block: redirects;</a:t>
            </a:r>
          </a:p>
          <a:p>
            <a:pPr lvl="2" fontAlgn="base"/>
            <a:r>
              <a:rPr lang="en-US" sz="1800" b="1" dirty="0"/>
              <a:t>4xx</a:t>
            </a:r>
            <a:r>
              <a:rPr lang="en-US" sz="1800" dirty="0"/>
              <a:t> block: client errors;</a:t>
            </a:r>
          </a:p>
          <a:p>
            <a:pPr lvl="2" fontAlgn="base"/>
            <a:r>
              <a:rPr lang="en-US" sz="1800" b="1" dirty="0"/>
              <a:t>5xx</a:t>
            </a:r>
            <a:r>
              <a:rPr lang="en-US" sz="1800" dirty="0"/>
              <a:t> block: server errors.</a:t>
            </a:r>
          </a:p>
        </p:txBody>
      </p:sp>
    </p:spTree>
    <p:extLst>
      <p:ext uri="{BB962C8B-B14F-4D97-AF65-F5344CB8AC3E}">
        <p14:creationId xmlns:p14="http://schemas.microsoft.com/office/powerpoint/2010/main" val="183749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16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594392" y="1238308"/>
            <a:ext cx="47354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1XX RESPONSE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7" name="Tijdelijke aanduiding voor tekst 4"/>
          <p:cNvSpPr txBox="1">
            <a:spLocks/>
          </p:cNvSpPr>
          <p:nvPr/>
        </p:nvSpPr>
        <p:spPr>
          <a:xfrm>
            <a:off x="1024128" y="2179636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Definitie</a:t>
            </a: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024128" y="2577960"/>
            <a:ext cx="4309508" cy="3341572"/>
          </a:xfrm>
          <a:prstGeom prst="rect">
            <a:avLst/>
          </a:prstGeom>
          <a:ln w="12700">
            <a:miter lim="400000"/>
          </a:ln>
        </p:spPr>
        <p:txBody>
          <a:bodyPr wrap="square" lIns="37150" tIns="37150" rIns="37150" bIns="3715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0225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804511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20676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60902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01127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41353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281578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218044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 </a:t>
            </a:r>
            <a:r>
              <a:rPr lang="nl-NL" sz="2400" i="1" dirty="0"/>
              <a:t>1xx-status </a:t>
            </a:r>
            <a:r>
              <a:rPr lang="nl-NL" sz="2400" dirty="0"/>
              <a:t>code blokken geven informatie over de request terug</a:t>
            </a:r>
            <a:r>
              <a:rPr lang="nl-NL" sz="2400" i="1" dirty="0"/>
              <a:t>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nl-NL" sz="2000" dirty="0"/>
              <a:t>Meestal omdat de server de request nog niet heeft voltooid.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Deze zijn niet zichtbaar voor gebruikers, het protocol en een goed geïmplementeerde HTTP cliënt (zoals </a:t>
            </a:r>
            <a:r>
              <a:rPr lang="nl-NL" sz="2400" dirty="0" err="1"/>
              <a:t>okhttp</a:t>
            </a:r>
            <a:r>
              <a:rPr lang="nl-NL" sz="2400" dirty="0"/>
              <a:t> voor Java) handelt dit voor je af.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  <p:sp>
        <p:nvSpPr>
          <p:cNvPr id="9" name="Tijdelijke aanduiding voor tekst 5"/>
          <p:cNvSpPr txBox="1">
            <a:spLocks/>
          </p:cNvSpPr>
          <p:nvPr/>
        </p:nvSpPr>
        <p:spPr>
          <a:xfrm>
            <a:off x="5680401" y="2170951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1xx status codes</a:t>
            </a:r>
          </a:p>
        </p:txBody>
      </p:sp>
      <p:sp>
        <p:nvSpPr>
          <p:cNvPr id="10" name="Tijdelijke aanduiding voor inhoud 6"/>
          <p:cNvSpPr txBox="1">
            <a:spLocks/>
          </p:cNvSpPr>
          <p:nvPr/>
        </p:nvSpPr>
        <p:spPr>
          <a:xfrm>
            <a:off x="5779008" y="2577960"/>
            <a:ext cx="4754880" cy="334157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 hangingPunct="1"/>
            <a:r>
              <a:rPr lang="en-US" dirty="0"/>
              <a:t>100 – Continue</a:t>
            </a:r>
          </a:p>
          <a:p>
            <a:pPr fontAlgn="base" hangingPunct="1"/>
            <a:r>
              <a:rPr lang="en-US" dirty="0"/>
              <a:t>101 – Switching protocol</a:t>
            </a:r>
          </a:p>
          <a:p>
            <a:pPr fontAlgn="base" hangingPunct="1"/>
            <a:r>
              <a:rPr lang="en-US" dirty="0"/>
              <a:t>103 – Checkpoints</a:t>
            </a:r>
          </a:p>
          <a:p>
            <a:pPr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54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17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594392" y="1238308"/>
            <a:ext cx="4735399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2XX RESPONSE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7" name="Tijdelijke aanduiding voor tekst 4"/>
          <p:cNvSpPr txBox="1">
            <a:spLocks/>
          </p:cNvSpPr>
          <p:nvPr/>
        </p:nvSpPr>
        <p:spPr>
          <a:xfrm>
            <a:off x="1024128" y="2179636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Definitie</a:t>
            </a: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024128" y="2577960"/>
            <a:ext cx="4309508" cy="3341572"/>
          </a:xfrm>
          <a:prstGeom prst="rect">
            <a:avLst/>
          </a:prstGeom>
          <a:ln w="12700">
            <a:miter lim="400000"/>
          </a:ln>
        </p:spPr>
        <p:txBody>
          <a:bodyPr wrap="square" lIns="37150" tIns="37150" rIns="37150" bIns="3715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0225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804511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20676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60902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01127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41353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281578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218044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 </a:t>
            </a:r>
            <a:r>
              <a:rPr lang="nl-NL" sz="2400" i="1" dirty="0"/>
              <a:t>2xx-status </a:t>
            </a:r>
            <a:r>
              <a:rPr lang="nl-NL" sz="2400" dirty="0"/>
              <a:t>code blokken geven aan dat de request gelukt is.</a:t>
            </a:r>
            <a:endParaRPr lang="nl-NL" sz="2400" i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  <p:sp>
        <p:nvSpPr>
          <p:cNvPr id="9" name="Tijdelijke aanduiding voor tekst 5"/>
          <p:cNvSpPr txBox="1">
            <a:spLocks/>
          </p:cNvSpPr>
          <p:nvPr/>
        </p:nvSpPr>
        <p:spPr>
          <a:xfrm>
            <a:off x="5680401" y="2170951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2xx status codes</a:t>
            </a:r>
          </a:p>
        </p:txBody>
      </p:sp>
      <p:sp>
        <p:nvSpPr>
          <p:cNvPr id="10" name="Tijdelijke aanduiding voor inhoud 6"/>
          <p:cNvSpPr txBox="1">
            <a:spLocks/>
          </p:cNvSpPr>
          <p:nvPr/>
        </p:nvSpPr>
        <p:spPr>
          <a:xfrm>
            <a:off x="5779008" y="2577960"/>
            <a:ext cx="4754880" cy="334157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n-US" dirty="0"/>
              <a:t>200 – OK </a:t>
            </a:r>
          </a:p>
          <a:p>
            <a:pPr fontAlgn="base"/>
            <a:r>
              <a:rPr lang="en-US" dirty="0"/>
              <a:t>201 – Created</a:t>
            </a:r>
          </a:p>
          <a:p>
            <a:pPr fontAlgn="base"/>
            <a:r>
              <a:rPr lang="en-US" dirty="0"/>
              <a:t>202 – Accepted</a:t>
            </a:r>
          </a:p>
          <a:p>
            <a:pPr fontAlgn="base"/>
            <a:r>
              <a:rPr lang="en-US" dirty="0"/>
              <a:t>205 – Reset Content</a:t>
            </a:r>
          </a:p>
          <a:p>
            <a:pPr fontAlgn="base"/>
            <a:r>
              <a:rPr lang="en-US" dirty="0"/>
              <a:t>206 – Partial Content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4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18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594392" y="1238308"/>
            <a:ext cx="4735399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3XX RESPONSE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7" name="Tijdelijke aanduiding voor tekst 4"/>
          <p:cNvSpPr txBox="1">
            <a:spLocks/>
          </p:cNvSpPr>
          <p:nvPr/>
        </p:nvSpPr>
        <p:spPr>
          <a:xfrm>
            <a:off x="1024128" y="2179636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Definitie</a:t>
            </a: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024128" y="2577960"/>
            <a:ext cx="4309508" cy="3341572"/>
          </a:xfrm>
          <a:prstGeom prst="rect">
            <a:avLst/>
          </a:prstGeom>
          <a:ln w="12700">
            <a:miter lim="400000"/>
          </a:ln>
        </p:spPr>
        <p:txBody>
          <a:bodyPr wrap="square" lIns="37150" tIns="37150" rIns="37150" bIns="3715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0225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804511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20676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60902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01127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41353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281578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218044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 </a:t>
            </a:r>
            <a:r>
              <a:rPr lang="nl-NL" sz="2400" i="1" dirty="0"/>
              <a:t>3xx-status </a:t>
            </a:r>
            <a:r>
              <a:rPr lang="nl-NL" sz="2400" dirty="0"/>
              <a:t>code blokken geven aan dat het opgevraagde adres wel bestaat, maar op een andere plek staat</a:t>
            </a:r>
          </a:p>
        </p:txBody>
      </p:sp>
      <p:sp>
        <p:nvSpPr>
          <p:cNvPr id="9" name="Tijdelijke aanduiding voor tekst 5"/>
          <p:cNvSpPr txBox="1">
            <a:spLocks/>
          </p:cNvSpPr>
          <p:nvPr/>
        </p:nvSpPr>
        <p:spPr>
          <a:xfrm>
            <a:off x="5529064" y="2170951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3xx status codes</a:t>
            </a:r>
          </a:p>
        </p:txBody>
      </p:sp>
      <p:sp>
        <p:nvSpPr>
          <p:cNvPr id="10" name="Tijdelijke aanduiding voor inhoud 6"/>
          <p:cNvSpPr txBox="1">
            <a:spLocks/>
          </p:cNvSpPr>
          <p:nvPr/>
        </p:nvSpPr>
        <p:spPr>
          <a:xfrm>
            <a:off x="5529064" y="2577960"/>
            <a:ext cx="4754880" cy="334157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n-US" dirty="0"/>
              <a:t>301 – Moved Permanently</a:t>
            </a:r>
          </a:p>
          <a:p>
            <a:pPr fontAlgn="base"/>
            <a:r>
              <a:rPr lang="en-US" dirty="0"/>
              <a:t>302 – Found</a:t>
            </a:r>
          </a:p>
          <a:p>
            <a:pPr fontAlgn="base"/>
            <a:r>
              <a:rPr lang="en-US" dirty="0"/>
              <a:t>304 – Not Modified</a:t>
            </a:r>
          </a:p>
          <a:p>
            <a:pPr fontAlgn="base"/>
            <a:r>
              <a:rPr lang="en-US" dirty="0"/>
              <a:t>305 – Use Proxy</a:t>
            </a:r>
          </a:p>
          <a:p>
            <a:pPr fontAlgn="base"/>
            <a:r>
              <a:rPr lang="en-US" dirty="0"/>
              <a:t>307 – Temporary Redirect</a:t>
            </a:r>
          </a:p>
        </p:txBody>
      </p:sp>
    </p:spTree>
    <p:extLst>
      <p:ext uri="{BB962C8B-B14F-4D97-AF65-F5344CB8AC3E}">
        <p14:creationId xmlns:p14="http://schemas.microsoft.com/office/powerpoint/2010/main" val="31950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594392" y="1238308"/>
            <a:ext cx="4735399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4XX RESPONSE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7" name="Tijdelijke aanduiding voor tekst 4"/>
          <p:cNvSpPr txBox="1">
            <a:spLocks/>
          </p:cNvSpPr>
          <p:nvPr/>
        </p:nvSpPr>
        <p:spPr>
          <a:xfrm>
            <a:off x="1024128" y="2179636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Definitie</a:t>
            </a: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024128" y="2577960"/>
            <a:ext cx="4309508" cy="3341572"/>
          </a:xfrm>
          <a:prstGeom prst="rect">
            <a:avLst/>
          </a:prstGeom>
          <a:ln w="12700">
            <a:miter lim="400000"/>
          </a:ln>
        </p:spPr>
        <p:txBody>
          <a:bodyPr wrap="square" lIns="37150" tIns="37150" rIns="37150" bIns="3715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0225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804511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20676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60902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01127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41353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281578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218044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 </a:t>
            </a:r>
            <a:r>
              <a:rPr lang="nl-NL" sz="2400" i="1" dirty="0"/>
              <a:t>4xx-status </a:t>
            </a:r>
            <a:r>
              <a:rPr lang="nl-NL" sz="2400" dirty="0"/>
              <a:t>code blokken geven aan dat er een fout zit aan de cliënt kant.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 verstuurde request is fout, of er missen elementen om een succesvolle afhandeling te garanderen.</a:t>
            </a:r>
          </a:p>
          <a:p>
            <a:pPr lvl="1" indent="0"/>
            <a:endParaRPr lang="nl-NL" sz="2400" dirty="0"/>
          </a:p>
        </p:txBody>
      </p:sp>
      <p:sp>
        <p:nvSpPr>
          <p:cNvPr id="9" name="Tijdelijke aanduiding voor tekst 5"/>
          <p:cNvSpPr txBox="1">
            <a:spLocks/>
          </p:cNvSpPr>
          <p:nvPr/>
        </p:nvSpPr>
        <p:spPr>
          <a:xfrm>
            <a:off x="5529064" y="2170951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4xx status codes</a:t>
            </a:r>
          </a:p>
        </p:txBody>
      </p:sp>
      <p:sp>
        <p:nvSpPr>
          <p:cNvPr id="10" name="Tijdelijke aanduiding voor inhoud 6"/>
          <p:cNvSpPr txBox="1">
            <a:spLocks/>
          </p:cNvSpPr>
          <p:nvPr/>
        </p:nvSpPr>
        <p:spPr>
          <a:xfrm>
            <a:off x="5638396" y="2577960"/>
            <a:ext cx="4754880" cy="334157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n-US" dirty="0"/>
              <a:t>400: Bad Request</a:t>
            </a:r>
          </a:p>
          <a:p>
            <a:pPr fontAlgn="base"/>
            <a:r>
              <a:rPr lang="en-US" dirty="0"/>
              <a:t>401: Unauthorized</a:t>
            </a:r>
          </a:p>
          <a:p>
            <a:pPr fontAlgn="base"/>
            <a:r>
              <a:rPr lang="en-US" dirty="0"/>
              <a:t>403: Forbidden</a:t>
            </a:r>
          </a:p>
          <a:p>
            <a:pPr fontAlgn="base"/>
            <a:r>
              <a:rPr lang="en-US" dirty="0"/>
              <a:t>404: Not Found</a:t>
            </a:r>
          </a:p>
          <a:p>
            <a:pPr fontAlgn="base"/>
            <a:r>
              <a:rPr lang="en-US" dirty="0"/>
              <a:t>408: Request Timeout</a:t>
            </a:r>
          </a:p>
          <a:p>
            <a:pPr fontAlgn="base"/>
            <a:r>
              <a:rPr lang="en-US" dirty="0"/>
              <a:t>410: Gone</a:t>
            </a:r>
          </a:p>
          <a:p>
            <a:pPr fontAlgn="base"/>
            <a:r>
              <a:rPr lang="en-US" dirty="0"/>
              <a:t>418: I’m a teapot</a:t>
            </a:r>
          </a:p>
          <a:p>
            <a:pPr fontAlgn="base"/>
            <a:r>
              <a:rPr lang="en-US" dirty="0"/>
              <a:t>429: Too Many Requests</a:t>
            </a:r>
          </a:p>
        </p:txBody>
      </p:sp>
    </p:spTree>
    <p:extLst>
      <p:ext uri="{BB962C8B-B14F-4D97-AF65-F5344CB8AC3E}">
        <p14:creationId xmlns:p14="http://schemas.microsoft.com/office/powerpoint/2010/main" val="19335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66930" y="1713372"/>
            <a:ext cx="2696507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PROGRAMMA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2593861"/>
            <a:ext cx="4113309" cy="142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Introductie &amp; HTML</a:t>
            </a: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CSS</a:t>
            </a: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 err="1">
                <a:latin typeface="Calibri" panose="020F0502020204030204" pitchFamily="34" charset="0"/>
              </a:rPr>
              <a:t>Javsascript</a:t>
            </a:r>
            <a:r>
              <a:rPr lang="nl-NL" sz="2000" dirty="0">
                <a:latin typeface="Calibri" panose="020F0502020204030204" pitchFamily="34" charset="0"/>
              </a:rPr>
              <a:t> &amp; </a:t>
            </a:r>
            <a:r>
              <a:rPr lang="nl-NL" sz="2000" dirty="0" err="1">
                <a:latin typeface="Calibri" panose="020F0502020204030204" pitchFamily="34" charset="0"/>
              </a:rPr>
              <a:t>jQuery</a:t>
            </a:r>
            <a:endParaRPr lang="nl-NL" sz="2000" dirty="0">
              <a:latin typeface="Calibri" panose="020F0502020204030204" pitchFamily="34" charset="0"/>
            </a:endParaRP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Java </a:t>
            </a:r>
            <a:r>
              <a:rPr lang="nl-NL" sz="2000" dirty="0" err="1">
                <a:latin typeface="Calibri" panose="020F0502020204030204" pitchFamily="34" charset="0"/>
              </a:rPr>
              <a:t>webontwikkeling</a:t>
            </a:r>
            <a:r>
              <a:rPr lang="nl-NL" sz="2000" dirty="0">
                <a:latin typeface="Calibri" panose="020F0502020204030204" pitchFamily="34" charset="0"/>
              </a:rPr>
              <a:t> introductie (Java EE)</a:t>
            </a:r>
          </a:p>
          <a:p>
            <a:pPr marL="228600" indent="-228600" defTabSz="360000">
              <a:buFont typeface="+mj-lt"/>
              <a:buAutoNum type="arabicPeriod"/>
            </a:pPr>
            <a:endParaRPr lang="nl-NL" sz="2000" dirty="0">
              <a:latin typeface="Calibri" panose="020F0502020204030204" pitchFamily="34" charset="0"/>
            </a:endParaRPr>
          </a:p>
        </p:txBody>
      </p:sp>
      <p:sp>
        <p:nvSpPr>
          <p:cNvPr id="7" name="Shape 947"/>
          <p:cNvSpPr/>
          <p:nvPr/>
        </p:nvSpPr>
        <p:spPr>
          <a:xfrm>
            <a:off x="727690" y="1123963"/>
            <a:ext cx="38933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nl-NL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  <p:sp>
        <p:nvSpPr>
          <p:cNvPr id="2" name="Tijdelijke aanduiding voor afbeelding 1"/>
          <p:cNvSpPr>
            <a:spLocks noGrp="1"/>
          </p:cNvSpPr>
          <p:nvPr>
            <p:ph type="pic" idx="13"/>
          </p:nvPr>
        </p:nvSpPr>
        <p:spPr/>
      </p:sp>
      <p:pic>
        <p:nvPicPr>
          <p:cNvPr id="8" name="Picture 4" descr="Afbeeldingsresultaat voor java code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8689" y="0"/>
            <a:ext cx="4957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20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594392" y="1238308"/>
            <a:ext cx="4735399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5XX RESPONSE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7" name="Tijdelijke aanduiding voor tekst 4"/>
          <p:cNvSpPr txBox="1">
            <a:spLocks/>
          </p:cNvSpPr>
          <p:nvPr/>
        </p:nvSpPr>
        <p:spPr>
          <a:xfrm>
            <a:off x="1024128" y="2179636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Definitie</a:t>
            </a: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024128" y="2577960"/>
            <a:ext cx="4309508" cy="3341572"/>
          </a:xfrm>
          <a:prstGeom prst="rect">
            <a:avLst/>
          </a:prstGeom>
          <a:ln w="12700">
            <a:miter lim="400000"/>
          </a:ln>
        </p:spPr>
        <p:txBody>
          <a:bodyPr wrap="square" lIns="37150" tIns="37150" rIns="37150" bIns="3715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0225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804511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206765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60902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01127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413532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2815788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218044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 </a:t>
            </a:r>
            <a:r>
              <a:rPr lang="nl-NL" sz="2400" i="1" dirty="0"/>
              <a:t>5xx-status </a:t>
            </a:r>
            <a:r>
              <a:rPr lang="nl-NL" sz="2400" dirty="0"/>
              <a:t>code blokken geven aan dat er een fout zit aan de server kant.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 verstuurde request is dus niet foutief, maar er is iets fout gegaan tijdens de verwerking.</a:t>
            </a:r>
          </a:p>
          <a:p>
            <a:pPr lvl="1" indent="0"/>
            <a:endParaRPr lang="nl-NL" sz="2400" dirty="0"/>
          </a:p>
        </p:txBody>
      </p:sp>
      <p:sp>
        <p:nvSpPr>
          <p:cNvPr id="9" name="Tijdelijke aanduiding voor tekst 5"/>
          <p:cNvSpPr txBox="1">
            <a:spLocks/>
          </p:cNvSpPr>
          <p:nvPr/>
        </p:nvSpPr>
        <p:spPr>
          <a:xfrm>
            <a:off x="5529064" y="2170951"/>
            <a:ext cx="4754880" cy="82296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nl-NL" dirty="0"/>
              <a:t>5xx status codes</a:t>
            </a:r>
          </a:p>
        </p:txBody>
      </p:sp>
      <p:sp>
        <p:nvSpPr>
          <p:cNvPr id="10" name="Tijdelijke aanduiding voor inhoud 6"/>
          <p:cNvSpPr txBox="1">
            <a:spLocks/>
          </p:cNvSpPr>
          <p:nvPr/>
        </p:nvSpPr>
        <p:spPr>
          <a:xfrm>
            <a:off x="5638396" y="2577960"/>
            <a:ext cx="4754880" cy="334157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n-US" dirty="0"/>
              <a:t>500 – Internal Server Error</a:t>
            </a:r>
          </a:p>
          <a:p>
            <a:pPr fontAlgn="base"/>
            <a:r>
              <a:rPr lang="en-US" dirty="0"/>
              <a:t>502 – Bad Gateway</a:t>
            </a:r>
          </a:p>
          <a:p>
            <a:pPr fontAlgn="base"/>
            <a:r>
              <a:rPr lang="en-US" dirty="0"/>
              <a:t>503 – Service Unavailable</a:t>
            </a:r>
          </a:p>
          <a:p>
            <a:pPr fontAlgn="base"/>
            <a:r>
              <a:rPr lang="en-US" dirty="0"/>
              <a:t>504 – Gateway Timeout</a:t>
            </a:r>
          </a:p>
        </p:txBody>
      </p:sp>
    </p:spTree>
    <p:extLst>
      <p:ext uri="{BB962C8B-B14F-4D97-AF65-F5344CB8AC3E}">
        <p14:creationId xmlns:p14="http://schemas.microsoft.com/office/powerpoint/2010/main" val="31467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2410561" y="3271263"/>
            <a:ext cx="480798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GROEPSOPDRACHT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447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833814" y="1238308"/>
            <a:ext cx="425655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GROEPSOPDRACHT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1892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Vorm 3 groepen.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Kies een onderwerp uit.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1 Onderwerp per groep.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Voer de opdracht uit.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b="1" dirty="0"/>
              <a:t>TIJD</a:t>
            </a:r>
            <a:r>
              <a:rPr lang="nl-NL" sz="1950" dirty="0"/>
              <a:t>: 1 uur.</a:t>
            </a:r>
          </a:p>
        </p:txBody>
      </p:sp>
    </p:spTree>
    <p:extLst>
      <p:ext uri="{BB962C8B-B14F-4D97-AF65-F5344CB8AC3E}">
        <p14:creationId xmlns:p14="http://schemas.microsoft.com/office/powerpoint/2010/main" val="22197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1604894" y="3271263"/>
            <a:ext cx="6419322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GROEPSOPDRACHT DEMO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00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3089405" y="3271263"/>
            <a:ext cx="34503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OPDRACHTEN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5462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953" name="photo-1452457779869-0a9ebbbdee99.jpg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51" name="Shape 951"/>
          <p:cNvSpPr/>
          <p:nvPr/>
        </p:nvSpPr>
        <p:spPr>
          <a:xfrm>
            <a:off x="739538" y="1354795"/>
            <a:ext cx="3293979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EINDOPDRACHT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39538" y="2000484"/>
            <a:ext cx="4113309" cy="375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nl-NL" sz="2000" dirty="0"/>
              <a:t>Ontwikkel een webapplicatie waarin je aantoont dat je de gestelde inzichten en vaardigheden bezit. Het onderwerp van de webapplicatie kun je zelf kiezen.</a:t>
            </a:r>
          </a:p>
          <a:p>
            <a:r>
              <a:rPr lang="nl-NL" sz="2000" dirty="0"/>
              <a:t>De volgende documenten dienen ingeleverd te worden (.zip file)</a:t>
            </a:r>
          </a:p>
          <a:p>
            <a:pPr defTabSz="360000"/>
            <a:endParaRPr lang="nl-NL" sz="20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Plan van aanpak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Applicatie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Document met verantwoording</a:t>
            </a:r>
          </a:p>
          <a:p>
            <a:pPr defTabSz="360000"/>
            <a:endParaRPr lang="nl-NL" sz="2000" dirty="0">
              <a:latin typeface="Calibri" panose="020F0502020204030204" pitchFamily="34" charset="0"/>
            </a:endParaRPr>
          </a:p>
          <a:p>
            <a:pPr defTabSz="360000"/>
            <a:r>
              <a:rPr lang="nl-NL" sz="2000" dirty="0"/>
              <a:t>Geef duidelijk aan welke browser gebruikt is om je applicatie te testen. Dit om problemen te voorkomen (browsers verschillen in gedrag) bij het nakijken.</a:t>
            </a:r>
          </a:p>
        </p:txBody>
      </p:sp>
      <p:sp>
        <p:nvSpPr>
          <p:cNvPr id="7" name="Shape 947"/>
          <p:cNvSpPr/>
          <p:nvPr/>
        </p:nvSpPr>
        <p:spPr>
          <a:xfrm>
            <a:off x="727690" y="1123963"/>
            <a:ext cx="38933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nl-NL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9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695674" y="188640"/>
            <a:ext cx="65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1628800"/>
            <a:ext cx="4543814" cy="30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endParaRPr lang="en-US" sz="2000" dirty="0"/>
          </a:p>
        </p:txBody>
      </p:sp>
      <p:pic>
        <p:nvPicPr>
          <p:cNvPr id="22530" name="Picture 2" descr="Afbeeldingsresultaat voor kah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5842" y="2708920"/>
            <a:ext cx="3892927" cy="13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416496" y="2556733"/>
            <a:ext cx="4567915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Gebruik je mobiele telefoon of laptop.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/>
              <a:t>Ga naar de URL die op het scherm staat.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Log in met de pincode.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/>
              <a:t>Vul je naam in.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Beantwoord</a:t>
            </a:r>
            <a:r>
              <a:rPr kumimoji="0" lang="nl-NL" sz="2000" b="0" i="0" u="none" strike="noStrike" cap="none" spc="0" normalizeH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 de vragen</a:t>
            </a:r>
            <a:endParaRPr kumimoji="0" lang="nl-NL" sz="20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2696889" y="3271263"/>
            <a:ext cx="42353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HTTP PROTOCOL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18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695674" y="260648"/>
            <a:ext cx="1977593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WERKING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706377"/>
            <a:ext cx="4113309" cy="586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Het opvragen van een webpagina wordt d.m.v. het HTTP protocol gedaan.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HTTP betekent Hypertext Transfer Protocol.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Het HTTP-protocol draait om een vraag (</a:t>
            </a:r>
            <a:r>
              <a:rPr lang="nl-NL" sz="2000" i="1" dirty="0"/>
              <a:t>request</a:t>
            </a:r>
            <a:r>
              <a:rPr lang="nl-NL" sz="2000" dirty="0"/>
              <a:t>) en een antwoord (</a:t>
            </a:r>
            <a:r>
              <a:rPr lang="nl-NL" sz="2000" i="1" dirty="0"/>
              <a:t>response</a:t>
            </a:r>
            <a:r>
              <a:rPr lang="nl-NL" sz="2000" dirty="0"/>
              <a:t>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Een server dat luistert naar het HTTP-protocol wordt een webserver genoemd.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Webservers luisteren standaard op poort 80 (of 443 voor een beveiligde verbinding).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Als de browser een verzoek doet voor een pagina, dan wordt er een request gestuurd naar het IP-adres en poort 80 (of 443).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pic>
        <p:nvPicPr>
          <p:cNvPr id="10" name="Picture 2" descr="client and server communication protoco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8983" y="2060848"/>
            <a:ext cx="4995005" cy="26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50279" y="1238308"/>
            <a:ext cx="242361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PROTOCOL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 webserver stuurt aan de hand van een request een response.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Een response bestaat uit een status regel, 1 of meer </a:t>
            </a:r>
            <a:r>
              <a:rPr lang="nl-NL" sz="2400" i="1" dirty="0"/>
              <a:t>headers</a:t>
            </a:r>
            <a:r>
              <a:rPr lang="nl-NL" sz="2400" dirty="0"/>
              <a:t> en een </a:t>
            </a:r>
            <a:r>
              <a:rPr lang="nl-NL" sz="2400" i="1" dirty="0"/>
              <a:t>body</a:t>
            </a:r>
            <a:r>
              <a:rPr lang="nl-NL" sz="2400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Een status regel bevat de HTTP versie en de statuscode.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Status codes geven informatie over het gestuurde resultaat. Ze geven een indicatie over de resource.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Headers zijn bedoelt voor metadata, variërend in gebruik.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De body bevat de werkelijke data.</a:t>
            </a:r>
          </a:p>
        </p:txBody>
      </p:sp>
    </p:spTree>
    <p:extLst>
      <p:ext uri="{BB962C8B-B14F-4D97-AF65-F5344CB8AC3E}">
        <p14:creationId xmlns:p14="http://schemas.microsoft.com/office/powerpoint/2010/main" val="39414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4370609" y="1238308"/>
            <a:ext cx="118295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Het HTTP protocol definieert een set </a:t>
            </a:r>
            <a:r>
              <a:rPr lang="nl-NL" sz="2400" i="1" dirty="0"/>
              <a:t>request</a:t>
            </a:r>
            <a:r>
              <a:rPr lang="nl-NL" sz="2400" dirty="0"/>
              <a:t> </a:t>
            </a:r>
            <a:r>
              <a:rPr lang="nl-NL" sz="2400" dirty="0" err="1"/>
              <a:t>methods</a:t>
            </a:r>
            <a:r>
              <a:rPr lang="nl-NL" sz="2400" i="1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Een request </a:t>
            </a:r>
            <a:r>
              <a:rPr lang="nl-NL" sz="2400" dirty="0" err="1"/>
              <a:t>method</a:t>
            </a:r>
            <a:r>
              <a:rPr lang="nl-NL" sz="2400" dirty="0"/>
              <a:t> definieert een </a:t>
            </a:r>
            <a:r>
              <a:rPr lang="nl-NL" sz="2400" i="1" dirty="0"/>
              <a:t>actie</a:t>
            </a:r>
            <a:r>
              <a:rPr lang="nl-NL" sz="2400" dirty="0"/>
              <a:t> op een gegeven </a:t>
            </a:r>
            <a:r>
              <a:rPr lang="nl-NL" sz="2400" i="1" dirty="0"/>
              <a:t>resource</a:t>
            </a:r>
            <a:r>
              <a:rPr lang="nl-NL" sz="2400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Een </a:t>
            </a:r>
            <a:r>
              <a:rPr lang="nl-NL" sz="2400" i="1" dirty="0"/>
              <a:t>resource</a:t>
            </a:r>
            <a:r>
              <a:rPr lang="nl-NL" sz="2400" dirty="0"/>
              <a:t> een </a:t>
            </a:r>
            <a:r>
              <a:rPr lang="nl-NL" sz="2400" dirty="0" err="1"/>
              <a:t>een</a:t>
            </a:r>
            <a:r>
              <a:rPr lang="nl-NL" sz="2400" dirty="0"/>
              <a:t> object dat informatie kan geven.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Voorbeeld: binnen </a:t>
            </a:r>
            <a:r>
              <a:rPr lang="nl-NL" sz="2400" dirty="0" err="1"/>
              <a:t>Instagram’s</a:t>
            </a:r>
            <a:r>
              <a:rPr lang="nl-NL" sz="2400" dirty="0"/>
              <a:t> API is een </a:t>
            </a:r>
            <a:r>
              <a:rPr lang="nl-NL" sz="2400" i="1" dirty="0"/>
              <a:t>user</a:t>
            </a:r>
            <a:r>
              <a:rPr lang="nl-NL" sz="2400" dirty="0"/>
              <a:t>, een </a:t>
            </a:r>
            <a:r>
              <a:rPr lang="nl-NL" sz="2400" i="1" dirty="0"/>
              <a:t>foto</a:t>
            </a:r>
            <a:r>
              <a:rPr lang="nl-NL" sz="2400" dirty="0"/>
              <a:t> of een </a:t>
            </a:r>
            <a:r>
              <a:rPr lang="nl-NL" sz="2400" i="1" dirty="0"/>
              <a:t>hashtag</a:t>
            </a:r>
            <a:r>
              <a:rPr lang="nl-NL" sz="2400" dirty="0"/>
              <a:t> een resource.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Elke </a:t>
            </a:r>
            <a:r>
              <a:rPr lang="nl-NL" sz="2400" i="1" dirty="0"/>
              <a:t>resource</a:t>
            </a:r>
            <a:r>
              <a:rPr lang="nl-NL" sz="2400" dirty="0"/>
              <a:t> heeft een unieke </a:t>
            </a:r>
            <a:r>
              <a:rPr lang="nl-NL" sz="2400" i="1" dirty="0" err="1"/>
              <a:t>identifier</a:t>
            </a:r>
            <a:r>
              <a:rPr lang="nl-NL" sz="2400" i="1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Een </a:t>
            </a:r>
            <a:r>
              <a:rPr lang="nl-NL" sz="2400" i="1" dirty="0" err="1"/>
              <a:t>identifier</a:t>
            </a:r>
            <a:r>
              <a:rPr lang="nl-NL" sz="2400" dirty="0"/>
              <a:t> kan een naam of een nummer zijn.</a:t>
            </a:r>
            <a:endParaRPr lang="nl-NL" sz="2400" i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HTTP definieert een meerder </a:t>
            </a:r>
            <a:r>
              <a:rPr lang="nl-NL" sz="2400" i="1" dirty="0"/>
              <a:t>acties</a:t>
            </a:r>
            <a:r>
              <a:rPr lang="nl-NL" sz="2400" dirty="0"/>
              <a:t>. Sommige </a:t>
            </a:r>
            <a:r>
              <a:rPr lang="nl-NL" sz="2400" i="1" dirty="0"/>
              <a:t>acties</a:t>
            </a:r>
            <a:r>
              <a:rPr lang="nl-NL" sz="2400" dirty="0"/>
              <a:t> lijken enorm veel op elkaar. De naamgeving is puur semantiek.</a:t>
            </a:r>
          </a:p>
        </p:txBody>
      </p:sp>
    </p:spTree>
    <p:extLst>
      <p:ext uri="{BB962C8B-B14F-4D97-AF65-F5344CB8AC3E}">
        <p14:creationId xmlns:p14="http://schemas.microsoft.com/office/powerpoint/2010/main" val="185692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481200" y="1238308"/>
            <a:ext cx="296177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ACTIES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b="1" dirty="0"/>
              <a:t>GET</a:t>
            </a:r>
            <a:r>
              <a:rPr lang="nl-NL" sz="2400" i="1" dirty="0"/>
              <a:t> </a:t>
            </a:r>
            <a:r>
              <a:rPr lang="nl-NL" sz="2400" dirty="0"/>
              <a:t>– Opvragen van data over een resource.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b="1" dirty="0"/>
              <a:t>HEAD</a:t>
            </a:r>
            <a:r>
              <a:rPr lang="nl-NL" sz="2400" i="1" dirty="0"/>
              <a:t> – </a:t>
            </a:r>
            <a:r>
              <a:rPr lang="nl-NL" sz="2400" dirty="0"/>
              <a:t>Opvragen van data, zonder de response body, identiek aan een </a:t>
            </a:r>
            <a:r>
              <a:rPr lang="nl-NL" sz="2400" i="1" dirty="0"/>
              <a:t>GET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b="1" dirty="0"/>
              <a:t>POST</a:t>
            </a:r>
            <a:r>
              <a:rPr lang="nl-NL" sz="2400" dirty="0"/>
              <a:t> – Versturen van data naar een specifieke </a:t>
            </a:r>
            <a:r>
              <a:rPr lang="nl-NL" sz="2400" i="1" dirty="0"/>
              <a:t>resource</a:t>
            </a:r>
            <a:r>
              <a:rPr lang="nl-NL" sz="2400" dirty="0"/>
              <a:t>. Meestal gebruikt voor het aanmaken van nog niet bestaande data.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b="1" dirty="0"/>
              <a:t>PUT</a:t>
            </a:r>
            <a:r>
              <a:rPr lang="nl-NL" sz="2400" dirty="0"/>
              <a:t> – Versturen van data om alle huidige data voor een specifieke </a:t>
            </a:r>
            <a:r>
              <a:rPr lang="nl-NL" sz="2400" i="1" dirty="0"/>
              <a:t>resource</a:t>
            </a:r>
            <a:r>
              <a:rPr lang="nl-NL" sz="2400" dirty="0"/>
              <a:t> te vervangen met de verstuurde data.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b="1" dirty="0"/>
              <a:t>DELETE</a:t>
            </a:r>
            <a:r>
              <a:rPr lang="nl-NL" sz="2400" dirty="0"/>
              <a:t> – Verwijderen van de specifieke </a:t>
            </a:r>
            <a:r>
              <a:rPr lang="nl-NL" sz="2400" i="1" dirty="0"/>
              <a:t>resource</a:t>
            </a:r>
            <a:r>
              <a:rPr lang="nl-NL" sz="2400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400" b="1" dirty="0"/>
              <a:t>PATCH</a:t>
            </a:r>
            <a:r>
              <a:rPr lang="nl-NL" sz="2400" dirty="0"/>
              <a:t> – Vervangen van delen van de huidige data door de verstuurde data.</a:t>
            </a:r>
          </a:p>
        </p:txBody>
      </p:sp>
    </p:spTree>
    <p:extLst>
      <p:ext uri="{BB962C8B-B14F-4D97-AF65-F5344CB8AC3E}">
        <p14:creationId xmlns:p14="http://schemas.microsoft.com/office/powerpoint/2010/main" val="1873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00CEAE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Aangepast 1">
      <a:majorFont>
        <a:latin typeface="Brandon Grotesque Black"/>
        <a:ea typeface="Helvetica"/>
        <a:cs typeface="Helvetica"/>
      </a:majorFont>
      <a:minorFont>
        <a:latin typeface="Calibri Light"/>
        <a:ea typeface="Calibri Light"/>
        <a:cs typeface="Calibri Light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00CEAE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Calibri Light"/>
        <a:ea typeface="Calibri Light"/>
        <a:cs typeface="Calibri Light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A9232A0F4664F84978152E4C7AC78" ma:contentTypeVersion="2" ma:contentTypeDescription="Een nieuw document maken." ma:contentTypeScope="" ma:versionID="54f2da5534fc1b4e78464015cbd139a2">
  <xsd:schema xmlns:xsd="http://www.w3.org/2001/XMLSchema" xmlns:xs="http://www.w3.org/2001/XMLSchema" xmlns:p="http://schemas.microsoft.com/office/2006/metadata/properties" xmlns:ns2="4d338f8b-78fc-4a20-880d-b32ec8837f6b" targetNamespace="http://schemas.microsoft.com/office/2006/metadata/properties" ma:root="true" ma:fieldsID="e30bd6d1fb84dbab18eea4c2449c9c5a" ns2:_="">
    <xsd:import namespace="4d338f8b-78fc-4a20-880d-b32ec8837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38f8b-78fc-4a20-880d-b32ec8837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D42FF2-42F0-4855-ACCE-AA9F6BE11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514E02-4F2B-4C81-BBDB-9B8F250E9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38f8b-78fc-4a20-880d-b32ec8837f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0BFE98-9939-44D0-9C83-25901B14804E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d338f8b-78fc-4a20-880d-b32ec8837f6b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1008</Words>
  <Application>Microsoft Macintosh PowerPoint</Application>
  <PresentationFormat>A4 Paper (210x297 mm)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Poppins Light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George Vlug</dc:creator>
  <cp:lastModifiedBy>Robin Bakels</cp:lastModifiedBy>
  <cp:revision>33</cp:revision>
  <dcterms:modified xsi:type="dcterms:W3CDTF">2020-03-11T09:30:00Z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0x010100472A9232A0F4664F84978152E4C7AC78</vt:lpwstr>
  </property>
</Properties>
</file>