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3"/>
  </p:notesMasterIdLst>
  <p:sldIdLst>
    <p:sldId id="256" r:id="rId5"/>
    <p:sldId id="468" r:id="rId6"/>
    <p:sldId id="469" r:id="rId7"/>
    <p:sldId id="518" r:id="rId8"/>
    <p:sldId id="472" r:id="rId9"/>
    <p:sldId id="483" r:id="rId10"/>
    <p:sldId id="504" r:id="rId11"/>
    <p:sldId id="503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15" r:id="rId23"/>
    <p:sldId id="517" r:id="rId24"/>
    <p:sldId id="519" r:id="rId25"/>
    <p:sldId id="520" r:id="rId26"/>
    <p:sldId id="521" r:id="rId27"/>
    <p:sldId id="522" r:id="rId28"/>
    <p:sldId id="524" r:id="rId29"/>
    <p:sldId id="525" r:id="rId30"/>
    <p:sldId id="526" r:id="rId31"/>
    <p:sldId id="527" r:id="rId32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02255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804511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206765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609022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011278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413532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2815788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218044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CDE"/>
          </a:solidFill>
        </a:fill>
      </a:tcStyle>
    </a:wholeTbl>
    <a:band2H>
      <a:tcTxStyle/>
      <a:tcStyle>
        <a:tcBdr/>
        <a:fill>
          <a:solidFill>
            <a:srgbClr val="EEEE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5" autoAdjust="0"/>
    <p:restoredTop sz="94694"/>
  </p:normalViewPr>
  <p:slideViewPr>
    <p:cSldViewPr>
      <p:cViewPr varScale="1">
        <p:scale>
          <a:sx n="121" d="100"/>
          <a:sy n="121" d="100"/>
        </p:scale>
        <p:origin x="984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7" name="Shape 8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5822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02255" latinLnBrk="0">
      <a:defRPr sz="1000">
        <a:latin typeface="+mn-lt"/>
        <a:ea typeface="+mn-ea"/>
        <a:cs typeface="+mn-cs"/>
        <a:sym typeface="Calibri Light"/>
      </a:defRPr>
    </a:lvl1pPr>
    <a:lvl2pPr indent="228600" defTabSz="402255" latinLnBrk="0">
      <a:defRPr sz="1000">
        <a:latin typeface="+mn-lt"/>
        <a:ea typeface="+mn-ea"/>
        <a:cs typeface="+mn-cs"/>
        <a:sym typeface="Calibri Light"/>
      </a:defRPr>
    </a:lvl2pPr>
    <a:lvl3pPr indent="457200" defTabSz="402255" latinLnBrk="0">
      <a:defRPr sz="1000">
        <a:latin typeface="+mn-lt"/>
        <a:ea typeface="+mn-ea"/>
        <a:cs typeface="+mn-cs"/>
        <a:sym typeface="Calibri Light"/>
      </a:defRPr>
    </a:lvl3pPr>
    <a:lvl4pPr indent="685800" defTabSz="402255" latinLnBrk="0">
      <a:defRPr sz="1000">
        <a:latin typeface="+mn-lt"/>
        <a:ea typeface="+mn-ea"/>
        <a:cs typeface="+mn-cs"/>
        <a:sym typeface="Calibri Light"/>
      </a:defRPr>
    </a:lvl4pPr>
    <a:lvl5pPr indent="914400" defTabSz="402255" latinLnBrk="0">
      <a:defRPr sz="1000">
        <a:latin typeface="+mn-lt"/>
        <a:ea typeface="+mn-ea"/>
        <a:cs typeface="+mn-cs"/>
        <a:sym typeface="Calibri Light"/>
      </a:defRPr>
    </a:lvl5pPr>
    <a:lvl6pPr indent="1143000" defTabSz="402255" latinLnBrk="0">
      <a:defRPr sz="1000">
        <a:latin typeface="+mn-lt"/>
        <a:ea typeface="+mn-ea"/>
        <a:cs typeface="+mn-cs"/>
        <a:sym typeface="Calibri Light"/>
      </a:defRPr>
    </a:lvl6pPr>
    <a:lvl7pPr indent="1371600" defTabSz="402255" latinLnBrk="0">
      <a:defRPr sz="1000">
        <a:latin typeface="+mn-lt"/>
        <a:ea typeface="+mn-ea"/>
        <a:cs typeface="+mn-cs"/>
        <a:sym typeface="Calibri Light"/>
      </a:defRPr>
    </a:lvl7pPr>
    <a:lvl8pPr indent="1600200" defTabSz="402255" latinLnBrk="0">
      <a:defRPr sz="1000">
        <a:latin typeface="+mn-lt"/>
        <a:ea typeface="+mn-ea"/>
        <a:cs typeface="+mn-cs"/>
        <a:sym typeface="Calibri Light"/>
      </a:defRPr>
    </a:lvl8pPr>
    <a:lvl9pPr indent="1828800" defTabSz="402255" latinLnBrk="0">
      <a:defRPr sz="1000">
        <a:latin typeface="+mn-lt"/>
        <a:ea typeface="+mn-ea"/>
        <a:cs typeface="+mn-cs"/>
        <a:sym typeface="Calibri Ligh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5" name="Shape 5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723900" indent="-266700">
              <a:buFontTx/>
              <a:buBlip>
                <a:blip r:embed="rId2"/>
              </a:buBlip>
              <a:defRPr/>
            </a:lvl2pPr>
            <a:lvl3pPr marL="1234439" indent="-320039">
              <a:buFontTx/>
              <a:buBlip>
                <a:blip r:embed="rId2"/>
              </a:buBlip>
              <a:defRPr/>
            </a:lvl3pPr>
            <a:lvl4pPr marL="1727200" indent="-355600">
              <a:buFontTx/>
              <a:buBlip>
                <a:blip r:embed="rId2"/>
              </a:buBlip>
              <a:defRPr/>
            </a:lvl4pPr>
            <a:lvl5pPr marL="2184400" indent="-355600">
              <a:buFontTx/>
              <a:buBlip>
                <a:blip r:embed="rId2"/>
              </a:buBlip>
              <a:defRPr/>
            </a:lvl5pPr>
          </a:lstStyle>
          <a:p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één</a:t>
            </a:r>
            <a:endParaRPr dirty="0"/>
          </a:p>
          <a:p>
            <a:pPr lvl="1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twee</a:t>
            </a:r>
          </a:p>
          <a:p>
            <a:pPr lvl="2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drie</a:t>
            </a:r>
            <a:endParaRPr dirty="0"/>
          </a:p>
          <a:p>
            <a:pPr lvl="3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vier</a:t>
            </a:r>
            <a:endParaRPr dirty="0"/>
          </a:p>
          <a:p>
            <a:pPr lvl="4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vijf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176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-Picture-Eur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pic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38830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igh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13"/>
          </p:nvPr>
        </p:nvSpPr>
        <p:spPr>
          <a:xfrm>
            <a:off x="4948689" y="0"/>
            <a:ext cx="4957311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4" name="3546B670-A642-43DF-B3B1-433C468B0372" descr="0FEAC182-EA85-4EB1-9579-C9E056B43481@nov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496" y="6143560"/>
            <a:ext cx="1514404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897411" y="6311896"/>
            <a:ext cx="286802" cy="290201"/>
          </a:xfrm>
          <a:prstGeom prst="rect">
            <a:avLst/>
          </a:prstGeom>
          <a:ln w="12700">
            <a:miter lim="400000"/>
          </a:ln>
        </p:spPr>
        <p:txBody>
          <a:bodyPr wrap="none" lIns="37150" tIns="37150" rIns="37150" bIns="3715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95300" y="92074"/>
            <a:ext cx="89154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lang="nl-NL" dirty="0"/>
              <a:t>Tekst pagina</a:t>
            </a:r>
            <a:endParaRPr dirty="0"/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één</a:t>
            </a:r>
            <a:endParaRPr dirty="0"/>
          </a:p>
          <a:p>
            <a:pPr lvl="1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twee</a:t>
            </a:r>
          </a:p>
          <a:p>
            <a:pPr lvl="2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drie</a:t>
            </a:r>
            <a:endParaRPr dirty="0"/>
          </a:p>
          <a:p>
            <a:pPr lvl="3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vier</a:t>
            </a:r>
            <a:endParaRPr dirty="0"/>
          </a:p>
          <a:p>
            <a:pPr lvl="4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vijf</a:t>
            </a:r>
            <a:endParaRPr dirty="0"/>
          </a:p>
        </p:txBody>
      </p:sp>
      <p:pic>
        <p:nvPicPr>
          <p:cNvPr id="6" name="3546B670-A642-43DF-B3B1-433C468B0372" descr="0FEAC182-EA85-4EB1-9579-C9E056B43481@novi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496" y="6143560"/>
            <a:ext cx="1514404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649" r:id="rId2"/>
    <p:sldLayoutId id="2147483735" r:id="rId3"/>
    <p:sldLayoutId id="2147483653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02255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804511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206765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609022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011278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413532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815788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218044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sldNum" sz="quarter" idx="2"/>
          </p:nvPr>
        </p:nvSpPr>
        <p:spPr>
          <a:xfrm>
            <a:off x="9003276" y="6311896"/>
            <a:ext cx="143506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</a:t>
            </a:fld>
            <a:endParaRPr dirty="0"/>
          </a:p>
        </p:txBody>
      </p:sp>
      <p:pic>
        <p:nvPicPr>
          <p:cNvPr id="810" name="A4.jpg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0845"/>
            <a:ext cx="9906000" cy="6878845"/>
          </a:xfrm>
          <a:prstGeom prst="rect">
            <a:avLst/>
          </a:prstGeom>
        </p:spPr>
      </p:pic>
      <p:sp>
        <p:nvSpPr>
          <p:cNvPr id="811" name="Shape 811"/>
          <p:cNvSpPr/>
          <p:nvPr/>
        </p:nvSpPr>
        <p:spPr>
          <a:xfrm>
            <a:off x="4353263" y="4865787"/>
            <a:ext cx="1196915" cy="27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188" tIns="44188" rIns="44188" bIns="44188">
            <a:spAutoFit/>
          </a:bodyPr>
          <a:lstStyle>
            <a:lvl1pPr algn="ctr" defTabSz="1087636">
              <a:lnSpc>
                <a:spcPct val="120000"/>
              </a:lnSpc>
              <a:spcBef>
                <a:spcPts val="200"/>
              </a:spcBef>
              <a:defRPr sz="1000">
                <a:solidFill>
                  <a:srgbClr val="D9D9D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nl-NL" i="1" dirty="0">
                <a:latin typeface="Roboto Light"/>
              </a:rPr>
              <a:t>Javascript &amp; </a:t>
            </a:r>
            <a:r>
              <a:rPr lang="nl-NL" i="1" dirty="0" err="1">
                <a:latin typeface="Roboto Light"/>
              </a:rPr>
              <a:t>jQuery</a:t>
            </a:r>
            <a:endParaRPr i="1" dirty="0">
              <a:latin typeface="Roboto Light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4216167" y="4503170"/>
            <a:ext cx="105970" cy="204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183"/>
                  <a:pt x="0" y="20669"/>
                </a:cubicBezTo>
                <a:lnTo>
                  <a:pt x="0" y="931"/>
                </a:lnTo>
                <a:cubicBezTo>
                  <a:pt x="0" y="417"/>
                  <a:pt x="9671" y="0"/>
                  <a:pt x="21600" y="0"/>
                </a:cubicBezTo>
              </a:path>
            </a:pathLst>
          </a:custGeom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600"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813" name="Shape 813"/>
          <p:cNvSpPr/>
          <p:nvPr/>
        </p:nvSpPr>
        <p:spPr>
          <a:xfrm flipH="1">
            <a:off x="5533737" y="4503170"/>
            <a:ext cx="107756" cy="204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176"/>
                  <a:pt x="0" y="20653"/>
                </a:cubicBezTo>
                <a:lnTo>
                  <a:pt x="0" y="947"/>
                </a:lnTo>
                <a:cubicBezTo>
                  <a:pt x="0" y="424"/>
                  <a:pt x="9671" y="0"/>
                  <a:pt x="21600" y="0"/>
                </a:cubicBezTo>
              </a:path>
            </a:pathLst>
          </a:custGeom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600"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814" name="Shape 814"/>
          <p:cNvSpPr/>
          <p:nvPr/>
        </p:nvSpPr>
        <p:spPr>
          <a:xfrm>
            <a:off x="4741494" y="4437112"/>
            <a:ext cx="417855" cy="29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188" tIns="44188" rIns="44188" bIns="44188">
            <a:spAutoFit/>
          </a:bodyPr>
          <a:lstStyle>
            <a:lvl1pPr algn="ctr" defTabSz="1087636">
              <a:lnSpc>
                <a:spcPct val="120000"/>
              </a:lnSpc>
              <a:spcBef>
                <a:spcPts val="200"/>
              </a:spcBef>
              <a:defRPr sz="1000" b="1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r>
              <a:rPr lang="nl-NL" sz="1200" dirty="0">
                <a:latin typeface="+mn-lt"/>
              </a:rPr>
              <a:t>WON</a:t>
            </a:r>
            <a:endParaRPr dirty="0">
              <a:latin typeface="+mn-lt"/>
            </a:endParaRPr>
          </a:p>
        </p:txBody>
      </p:sp>
      <p:pic>
        <p:nvPicPr>
          <p:cNvPr id="815" name="logo line w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669" y="280287"/>
            <a:ext cx="3622662" cy="3056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6" name="woord NOVI w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65" y="3205621"/>
            <a:ext cx="2679670" cy="1119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76536" y="631268"/>
            <a:ext cx="2092561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 err="1">
                <a:latin typeface="Arial Black" panose="020B0A04020102020204" pitchFamily="34" charset="0"/>
              </a:rPr>
              <a:t>Limitaties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776536" y="1046125"/>
            <a:ext cx="6408712" cy="6244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 err="1"/>
              <a:t>JavaScript</a:t>
            </a:r>
            <a:r>
              <a:rPr lang="nl-NL" sz="2000" dirty="0"/>
              <a:t> heeft ook </a:t>
            </a:r>
            <a:r>
              <a:rPr lang="nl-NL" sz="2000" dirty="0" err="1"/>
              <a:t>limitaties</a:t>
            </a:r>
            <a:r>
              <a:rPr lang="nl-NL" sz="2000" dirty="0"/>
              <a:t>. De browser voert de code uit in een zogenaamde </a:t>
            </a:r>
            <a:r>
              <a:rPr lang="nl-NL" sz="2000" i="1" dirty="0" err="1"/>
              <a:t>sandbox</a:t>
            </a:r>
            <a:r>
              <a:rPr lang="nl-NL" sz="2000" dirty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 err="1"/>
              <a:t>JavaScript</a:t>
            </a:r>
            <a:r>
              <a:rPr lang="nl-NL" sz="2000" dirty="0"/>
              <a:t> in de browser mag geen bestanden ophalen of wegschrijven naar de lokale schijf.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 err="1"/>
              <a:t>JavaScript</a:t>
            </a:r>
            <a:r>
              <a:rPr lang="nl-NL" sz="2000" dirty="0"/>
              <a:t> in de browser mag geen programma’s uitvoeren.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 err="1"/>
              <a:t>JavaScript</a:t>
            </a:r>
            <a:r>
              <a:rPr lang="nl-NL" sz="2000" dirty="0"/>
              <a:t> in de browser heeft geen toegang tot het Operating System.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Verschillende tabbladen draaien een eigen instantie; de code heeft geen toegang tot pagina’s die in een ander tabblad draait (of een ander venster).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 err="1"/>
              <a:t>JavaScript</a:t>
            </a:r>
            <a:r>
              <a:rPr lang="nl-NL" sz="2000" dirty="0"/>
              <a:t> heeft alleen toegang tot de server op het huidige domein. Cross-domein code uitvoeren kan, maar dat mag alleen expliciet met toestemming van de webserver (het is een optie).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Dit alles heeft met veiligheid te maken.</a:t>
            </a:r>
          </a:p>
          <a:p>
            <a:pPr marL="470916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470916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470916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  <p:pic>
        <p:nvPicPr>
          <p:cNvPr id="1026" name="Picture 2" descr="Afbeeldingsresultaat vo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8164" y="22339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33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76536" y="631268"/>
            <a:ext cx="2092561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 err="1">
                <a:latin typeface="Arial Black" panose="020B0A04020102020204" pitchFamily="34" charset="0"/>
              </a:rPr>
              <a:t>Limitaties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632520" y="2708920"/>
            <a:ext cx="4198928" cy="3474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 err="1"/>
              <a:t>JavaScript</a:t>
            </a:r>
            <a:r>
              <a:rPr lang="nl-NL" sz="2000" dirty="0"/>
              <a:t> heeft alleen toegang tot de server op het huidige domein. Cross-domein code uitvoeren kan, maar dat mag alleen expliciet met toestemming van de webserver (het is een optie).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Dit alles heeft met veiligheid te maken.</a:t>
            </a:r>
          </a:p>
          <a:p>
            <a:pPr marL="470916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470916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470916" lvl="1" indent="-34290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  <p:pic>
        <p:nvPicPr>
          <p:cNvPr id="1026" name="Picture 2" descr="Afbeeldingsresultaat voor javascri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9705" y="5666928"/>
            <a:ext cx="650648" cy="65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javascript.info/article/intro/limitations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4452" y="1337135"/>
            <a:ext cx="5045901" cy="4007309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6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3006656" y="3271263"/>
            <a:ext cx="361579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WEBSERVICES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73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76536" y="631268"/>
            <a:ext cx="5693931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WEBSERVICES AANROEPEN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776536" y="1745754"/>
            <a:ext cx="8867592" cy="476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Communicatie vanuit de browser naar een webserver wordt via </a:t>
            </a:r>
            <a:r>
              <a:rPr lang="nl-NL" sz="2000" dirty="0" err="1"/>
              <a:t>JavaScript</a:t>
            </a:r>
            <a:r>
              <a:rPr lang="nl-NL" sz="2000" dirty="0"/>
              <a:t> gedaan.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Er zijn 2 manieren:</a:t>
            </a:r>
            <a:br>
              <a:rPr lang="nl-NL" sz="2000" dirty="0"/>
            </a:br>
            <a:r>
              <a:rPr lang="nl-NL" sz="2000" dirty="0"/>
              <a:t>	- </a:t>
            </a:r>
            <a:r>
              <a:rPr lang="nl-NL" sz="1600" dirty="0" err="1"/>
              <a:t>XMLHttpRequest</a:t>
            </a:r>
            <a:r>
              <a:rPr lang="nl-NL" sz="1600" dirty="0"/>
              <a:t> (</a:t>
            </a:r>
            <a:r>
              <a:rPr lang="nl-NL" sz="1600" dirty="0" err="1"/>
              <a:t>Asynchronous</a:t>
            </a:r>
            <a:r>
              <a:rPr lang="nl-NL" sz="1600" dirty="0"/>
              <a:t> </a:t>
            </a:r>
            <a:r>
              <a:rPr lang="nl-NL" sz="1600" dirty="0" err="1"/>
              <a:t>JavaScript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XML </a:t>
            </a:r>
            <a:r>
              <a:rPr lang="nl-NL" sz="1600" dirty="0">
                <a:sym typeface="Wingdings" panose="05000000000000000000" pitchFamily="2" charset="2"/>
              </a:rPr>
              <a:t> AJAX</a:t>
            </a:r>
            <a:r>
              <a:rPr lang="nl-NL" sz="1600" dirty="0"/>
              <a:t>)</a:t>
            </a:r>
            <a:br>
              <a:rPr lang="nl-NL" sz="1600" dirty="0"/>
            </a:br>
            <a:r>
              <a:rPr lang="nl-NL" sz="1600" dirty="0"/>
              <a:t>	- </a:t>
            </a:r>
            <a:r>
              <a:rPr lang="nl-NL" sz="1600" dirty="0" err="1"/>
              <a:t>Fetch</a:t>
            </a:r>
            <a:r>
              <a:rPr lang="nl-NL" sz="1600" dirty="0"/>
              <a:t> API</a:t>
            </a:r>
            <a:endParaRPr lang="nl-NL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De eerste is historisch de meest gebruikte. Het was de eerste mogelijkheid om te communiceren met een webserver.</a:t>
            </a:r>
            <a:br>
              <a:rPr lang="nl-NL" sz="2000" dirty="0"/>
            </a:br>
            <a:r>
              <a:rPr lang="nl-NL" sz="2000" dirty="0"/>
              <a:t>	- </a:t>
            </a:r>
            <a:r>
              <a:rPr lang="nl-NL" sz="1600" dirty="0"/>
              <a:t>Alle browsers ondersteunen deze methode.</a:t>
            </a:r>
            <a:br>
              <a:rPr lang="nl-NL" sz="1600" dirty="0"/>
            </a:br>
            <a:r>
              <a:rPr lang="nl-NL" sz="1600" dirty="0"/>
              <a:t>	- Het werd gebruikt om met XML Services te communiceren, maar het response formaat maakt tegenwoordig niet meer uit. Alles kan gebruikt worden.</a:t>
            </a:r>
            <a:br>
              <a:rPr lang="nl-NL" sz="1600" dirty="0"/>
            </a:br>
            <a:r>
              <a:rPr lang="nl-NL" sz="1600" dirty="0"/>
              <a:t>	- Tegenwoordig is de response van een </a:t>
            </a:r>
            <a:r>
              <a:rPr lang="nl-NL" sz="1600" dirty="0" err="1"/>
              <a:t>webservice</a:t>
            </a:r>
            <a:r>
              <a:rPr lang="nl-NL" sz="1600" dirty="0"/>
              <a:t> vooral in een JSON formaat.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De tweede is de meest recent geïntroduceerde API. </a:t>
            </a:r>
            <a:br>
              <a:rPr lang="nl-NL" sz="2000" dirty="0"/>
            </a:br>
            <a:r>
              <a:rPr lang="nl-NL" sz="2000" dirty="0"/>
              <a:t>	- </a:t>
            </a:r>
            <a:r>
              <a:rPr lang="nl-NL" sz="1600" dirty="0"/>
              <a:t>Alleen moderne browsers ondersteunen deze methode.</a:t>
            </a:r>
            <a:endParaRPr lang="nl-NL" sz="2000" dirty="0"/>
          </a:p>
          <a:p>
            <a:pPr marL="470916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470916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470916" lvl="1" indent="-34290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04944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76536" y="631268"/>
            <a:ext cx="5627759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 err="1">
                <a:latin typeface="Arial Black" panose="020B0A04020102020204" pitchFamily="34" charset="0"/>
              </a:rPr>
              <a:t>XMLHttpRequest</a:t>
            </a:r>
            <a:r>
              <a:rPr lang="nl-NL" dirty="0">
                <a:latin typeface="Arial Black" panose="020B0A04020102020204" pitchFamily="34" charset="0"/>
              </a:rPr>
              <a:t> voorbeeld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1038408" y="1196752"/>
            <a:ext cx="8867592" cy="4828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2800" b="1" dirty="0">
                <a:solidFill>
                  <a:srgbClr val="800000"/>
                </a:solidFill>
                <a:latin typeface="Lucida Console" panose="020B0609040504020204" pitchFamily="49" charset="0"/>
              </a:rPr>
              <a:t>var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xhr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2800" dirty="0">
                <a:solidFill>
                  <a:srgbClr val="808030"/>
                </a:solidFill>
                <a:latin typeface="Lucida Console" panose="020B0609040504020204" pitchFamily="49" charset="0"/>
              </a:rPr>
              <a:t>=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2800" b="1" dirty="0">
                <a:solidFill>
                  <a:srgbClr val="800000"/>
                </a:solidFill>
                <a:latin typeface="Lucida Console" panose="020B0609040504020204" pitchFamily="49" charset="0"/>
              </a:rPr>
              <a:t>new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2800" dirty="0" err="1">
                <a:solidFill>
                  <a:srgbClr val="797997"/>
                </a:solidFill>
                <a:latin typeface="Lucida Console" panose="020B0609040504020204" pitchFamily="49" charset="0"/>
              </a:rPr>
              <a:t>XMLHttpRequest</a:t>
            </a:r>
            <a:r>
              <a:rPr lang="nl-NL" altLang="nl-NL" sz="2800" dirty="0">
                <a:solidFill>
                  <a:srgbClr val="808030"/>
                </a:solidFill>
                <a:latin typeface="Lucida Console" panose="020B0609040504020204" pitchFamily="49" charset="0"/>
              </a:rPr>
              <a:t>()</a:t>
            </a:r>
            <a:r>
              <a:rPr lang="nl-NL" altLang="nl-NL" sz="2800" dirty="0">
                <a:solidFill>
                  <a:srgbClr val="800080"/>
                </a:solidFill>
                <a:latin typeface="Lucida Console" panose="020B0609040504020204" pitchFamily="49" charset="0"/>
              </a:rPr>
              <a:t>;</a:t>
            </a:r>
            <a:endParaRPr lang="nl-NL" altLang="nl-NL" sz="28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xhr</a:t>
            </a:r>
            <a:r>
              <a:rPr lang="nl-NL" altLang="nl-NL" sz="2800" dirty="0" err="1">
                <a:solidFill>
                  <a:srgbClr val="808030"/>
                </a:solidFill>
                <a:latin typeface="Lucida Console" panose="020B0609040504020204" pitchFamily="49" charset="0"/>
              </a:rPr>
              <a:t>.</a:t>
            </a:r>
            <a:r>
              <a:rPr lang="nl-NL" altLang="nl-NL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onreadystatechange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2800" dirty="0">
                <a:solidFill>
                  <a:srgbClr val="808030"/>
                </a:solidFill>
                <a:latin typeface="Lucida Console" panose="020B0609040504020204" pitchFamily="49" charset="0"/>
              </a:rPr>
              <a:t>=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2800" b="1" dirty="0" err="1">
                <a:solidFill>
                  <a:srgbClr val="800000"/>
                </a:solidFill>
                <a:latin typeface="Lucida Console" panose="020B0609040504020204" pitchFamily="49" charset="0"/>
              </a:rPr>
              <a:t>function</a:t>
            </a:r>
            <a:r>
              <a:rPr lang="nl-NL" altLang="nl-NL" sz="2800" dirty="0">
                <a:solidFill>
                  <a:srgbClr val="808030"/>
                </a:solidFill>
                <a:latin typeface="Lucida Console" panose="020B0609040504020204" pitchFamily="49" charset="0"/>
              </a:rPr>
              <a:t>()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2800" dirty="0">
                <a:solidFill>
                  <a:srgbClr val="800080"/>
                </a:solidFill>
                <a:latin typeface="Lucida Console" panose="020B0609040504020204" pitchFamily="49" charset="0"/>
              </a:rPr>
              <a:t>{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lvl="0"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nl-NL" altLang="nl-NL" sz="2800" b="1" dirty="0" err="1">
                <a:solidFill>
                  <a:srgbClr val="800000"/>
                </a:solidFill>
                <a:latin typeface="Lucida Console" panose="020B0609040504020204" pitchFamily="49" charset="0"/>
              </a:rPr>
              <a:t>if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2800" dirty="0">
                <a:solidFill>
                  <a:srgbClr val="808030"/>
                </a:solidFill>
                <a:latin typeface="Lucida Console" panose="020B0609040504020204" pitchFamily="49" charset="0"/>
              </a:rPr>
              <a:t>(</a:t>
            </a:r>
            <a:r>
              <a:rPr lang="nl-NL" altLang="nl-NL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xhr</a:t>
            </a:r>
            <a:r>
              <a:rPr lang="nl-NL" altLang="nl-NL" sz="2800" dirty="0" err="1">
                <a:solidFill>
                  <a:srgbClr val="808030"/>
                </a:solidFill>
                <a:latin typeface="Lucida Console" panose="020B0609040504020204" pitchFamily="49" charset="0"/>
              </a:rPr>
              <a:t>.</a:t>
            </a:r>
            <a:r>
              <a:rPr lang="nl-NL" altLang="nl-NL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readyState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2800" dirty="0">
                <a:solidFill>
                  <a:srgbClr val="808030"/>
                </a:solidFill>
                <a:latin typeface="Lucida Console" panose="020B0609040504020204" pitchFamily="49" charset="0"/>
              </a:rPr>
              <a:t>==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2800" dirty="0" err="1">
                <a:solidFill>
                  <a:srgbClr val="797997"/>
                </a:solidFill>
                <a:latin typeface="Lucida Console" panose="020B0609040504020204" pitchFamily="49" charset="0"/>
              </a:rPr>
              <a:t>XMLHttpRequest</a:t>
            </a:r>
            <a:r>
              <a:rPr lang="nl-NL" altLang="nl-NL" sz="2800" dirty="0" err="1">
                <a:solidFill>
                  <a:srgbClr val="808030"/>
                </a:solidFill>
                <a:latin typeface="Lucida Console" panose="020B0609040504020204" pitchFamily="49" charset="0"/>
              </a:rPr>
              <a:t>.</a:t>
            </a:r>
            <a:r>
              <a:rPr lang="nl-NL" altLang="nl-NL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DONE</a:t>
            </a:r>
            <a:r>
              <a:rPr lang="nl-NL" altLang="nl-NL" sz="2800" dirty="0">
                <a:solidFill>
                  <a:srgbClr val="808030"/>
                </a:solidFill>
                <a:latin typeface="Lucida Console" panose="020B0609040504020204" pitchFamily="49" charset="0"/>
              </a:rPr>
              <a:t>)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2800" dirty="0">
                <a:solidFill>
                  <a:srgbClr val="800080"/>
                </a:solidFill>
                <a:latin typeface="Lucida Console" panose="020B0609040504020204" pitchFamily="49" charset="0"/>
              </a:rPr>
              <a:t>{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lvl="0"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 lang="nl-NL" altLang="nl-NL" sz="2800" b="1" dirty="0">
                <a:solidFill>
                  <a:srgbClr val="800000"/>
                </a:solidFill>
                <a:latin typeface="Lucida Console" panose="020B0609040504020204" pitchFamily="49" charset="0"/>
              </a:rPr>
              <a:t>console.log</a:t>
            </a:r>
            <a:r>
              <a:rPr lang="nl-NL" altLang="nl-NL" sz="2800" dirty="0">
                <a:solidFill>
                  <a:srgbClr val="808030"/>
                </a:solidFill>
                <a:latin typeface="Lucida Console" panose="020B0609040504020204" pitchFamily="49" charset="0"/>
              </a:rPr>
              <a:t>(</a:t>
            </a:r>
            <a:r>
              <a:rPr lang="nl-NL" altLang="nl-NL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xhr</a:t>
            </a:r>
            <a:r>
              <a:rPr lang="nl-NL" altLang="nl-NL" sz="2800" dirty="0" err="1">
                <a:solidFill>
                  <a:srgbClr val="808030"/>
                </a:solidFill>
                <a:latin typeface="Lucida Console" panose="020B0609040504020204" pitchFamily="49" charset="0"/>
              </a:rPr>
              <a:t>.</a:t>
            </a:r>
            <a:r>
              <a:rPr lang="nl-NL" altLang="nl-NL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responseText</a:t>
            </a:r>
            <a:r>
              <a:rPr lang="nl-NL" altLang="nl-NL" sz="2800" dirty="0">
                <a:solidFill>
                  <a:srgbClr val="808030"/>
                </a:solidFill>
                <a:latin typeface="Lucida Console" panose="020B0609040504020204" pitchFamily="49" charset="0"/>
              </a:rPr>
              <a:t>)</a:t>
            </a:r>
            <a:r>
              <a:rPr lang="nl-NL" altLang="nl-NL" sz="2800" dirty="0">
                <a:solidFill>
                  <a:srgbClr val="800080"/>
                </a:solidFill>
                <a:latin typeface="Lucida Console" panose="020B0609040504020204" pitchFamily="49" charset="0"/>
              </a:rPr>
              <a:t>;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lvl="0"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nl-NL" altLang="nl-NL" sz="2800" dirty="0">
                <a:solidFill>
                  <a:srgbClr val="800080"/>
                </a:solidFill>
                <a:latin typeface="Lucida Console" panose="020B0609040504020204" pitchFamily="49" charset="0"/>
              </a:rPr>
              <a:t>}</a:t>
            </a:r>
            <a:endParaRPr lang="nl-NL" altLang="nl-NL" sz="28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2800" dirty="0">
                <a:solidFill>
                  <a:srgbClr val="800080"/>
                </a:solidFill>
                <a:latin typeface="Lucida Console" panose="020B0609040504020204" pitchFamily="49" charset="0"/>
              </a:rPr>
              <a:t>}</a:t>
            </a:r>
            <a:endParaRPr lang="nl-NL" altLang="nl-NL" sz="28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l-NL" altLang="nl-NL" sz="28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xhr</a:t>
            </a:r>
            <a:r>
              <a:rPr lang="nl-NL" altLang="nl-NL" sz="2800" dirty="0" err="1">
                <a:solidFill>
                  <a:srgbClr val="808030"/>
                </a:solidFill>
                <a:latin typeface="Lucida Console" panose="020B0609040504020204" pitchFamily="49" charset="0"/>
              </a:rPr>
              <a:t>.</a:t>
            </a:r>
            <a:r>
              <a:rPr lang="nl-NL" altLang="nl-NL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open</a:t>
            </a:r>
            <a:r>
              <a:rPr lang="nl-NL" altLang="nl-NL" sz="2800" dirty="0">
                <a:solidFill>
                  <a:srgbClr val="808030"/>
                </a:solidFill>
                <a:latin typeface="Lucida Console" panose="020B0609040504020204" pitchFamily="49" charset="0"/>
              </a:rPr>
              <a:t>(</a:t>
            </a:r>
            <a:r>
              <a:rPr lang="nl-NL" altLang="nl-NL" sz="2800" dirty="0">
                <a:solidFill>
                  <a:srgbClr val="800000"/>
                </a:solidFill>
                <a:latin typeface="Lucida Console" panose="020B0609040504020204" pitchFamily="49" charset="0"/>
              </a:rPr>
              <a:t>'</a:t>
            </a:r>
            <a:r>
              <a:rPr lang="nl-NL" altLang="nl-NL" sz="2800" dirty="0">
                <a:solidFill>
                  <a:srgbClr val="0000E6"/>
                </a:solidFill>
                <a:latin typeface="Lucida Console" panose="020B0609040504020204" pitchFamily="49" charset="0"/>
              </a:rPr>
              <a:t>GET</a:t>
            </a:r>
            <a:r>
              <a:rPr lang="nl-NL" altLang="nl-NL" sz="2800" dirty="0">
                <a:solidFill>
                  <a:srgbClr val="800000"/>
                </a:solidFill>
                <a:latin typeface="Lucida Console" panose="020B0609040504020204" pitchFamily="49" charset="0"/>
              </a:rPr>
              <a:t>'</a:t>
            </a:r>
            <a:r>
              <a:rPr lang="nl-NL" altLang="nl-NL" sz="2800" dirty="0">
                <a:solidFill>
                  <a:srgbClr val="808030"/>
                </a:solidFill>
                <a:latin typeface="Lucida Console" panose="020B0609040504020204" pitchFamily="49" charset="0"/>
              </a:rPr>
              <a:t>,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2800" dirty="0">
                <a:solidFill>
                  <a:srgbClr val="800000"/>
                </a:solidFill>
                <a:latin typeface="Lucida Console" panose="020B0609040504020204" pitchFamily="49" charset="0"/>
              </a:rPr>
              <a:t>'</a:t>
            </a:r>
            <a:r>
              <a:rPr lang="nl-NL" altLang="nl-NL" sz="2800" dirty="0">
                <a:solidFill>
                  <a:srgbClr val="0000E6"/>
                </a:solidFill>
                <a:latin typeface="Lucida Console" panose="020B0609040504020204" pitchFamily="49" charset="0"/>
              </a:rPr>
              <a:t>http://example.com</a:t>
            </a:r>
            <a:r>
              <a:rPr lang="nl-NL" altLang="nl-NL" sz="2800" dirty="0">
                <a:solidFill>
                  <a:srgbClr val="800000"/>
                </a:solidFill>
                <a:latin typeface="Lucida Console" panose="020B0609040504020204" pitchFamily="49" charset="0"/>
              </a:rPr>
              <a:t>'</a:t>
            </a:r>
            <a:r>
              <a:rPr lang="nl-NL" altLang="nl-NL" sz="2800" dirty="0">
                <a:solidFill>
                  <a:srgbClr val="808030"/>
                </a:solidFill>
                <a:latin typeface="Lucida Console" panose="020B0609040504020204" pitchFamily="49" charset="0"/>
              </a:rPr>
              <a:t>,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2800" dirty="0" err="1">
                <a:solidFill>
                  <a:srgbClr val="0F4D75"/>
                </a:solidFill>
                <a:latin typeface="Lucida Console" panose="020B0609040504020204" pitchFamily="49" charset="0"/>
              </a:rPr>
              <a:t>true</a:t>
            </a:r>
            <a:r>
              <a:rPr lang="nl-NL" altLang="nl-NL" sz="2800" dirty="0">
                <a:solidFill>
                  <a:srgbClr val="808030"/>
                </a:solidFill>
                <a:latin typeface="Lucida Console" panose="020B0609040504020204" pitchFamily="49" charset="0"/>
              </a:rPr>
              <a:t>)</a:t>
            </a:r>
            <a:r>
              <a:rPr lang="nl-NL" altLang="nl-NL" sz="2800" dirty="0">
                <a:solidFill>
                  <a:srgbClr val="800080"/>
                </a:solidFill>
                <a:latin typeface="Lucida Console" panose="020B0609040504020204" pitchFamily="49" charset="0"/>
              </a:rPr>
              <a:t>;</a:t>
            </a:r>
            <a:endParaRPr lang="nl-NL" altLang="nl-NL" sz="28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xhr</a:t>
            </a:r>
            <a:r>
              <a:rPr lang="nl-NL" altLang="nl-NL" sz="2800" dirty="0" err="1">
                <a:solidFill>
                  <a:srgbClr val="808030"/>
                </a:solidFill>
                <a:latin typeface="Lucida Console" panose="020B0609040504020204" pitchFamily="49" charset="0"/>
              </a:rPr>
              <a:t>.</a:t>
            </a:r>
            <a:r>
              <a:rPr lang="nl-NL" altLang="nl-NL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send</a:t>
            </a:r>
            <a:r>
              <a:rPr lang="nl-NL" altLang="nl-NL" sz="2800" dirty="0">
                <a:solidFill>
                  <a:srgbClr val="808030"/>
                </a:solidFill>
                <a:latin typeface="Lucida Console" panose="020B0609040504020204" pitchFamily="49" charset="0"/>
              </a:rPr>
              <a:t>(</a:t>
            </a:r>
            <a:r>
              <a:rPr lang="nl-NL" altLang="nl-NL" sz="2800" dirty="0" err="1">
                <a:solidFill>
                  <a:srgbClr val="0F4D75"/>
                </a:solidFill>
                <a:latin typeface="Lucida Console" panose="020B0609040504020204" pitchFamily="49" charset="0"/>
              </a:rPr>
              <a:t>null</a:t>
            </a:r>
            <a:r>
              <a:rPr lang="nl-NL" altLang="nl-NL" sz="2800" dirty="0">
                <a:solidFill>
                  <a:srgbClr val="808030"/>
                </a:solidFill>
                <a:latin typeface="Lucida Console" panose="020B0609040504020204" pitchFamily="49" charset="0"/>
              </a:rPr>
              <a:t>)</a:t>
            </a:r>
            <a:r>
              <a:rPr lang="nl-NL" altLang="nl-NL" sz="2800" dirty="0">
                <a:solidFill>
                  <a:srgbClr val="800080"/>
                </a:solidFill>
                <a:latin typeface="Lucida Console" panose="020B0609040504020204" pitchFamily="49" charset="0"/>
              </a:rPr>
              <a:t>;</a:t>
            </a:r>
            <a:r>
              <a:rPr lang="nl-NL" altLang="nl-NL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endParaRPr lang="nl-NL" altLang="nl-NL" sz="54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76536" y="631268"/>
            <a:ext cx="3510320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 err="1">
                <a:latin typeface="Arial Black" panose="020B0A04020102020204" pitchFamily="34" charset="0"/>
              </a:rPr>
              <a:t>jQuery</a:t>
            </a:r>
            <a:r>
              <a:rPr lang="nl-NL" dirty="0">
                <a:latin typeface="Arial Black" panose="020B0A04020102020204" pitchFamily="34" charset="0"/>
              </a:rPr>
              <a:t> voorbeeld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1038408" y="2852936"/>
            <a:ext cx="8867592" cy="13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$</a:t>
            </a:r>
            <a:r>
              <a:rPr lang="nl-NL" altLang="nl-NL" sz="2800" dirty="0">
                <a:solidFill>
                  <a:srgbClr val="808030"/>
                </a:solidFill>
                <a:latin typeface="Arial Unicode MS" panose="020B0604020202020204" pitchFamily="34" charset="-128"/>
              </a:rPr>
              <a:t>.</a:t>
            </a:r>
            <a:r>
              <a:rPr lang="nl-NL" altLang="nl-NL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get</a:t>
            </a:r>
            <a:r>
              <a:rPr lang="nl-NL" altLang="nl-NL" sz="2800" dirty="0">
                <a:solidFill>
                  <a:srgbClr val="808030"/>
                </a:solidFill>
                <a:latin typeface="Arial Unicode MS" panose="020B0604020202020204" pitchFamily="34" charset="-128"/>
              </a:rPr>
              <a:t>(</a:t>
            </a:r>
            <a:r>
              <a:rPr lang="nl-NL" altLang="nl-NL" sz="2800" dirty="0">
                <a:solidFill>
                  <a:srgbClr val="800000"/>
                </a:solidFill>
                <a:latin typeface="Arial Unicode MS" panose="020B0604020202020204" pitchFamily="34" charset="-128"/>
              </a:rPr>
              <a:t>'</a:t>
            </a:r>
            <a:r>
              <a:rPr lang="nl-NL" altLang="nl-NL" sz="2800" dirty="0">
                <a:solidFill>
                  <a:srgbClr val="0000E6"/>
                </a:solidFill>
                <a:latin typeface="Arial Unicode MS" panose="020B0604020202020204" pitchFamily="34" charset="-128"/>
              </a:rPr>
              <a:t>http://example.com</a:t>
            </a:r>
            <a:r>
              <a:rPr lang="nl-NL" altLang="nl-NL" sz="2800" dirty="0">
                <a:solidFill>
                  <a:srgbClr val="800000"/>
                </a:solidFill>
                <a:latin typeface="Arial Unicode MS" panose="020B0604020202020204" pitchFamily="34" charset="-128"/>
              </a:rPr>
              <a:t>'</a:t>
            </a:r>
            <a:r>
              <a:rPr lang="nl-NL" altLang="nl-NL" sz="2800" dirty="0">
                <a:solidFill>
                  <a:srgbClr val="808030"/>
                </a:solidFill>
                <a:latin typeface="Arial Unicode MS" panose="020B0604020202020204" pitchFamily="34" charset="-128"/>
              </a:rPr>
              <a:t>,</a:t>
            </a:r>
            <a:r>
              <a:rPr lang="nl-NL" altLang="nl-NL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nl-NL" altLang="nl-NL" sz="2800" b="1" dirty="0" err="1">
                <a:solidFill>
                  <a:srgbClr val="800000"/>
                </a:solidFill>
                <a:latin typeface="Arial Unicode MS" panose="020B0604020202020204" pitchFamily="34" charset="-128"/>
              </a:rPr>
              <a:t>function</a:t>
            </a:r>
            <a:r>
              <a:rPr lang="nl-NL" altLang="nl-NL" sz="2800" dirty="0">
                <a:solidFill>
                  <a:srgbClr val="808030"/>
                </a:solidFill>
                <a:latin typeface="Arial Unicode MS" panose="020B0604020202020204" pitchFamily="34" charset="-128"/>
              </a:rPr>
              <a:t>(</a:t>
            </a:r>
            <a:r>
              <a:rPr lang="nl-NL" altLang="nl-NL" sz="28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responseText</a:t>
            </a:r>
            <a:r>
              <a:rPr lang="nl-NL" altLang="nl-NL" sz="2800" dirty="0">
                <a:solidFill>
                  <a:srgbClr val="808030"/>
                </a:solidFill>
                <a:latin typeface="Arial Unicode MS" panose="020B0604020202020204" pitchFamily="34" charset="-128"/>
              </a:rPr>
              <a:t>)</a:t>
            </a:r>
            <a:r>
              <a:rPr lang="nl-NL" altLang="nl-NL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nl-NL" altLang="nl-NL" sz="2800" dirty="0">
                <a:solidFill>
                  <a:srgbClr val="800080"/>
                </a:solidFill>
                <a:latin typeface="Arial Unicode MS" panose="020B0604020202020204" pitchFamily="34" charset="-128"/>
              </a:rPr>
              <a:t>{</a:t>
            </a:r>
            <a:r>
              <a:rPr lang="nl-NL" altLang="nl-NL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</a:p>
          <a:p>
            <a:pPr lvl="0"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2800" b="1" dirty="0">
                <a:solidFill>
                  <a:srgbClr val="800000"/>
                </a:solidFill>
                <a:latin typeface="Arial Unicode MS" panose="020B0604020202020204" pitchFamily="34" charset="-128"/>
              </a:rPr>
              <a:t>    console.log</a:t>
            </a:r>
            <a:r>
              <a:rPr lang="nl-NL" altLang="nl-NL" sz="2800" dirty="0">
                <a:solidFill>
                  <a:srgbClr val="808030"/>
                </a:solidFill>
                <a:latin typeface="Arial Unicode MS" panose="020B0604020202020204" pitchFamily="34" charset="-128"/>
              </a:rPr>
              <a:t>(</a:t>
            </a:r>
            <a:r>
              <a:rPr lang="nl-NL" altLang="nl-NL" sz="28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responseText</a:t>
            </a:r>
            <a:r>
              <a:rPr lang="nl-NL" altLang="nl-NL" sz="2800" dirty="0">
                <a:solidFill>
                  <a:srgbClr val="808030"/>
                </a:solidFill>
                <a:latin typeface="Arial Unicode MS" panose="020B0604020202020204" pitchFamily="34" charset="-128"/>
              </a:rPr>
              <a:t>)</a:t>
            </a:r>
            <a:r>
              <a:rPr lang="nl-NL" altLang="nl-NL" sz="2800" dirty="0">
                <a:solidFill>
                  <a:srgbClr val="800080"/>
                </a:solidFill>
                <a:latin typeface="Arial Unicode MS" panose="020B0604020202020204" pitchFamily="34" charset="-128"/>
              </a:rPr>
              <a:t>;</a:t>
            </a:r>
            <a:endParaRPr lang="nl-NL" altLang="nl-NL" sz="28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2800" dirty="0">
                <a:solidFill>
                  <a:srgbClr val="800080"/>
                </a:solidFill>
                <a:latin typeface="Arial Unicode MS" panose="020B0604020202020204" pitchFamily="34" charset="-128"/>
              </a:rPr>
              <a:t>}</a:t>
            </a:r>
            <a:r>
              <a:rPr lang="nl-NL" altLang="nl-NL" sz="2800" dirty="0">
                <a:solidFill>
                  <a:srgbClr val="808030"/>
                </a:solidFill>
                <a:latin typeface="Arial Unicode MS" panose="020B0604020202020204" pitchFamily="34" charset="-128"/>
              </a:rPr>
              <a:t>)</a:t>
            </a:r>
            <a:r>
              <a:rPr lang="nl-NL" altLang="nl-NL" sz="2800" dirty="0">
                <a:solidFill>
                  <a:srgbClr val="800080"/>
                </a:solidFill>
                <a:latin typeface="Arial Unicode MS" panose="020B0604020202020204" pitchFamily="34" charset="-128"/>
              </a:rPr>
              <a:t>;</a:t>
            </a:r>
            <a:r>
              <a:rPr lang="nl-NL" altLang="nl-NL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endParaRPr lang="nl-NL" altLang="nl-NL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4135716" y="3271263"/>
            <a:ext cx="135768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JSON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147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76536" y="620688"/>
            <a:ext cx="277300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Wat is JSON?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800133" y="2221562"/>
            <a:ext cx="5184576" cy="4090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JSON is een </a:t>
            </a:r>
            <a:r>
              <a:rPr lang="nl-NL" sz="2000" i="1" dirty="0"/>
              <a:t>open standaard file format</a:t>
            </a:r>
            <a:r>
              <a:rPr lang="nl-NL" sz="2000" dirty="0"/>
              <a:t>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JSON staat voor </a:t>
            </a:r>
            <a:r>
              <a:rPr lang="nl-NL" sz="2000" i="1" dirty="0" err="1"/>
              <a:t>JavaScript</a:t>
            </a:r>
            <a:r>
              <a:rPr lang="nl-NL" sz="2000" i="1" dirty="0"/>
              <a:t> Object </a:t>
            </a:r>
            <a:r>
              <a:rPr lang="nl-NL" sz="2000" i="1" dirty="0" err="1"/>
              <a:t>Notation</a:t>
            </a:r>
            <a:r>
              <a:rPr lang="nl-NL" sz="2000" i="1" dirty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Het wordt gebruikt om complexe objecten over een netwerk te versturen in een leesbaar formaat.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Het wordt vooral gebruikt voor </a:t>
            </a:r>
            <a:r>
              <a:rPr lang="nl-NL" sz="2000" i="1" dirty="0"/>
              <a:t>asynchrone communicatie</a:t>
            </a:r>
            <a:r>
              <a:rPr lang="nl-NL" sz="2000" dirty="0"/>
              <a:t> van de browser naar een </a:t>
            </a:r>
            <a:r>
              <a:rPr lang="nl-NL" sz="2000" dirty="0" err="1"/>
              <a:t>webservice</a:t>
            </a:r>
            <a:r>
              <a:rPr lang="nl-NL" sz="2000" dirty="0"/>
              <a:t> (en terug).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1568196" lvl="8" indent="-342900">
              <a:buFont typeface="Arial" panose="020B0604020202020204" pitchFamily="34" charset="0"/>
              <a:buChar char="•"/>
            </a:pPr>
            <a:r>
              <a:rPr lang="nl-NL" sz="2000" dirty="0"/>
              <a:t>.</a:t>
            </a:r>
          </a:p>
          <a:p>
            <a:pPr marL="470916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470916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470916" lvl="1" indent="-34290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  <p:pic>
        <p:nvPicPr>
          <p:cNvPr id="2050" name="Picture 2" descr="Afbeeldingsresultaat voor js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3890" y="2323259"/>
            <a:ext cx="2557399" cy="25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76536" y="620688"/>
            <a:ext cx="277300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Wat is JSON?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776536" y="1196752"/>
            <a:ext cx="5184576" cy="5013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{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"</a:t>
            </a:r>
            <a:r>
              <a:rPr lang="nl-NL" sz="2000" dirty="0" err="1">
                <a:latin typeface="Lucida Console" panose="020B0609040504020204" pitchFamily="49" charset="0"/>
              </a:rPr>
              <a:t>firstName</a:t>
            </a:r>
            <a:r>
              <a:rPr lang="nl-NL" sz="2000" dirty="0">
                <a:latin typeface="Lucida Console" panose="020B0609040504020204" pitchFamily="49" charset="0"/>
              </a:rPr>
              <a:t>": "Robin",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"</a:t>
            </a:r>
            <a:r>
              <a:rPr lang="nl-NL" sz="2000" dirty="0" err="1">
                <a:latin typeface="Lucida Console" panose="020B0609040504020204" pitchFamily="49" charset="0"/>
              </a:rPr>
              <a:t>lastName</a:t>
            </a:r>
            <a:r>
              <a:rPr lang="nl-NL" sz="2000" dirty="0">
                <a:latin typeface="Lucida Console" panose="020B0609040504020204" pitchFamily="49" charset="0"/>
              </a:rPr>
              <a:t>": "Bakels",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"</a:t>
            </a:r>
            <a:r>
              <a:rPr lang="nl-NL" sz="2000" dirty="0" err="1">
                <a:latin typeface="Lucida Console" panose="020B0609040504020204" pitchFamily="49" charset="0"/>
              </a:rPr>
              <a:t>age</a:t>
            </a:r>
            <a:r>
              <a:rPr lang="nl-NL" sz="2000" dirty="0">
                <a:latin typeface="Lucida Console" panose="020B0609040504020204" pitchFamily="49" charset="0"/>
              </a:rPr>
              <a:t>": 34,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"</a:t>
            </a:r>
            <a:r>
              <a:rPr lang="nl-NL" sz="2000" dirty="0" err="1">
                <a:latin typeface="Lucida Console" panose="020B0609040504020204" pitchFamily="49" charset="0"/>
              </a:rPr>
              <a:t>address</a:t>
            </a:r>
            <a:r>
              <a:rPr lang="nl-NL" sz="2000" dirty="0">
                <a:latin typeface="Lucida Console" panose="020B0609040504020204" pitchFamily="49" charset="0"/>
              </a:rPr>
              <a:t>": {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  "</a:t>
            </a:r>
            <a:r>
              <a:rPr lang="nl-NL" sz="2000" dirty="0" err="1">
                <a:latin typeface="Lucida Console" panose="020B0609040504020204" pitchFamily="49" charset="0"/>
              </a:rPr>
              <a:t>streetAddress</a:t>
            </a:r>
            <a:r>
              <a:rPr lang="nl-NL" sz="2000" dirty="0">
                <a:latin typeface="Lucida Console" panose="020B0609040504020204" pitchFamily="49" charset="0"/>
              </a:rPr>
              <a:t>": “</a:t>
            </a:r>
            <a:r>
              <a:rPr lang="nl-NL" sz="2000" dirty="0" err="1">
                <a:latin typeface="Lucida Console" panose="020B0609040504020204" pitchFamily="49" charset="0"/>
              </a:rPr>
              <a:t>Lutjeweg</a:t>
            </a:r>
            <a:r>
              <a:rPr lang="nl-NL" sz="2000" dirty="0">
                <a:latin typeface="Lucida Console" panose="020B0609040504020204" pitchFamily="49" charset="0"/>
              </a:rPr>
              <a:t> 1",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  "</a:t>
            </a:r>
            <a:r>
              <a:rPr lang="nl-NL" sz="2000" dirty="0" err="1">
                <a:latin typeface="Lucida Console" panose="020B0609040504020204" pitchFamily="49" charset="0"/>
              </a:rPr>
              <a:t>city</a:t>
            </a:r>
            <a:r>
              <a:rPr lang="nl-NL" sz="2000" dirty="0">
                <a:latin typeface="Lucida Console" panose="020B0609040504020204" pitchFamily="49" charset="0"/>
              </a:rPr>
              <a:t>": "Epe",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  "state": "Gelderland",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  "</a:t>
            </a:r>
            <a:r>
              <a:rPr lang="nl-NL" sz="2000" dirty="0" err="1">
                <a:latin typeface="Lucida Console" panose="020B0609040504020204" pitchFamily="49" charset="0"/>
              </a:rPr>
              <a:t>postalCode</a:t>
            </a:r>
            <a:r>
              <a:rPr lang="nl-NL" sz="2000" dirty="0">
                <a:latin typeface="Lucida Console" panose="020B0609040504020204" pitchFamily="49" charset="0"/>
              </a:rPr>
              <a:t>": "8161"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},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"</a:t>
            </a:r>
            <a:r>
              <a:rPr lang="nl-NL" sz="2000" dirty="0" err="1">
                <a:latin typeface="Lucida Console" panose="020B0609040504020204" pitchFamily="49" charset="0"/>
              </a:rPr>
              <a:t>children</a:t>
            </a:r>
            <a:r>
              <a:rPr lang="nl-NL" sz="2000" dirty="0">
                <a:latin typeface="Lucida Console" panose="020B0609040504020204" pitchFamily="49" charset="0"/>
              </a:rPr>
              <a:t>": ["Thijs", "Joost", "Marijn"],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"</a:t>
            </a:r>
            <a:r>
              <a:rPr lang="nl-NL" sz="2000" dirty="0" err="1">
                <a:latin typeface="Lucida Console" panose="020B0609040504020204" pitchFamily="49" charset="0"/>
              </a:rPr>
              <a:t>spouse</a:t>
            </a:r>
            <a:r>
              <a:rPr lang="nl-NL" sz="2000" dirty="0">
                <a:latin typeface="Lucida Console" panose="020B0609040504020204" pitchFamily="49" charset="0"/>
              </a:rPr>
              <a:t>": "Anna"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}</a:t>
            </a:r>
          </a:p>
          <a:p>
            <a:pPr marL="128016" lvl="1" indent="0"/>
            <a:endParaRPr lang="nl-NL" sz="2000" dirty="0"/>
          </a:p>
        </p:txBody>
      </p:sp>
      <p:pic>
        <p:nvPicPr>
          <p:cNvPr id="2050" name="Picture 2" descr="Afbeeldingsresultaat voor js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3890" y="2323259"/>
            <a:ext cx="2557399" cy="25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29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76536" y="620688"/>
            <a:ext cx="277300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Wat is JSON?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776536" y="1196752"/>
            <a:ext cx="5184576" cy="5013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{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"</a:t>
            </a:r>
            <a:r>
              <a:rPr lang="nl-NL" sz="2000" dirty="0" err="1">
                <a:latin typeface="Lucida Console" panose="020B0609040504020204" pitchFamily="49" charset="0"/>
              </a:rPr>
              <a:t>firstName</a:t>
            </a:r>
            <a:r>
              <a:rPr lang="nl-NL" sz="2000" dirty="0">
                <a:latin typeface="Lucida Console" panose="020B0609040504020204" pitchFamily="49" charset="0"/>
              </a:rPr>
              <a:t>": "Robin",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"</a:t>
            </a:r>
            <a:r>
              <a:rPr lang="nl-NL" sz="2000" dirty="0" err="1">
                <a:latin typeface="Lucida Console" panose="020B0609040504020204" pitchFamily="49" charset="0"/>
              </a:rPr>
              <a:t>lastName</a:t>
            </a:r>
            <a:r>
              <a:rPr lang="nl-NL" sz="2000" dirty="0">
                <a:latin typeface="Lucida Console" panose="020B0609040504020204" pitchFamily="49" charset="0"/>
              </a:rPr>
              <a:t>": "Bakels",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"</a:t>
            </a:r>
            <a:r>
              <a:rPr lang="nl-NL" sz="2000" dirty="0" err="1">
                <a:latin typeface="Lucida Console" panose="020B0609040504020204" pitchFamily="49" charset="0"/>
              </a:rPr>
              <a:t>age</a:t>
            </a:r>
            <a:r>
              <a:rPr lang="nl-NL" sz="2000" dirty="0">
                <a:latin typeface="Lucida Console" panose="020B0609040504020204" pitchFamily="49" charset="0"/>
              </a:rPr>
              <a:t>": 34,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"</a:t>
            </a:r>
            <a:r>
              <a:rPr lang="nl-NL" sz="2000" dirty="0" err="1">
                <a:latin typeface="Lucida Console" panose="020B0609040504020204" pitchFamily="49" charset="0"/>
              </a:rPr>
              <a:t>address</a:t>
            </a:r>
            <a:r>
              <a:rPr lang="nl-NL" sz="2000" dirty="0">
                <a:latin typeface="Lucida Console" panose="020B0609040504020204" pitchFamily="49" charset="0"/>
              </a:rPr>
              <a:t>": {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  "</a:t>
            </a:r>
            <a:r>
              <a:rPr lang="nl-NL" sz="2000" dirty="0" err="1">
                <a:latin typeface="Lucida Console" panose="020B0609040504020204" pitchFamily="49" charset="0"/>
              </a:rPr>
              <a:t>streetAddress</a:t>
            </a:r>
            <a:r>
              <a:rPr lang="nl-NL" sz="2000" dirty="0">
                <a:latin typeface="Lucida Console" panose="020B0609040504020204" pitchFamily="49" charset="0"/>
              </a:rPr>
              <a:t>": “</a:t>
            </a:r>
            <a:r>
              <a:rPr lang="nl-NL" sz="2000" dirty="0" err="1">
                <a:latin typeface="Lucida Console" panose="020B0609040504020204" pitchFamily="49" charset="0"/>
              </a:rPr>
              <a:t>Lutjeweg</a:t>
            </a:r>
            <a:r>
              <a:rPr lang="nl-NL" sz="2000" dirty="0">
                <a:latin typeface="Lucida Console" panose="020B0609040504020204" pitchFamily="49" charset="0"/>
              </a:rPr>
              <a:t> 1",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  "</a:t>
            </a:r>
            <a:r>
              <a:rPr lang="nl-NL" sz="2000" dirty="0" err="1">
                <a:latin typeface="Lucida Console" panose="020B0609040504020204" pitchFamily="49" charset="0"/>
              </a:rPr>
              <a:t>city</a:t>
            </a:r>
            <a:r>
              <a:rPr lang="nl-NL" sz="2000" dirty="0">
                <a:latin typeface="Lucida Console" panose="020B0609040504020204" pitchFamily="49" charset="0"/>
              </a:rPr>
              <a:t>": "Epe",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  "state": "Gelderland",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  "</a:t>
            </a:r>
            <a:r>
              <a:rPr lang="nl-NL" sz="2000" dirty="0" err="1">
                <a:latin typeface="Lucida Console" panose="020B0609040504020204" pitchFamily="49" charset="0"/>
              </a:rPr>
              <a:t>postalCode</a:t>
            </a:r>
            <a:r>
              <a:rPr lang="nl-NL" sz="2000" dirty="0">
                <a:latin typeface="Lucida Console" panose="020B0609040504020204" pitchFamily="49" charset="0"/>
              </a:rPr>
              <a:t>": "8161"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 },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"</a:t>
            </a:r>
            <a:r>
              <a:rPr lang="nl-NL" sz="2000" dirty="0" err="1">
                <a:latin typeface="Lucida Console" panose="020B0609040504020204" pitchFamily="49" charset="0"/>
              </a:rPr>
              <a:t>children</a:t>
            </a:r>
            <a:r>
              <a:rPr lang="nl-NL" sz="2000" dirty="0">
                <a:latin typeface="Lucida Console" panose="020B0609040504020204" pitchFamily="49" charset="0"/>
              </a:rPr>
              <a:t>": ["Thijs", "Joost", "Marijn"],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 "</a:t>
            </a:r>
            <a:r>
              <a:rPr lang="nl-NL" sz="2000" dirty="0" err="1">
                <a:latin typeface="Lucida Console" panose="020B0609040504020204" pitchFamily="49" charset="0"/>
              </a:rPr>
              <a:t>spouse</a:t>
            </a:r>
            <a:r>
              <a:rPr lang="nl-NL" sz="2000" dirty="0">
                <a:latin typeface="Lucida Console" panose="020B0609040504020204" pitchFamily="49" charset="0"/>
              </a:rPr>
              <a:t>": "Anna"</a:t>
            </a:r>
          </a:p>
          <a:p>
            <a:pPr marL="128016" lvl="1" indent="0"/>
            <a:r>
              <a:rPr lang="nl-NL" sz="2000" dirty="0">
                <a:latin typeface="Lucida Console" panose="020B0609040504020204" pitchFamily="49" charset="0"/>
              </a:rPr>
              <a:t>}</a:t>
            </a:r>
          </a:p>
          <a:p>
            <a:pPr marL="128016" lvl="1" indent="0"/>
            <a:endParaRPr lang="nl-NL" sz="2000" dirty="0"/>
          </a:p>
        </p:txBody>
      </p:sp>
      <p:pic>
        <p:nvPicPr>
          <p:cNvPr id="2050" name="Picture 2" descr="Afbeeldingsresultaat voor js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3890" y="2323259"/>
            <a:ext cx="2557399" cy="25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57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66930" y="1713372"/>
            <a:ext cx="2696507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PROGRAMMA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695674" y="2593861"/>
            <a:ext cx="4113309" cy="142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228600" indent="-228600" defTabSz="3600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</a:rPr>
              <a:t>Introductie &amp; HTML</a:t>
            </a:r>
          </a:p>
          <a:p>
            <a:pPr marL="228600" indent="-228600" defTabSz="3600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</a:rPr>
              <a:t>CSS</a:t>
            </a:r>
          </a:p>
          <a:p>
            <a:pPr marL="228600" indent="-228600" defTabSz="360000">
              <a:buFont typeface="+mj-lt"/>
              <a:buAutoNum type="arabicPeriod"/>
            </a:pPr>
            <a:r>
              <a:rPr lang="nl-NL" sz="2000" dirty="0" err="1">
                <a:latin typeface="Calibri" panose="020F0502020204030204" pitchFamily="34" charset="0"/>
              </a:rPr>
              <a:t>Javsascript</a:t>
            </a:r>
            <a:r>
              <a:rPr lang="nl-NL" sz="2000" dirty="0">
                <a:latin typeface="Calibri" panose="020F0502020204030204" pitchFamily="34" charset="0"/>
              </a:rPr>
              <a:t> &amp; </a:t>
            </a:r>
            <a:r>
              <a:rPr lang="nl-NL" sz="2000" dirty="0" err="1">
                <a:latin typeface="Calibri" panose="020F0502020204030204" pitchFamily="34" charset="0"/>
              </a:rPr>
              <a:t>jQuery</a:t>
            </a:r>
            <a:endParaRPr lang="nl-NL" sz="2000" dirty="0">
              <a:latin typeface="Calibri" panose="020F0502020204030204" pitchFamily="34" charset="0"/>
            </a:endParaRPr>
          </a:p>
          <a:p>
            <a:pPr marL="228600" indent="-228600" defTabSz="3600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</a:rPr>
              <a:t>Java </a:t>
            </a:r>
            <a:r>
              <a:rPr lang="nl-NL" sz="2000" dirty="0" err="1">
                <a:latin typeface="Calibri" panose="020F0502020204030204" pitchFamily="34" charset="0"/>
              </a:rPr>
              <a:t>webontwikkeling</a:t>
            </a:r>
            <a:r>
              <a:rPr lang="nl-NL" sz="2000" dirty="0">
                <a:latin typeface="Calibri" panose="020F0502020204030204" pitchFamily="34" charset="0"/>
              </a:rPr>
              <a:t> introductie (Java EE)</a:t>
            </a:r>
          </a:p>
          <a:p>
            <a:pPr marL="228600" indent="-228600" defTabSz="360000">
              <a:buFont typeface="+mj-lt"/>
              <a:buAutoNum type="arabicPeriod"/>
            </a:pPr>
            <a:endParaRPr lang="nl-NL" sz="2000" dirty="0">
              <a:latin typeface="Calibri" panose="020F0502020204030204" pitchFamily="34" charset="0"/>
            </a:endParaRPr>
          </a:p>
        </p:txBody>
      </p:sp>
      <p:sp>
        <p:nvSpPr>
          <p:cNvPr id="7" name="Shape 947"/>
          <p:cNvSpPr/>
          <p:nvPr/>
        </p:nvSpPr>
        <p:spPr>
          <a:xfrm>
            <a:off x="727690" y="1123963"/>
            <a:ext cx="389335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nl-NL" dirty="0">
                <a:latin typeface="+mn-lt"/>
              </a:rPr>
              <a:t>WON</a:t>
            </a:r>
            <a:endParaRPr dirty="0">
              <a:latin typeface="+mn-lt"/>
            </a:endParaRPr>
          </a:p>
        </p:txBody>
      </p:sp>
      <p:sp>
        <p:nvSpPr>
          <p:cNvPr id="2" name="Tijdelijke aanduiding voor afbeelding 1"/>
          <p:cNvSpPr>
            <a:spLocks noGrp="1"/>
          </p:cNvSpPr>
          <p:nvPr>
            <p:ph type="pic" idx="13"/>
          </p:nvPr>
        </p:nvSpPr>
        <p:spPr/>
      </p:sp>
      <p:pic>
        <p:nvPicPr>
          <p:cNvPr id="8" name="Picture 4" descr="Afbeeldingsresultaat voor java code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8689" y="0"/>
            <a:ext cx="49573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7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76536" y="620688"/>
            <a:ext cx="277300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Wat is JSON?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776536" y="1988840"/>
            <a:ext cx="9001000" cy="268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algn="l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2600" b="1" dirty="0">
                <a:solidFill>
                  <a:srgbClr val="8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var </a:t>
            </a:r>
            <a:r>
              <a:rPr lang="nl-NL" altLang="nl-NL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</a:t>
            </a:r>
            <a:r>
              <a:rPr lang="nl-NL" altLang="nl-NL" sz="26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nl-NL" altLang="nl-NL" sz="2600" dirty="0">
                <a:solidFill>
                  <a:srgbClr val="80803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= </a:t>
            </a:r>
            <a:r>
              <a:rPr lang="nl-NL" altLang="nl-NL" sz="2275" dirty="0">
                <a:solidFill>
                  <a:srgbClr val="0000E6"/>
                </a:solidFill>
                <a:latin typeface="Lucida Console" panose="020B0609040504020204" pitchFamily="49" charset="0"/>
              </a:rPr>
              <a:t>'{"firstName":"Robin","lastName":"Bakels","age":34,"address":{"</a:t>
            </a:r>
            <a:r>
              <a:rPr lang="nl-NL" altLang="nl-NL" sz="2275" dirty="0" err="1">
                <a:solidFill>
                  <a:srgbClr val="0000E6"/>
                </a:solidFill>
                <a:latin typeface="Lucida Console" panose="020B0609040504020204" pitchFamily="49" charset="0"/>
              </a:rPr>
              <a:t>streetAddress</a:t>
            </a:r>
            <a:r>
              <a:rPr lang="nl-NL" altLang="nl-NL" sz="2275" dirty="0">
                <a:solidFill>
                  <a:srgbClr val="0000E6"/>
                </a:solidFill>
                <a:latin typeface="Lucida Console" panose="020B0609040504020204" pitchFamily="49" charset="0"/>
              </a:rPr>
              <a:t>":"</a:t>
            </a:r>
            <a:r>
              <a:rPr lang="nl-NL" altLang="nl-NL" sz="2275" dirty="0" err="1">
                <a:solidFill>
                  <a:srgbClr val="0000E6"/>
                </a:solidFill>
                <a:latin typeface="Lucida Console" panose="020B0609040504020204" pitchFamily="49" charset="0"/>
              </a:rPr>
              <a:t>Lutjeweg</a:t>
            </a:r>
            <a:r>
              <a:rPr lang="nl-NL" altLang="nl-NL" sz="2275" dirty="0">
                <a:solidFill>
                  <a:srgbClr val="0000E6"/>
                </a:solidFill>
                <a:latin typeface="Lucida Console" panose="020B0609040504020204" pitchFamily="49" charset="0"/>
              </a:rPr>
              <a:t> 1","city":"Epe","state":"Gelderland","postalCode":"8161"},"</a:t>
            </a:r>
            <a:r>
              <a:rPr lang="nl-NL" altLang="nl-NL" sz="2275" dirty="0" err="1">
                <a:solidFill>
                  <a:srgbClr val="0000E6"/>
                </a:solidFill>
                <a:latin typeface="Lucida Console" panose="020B0609040504020204" pitchFamily="49" charset="0"/>
              </a:rPr>
              <a:t>children</a:t>
            </a:r>
            <a:r>
              <a:rPr lang="nl-NL" altLang="nl-NL" sz="2275" dirty="0">
                <a:solidFill>
                  <a:srgbClr val="0000E6"/>
                </a:solidFill>
                <a:latin typeface="Lucida Console" panose="020B0609040504020204" pitchFamily="49" charset="0"/>
              </a:rPr>
              <a:t>":["</a:t>
            </a:r>
            <a:r>
              <a:rPr lang="nl-NL" altLang="nl-NL" sz="2275" dirty="0" err="1">
                <a:solidFill>
                  <a:srgbClr val="0000E6"/>
                </a:solidFill>
                <a:latin typeface="Lucida Console" panose="020B0609040504020204" pitchFamily="49" charset="0"/>
              </a:rPr>
              <a:t>Thijs","Joost","Marijn</a:t>
            </a:r>
            <a:r>
              <a:rPr lang="nl-NL" altLang="nl-NL" sz="2275" dirty="0">
                <a:solidFill>
                  <a:srgbClr val="0000E6"/>
                </a:solidFill>
                <a:latin typeface="Lucida Console" panose="020B0609040504020204" pitchFamily="49" charset="0"/>
              </a:rPr>
              <a:t>"],"</a:t>
            </a:r>
            <a:r>
              <a:rPr lang="nl-NL" altLang="nl-NL" sz="2275" dirty="0" err="1">
                <a:solidFill>
                  <a:srgbClr val="0000E6"/>
                </a:solidFill>
                <a:latin typeface="Lucida Console" panose="020B0609040504020204" pitchFamily="49" charset="0"/>
              </a:rPr>
              <a:t>spouse</a:t>
            </a:r>
            <a:r>
              <a:rPr lang="nl-NL" altLang="nl-NL" sz="2275" dirty="0">
                <a:solidFill>
                  <a:srgbClr val="0000E6"/>
                </a:solidFill>
                <a:latin typeface="Lucida Console" panose="020B0609040504020204" pitchFamily="49" charset="0"/>
              </a:rPr>
              <a:t>":"Anna"}</a:t>
            </a:r>
            <a:r>
              <a:rPr lang="nl-NL" altLang="nl-NL" sz="2600" dirty="0">
                <a:solidFill>
                  <a:srgbClr val="800000"/>
                </a:solidFill>
                <a:latin typeface="Lucida Console" panose="020B0609040504020204" pitchFamily="49" charset="0"/>
              </a:rPr>
              <a:t>';</a:t>
            </a:r>
            <a:br>
              <a:rPr lang="nl-NL" altLang="nl-NL" sz="2600" b="1" dirty="0">
                <a:solidFill>
                  <a:srgbClr val="8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nl-NL" altLang="nl-NL" sz="2600" b="1" dirty="0">
                <a:solidFill>
                  <a:srgbClr val="8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var</a:t>
            </a:r>
            <a:r>
              <a:rPr lang="nl-NL" altLang="nl-NL" sz="26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p </a:t>
            </a:r>
            <a:r>
              <a:rPr lang="nl-NL" altLang="nl-NL" sz="2600" dirty="0">
                <a:solidFill>
                  <a:srgbClr val="80803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=</a:t>
            </a:r>
            <a:r>
              <a:rPr lang="nl-NL" altLang="nl-NL" sz="26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nl-NL" altLang="nl-NL" sz="2600" dirty="0" err="1">
                <a:solidFill>
                  <a:srgbClr val="7979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</a:t>
            </a:r>
            <a:r>
              <a:rPr lang="nl-NL" altLang="nl-NL" sz="2600" dirty="0" err="1">
                <a:solidFill>
                  <a:srgbClr val="80803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</a:t>
            </a:r>
            <a:r>
              <a:rPr lang="nl-NL" altLang="nl-NL" sz="2600" b="1" dirty="0" err="1">
                <a:solidFill>
                  <a:srgbClr val="8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parse</a:t>
            </a:r>
            <a:r>
              <a:rPr lang="nl-NL" altLang="nl-NL" sz="2600" dirty="0">
                <a:solidFill>
                  <a:srgbClr val="80803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nl-NL" altLang="nl-NL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</a:t>
            </a:r>
            <a:r>
              <a:rPr lang="nl-NL" altLang="nl-NL" sz="2600" dirty="0">
                <a:solidFill>
                  <a:srgbClr val="80803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nl-NL" altLang="nl-NL" sz="2600" dirty="0">
                <a:solidFill>
                  <a:srgbClr val="80008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;</a:t>
            </a:r>
            <a:endParaRPr lang="nl-NL" altLang="nl-NL" sz="1138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050" name="Picture 2" descr="Afbeeldingsresultaat voor js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37232" y="5301208"/>
            <a:ext cx="875594" cy="87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2410561" y="3271263"/>
            <a:ext cx="480798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GROEPSOPDRACHT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00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22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2833814" y="1238308"/>
            <a:ext cx="4256551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GROEPSOPDRACHT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18928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Vorm 3 groepen.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Kies een onderwerp uit.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1 Onderwerp per groep.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Voer de opdracht uit.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b="1" dirty="0"/>
              <a:t>TIJD</a:t>
            </a:r>
            <a:r>
              <a:rPr lang="nl-NL" sz="1950" dirty="0"/>
              <a:t>: 1 uur.</a:t>
            </a:r>
          </a:p>
        </p:txBody>
      </p:sp>
    </p:spTree>
    <p:extLst>
      <p:ext uri="{BB962C8B-B14F-4D97-AF65-F5344CB8AC3E}">
        <p14:creationId xmlns:p14="http://schemas.microsoft.com/office/powerpoint/2010/main" val="203138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1604894" y="3271263"/>
            <a:ext cx="6419322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GROEPSOPDRACHT DEMO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0491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3089405" y="3271263"/>
            <a:ext cx="345030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OPDRACHTEN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168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25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3740668" y="1238308"/>
            <a:ext cx="2442848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OPDRACHT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De volgende opdracht bouwt voort aan de pagina van werkcollege 1.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Wijzig de tabel en voeg op elke oneven genummerde rij een achtergrond kleur toe d.mv. CSS. Voeg de CSS classes toe d.m.v. een Javascript.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 err="1"/>
              <a:t>Initialiseer</a:t>
            </a:r>
            <a:r>
              <a:rPr lang="nl-NL" sz="1950" dirty="0"/>
              <a:t> of voer het script uit als de pagina geladen is.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lvl="1" indent="0"/>
            <a:r>
              <a:rPr lang="nl-NL" sz="1950" dirty="0"/>
              <a:t>Demonstratie door 1 of meerdere studenten voor de groep.</a:t>
            </a:r>
          </a:p>
          <a:p>
            <a:pPr lvl="1" indent="0"/>
            <a:r>
              <a:rPr lang="nl-NL" sz="1950" b="1" dirty="0"/>
              <a:t>TIJD</a:t>
            </a:r>
            <a:r>
              <a:rPr lang="nl-NL" sz="1950" dirty="0"/>
              <a:t>: 10 minuten</a:t>
            </a:r>
          </a:p>
          <a:p>
            <a:pPr lvl="1" indent="0"/>
            <a:r>
              <a:rPr lang="nl-NL" sz="1950" b="1" dirty="0"/>
              <a:t>TIJD DEMONSTRATIE</a:t>
            </a:r>
            <a:r>
              <a:rPr lang="nl-NL" sz="1950" dirty="0"/>
              <a:t>: 5 minuten</a:t>
            </a:r>
            <a:endParaRPr lang="nl-NL" sz="1950" b="1" dirty="0"/>
          </a:p>
        </p:txBody>
      </p:sp>
    </p:spTree>
    <p:extLst>
      <p:ext uri="{BB962C8B-B14F-4D97-AF65-F5344CB8AC3E}">
        <p14:creationId xmlns:p14="http://schemas.microsoft.com/office/powerpoint/2010/main" val="287672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26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3740668" y="1238308"/>
            <a:ext cx="2442848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OPDRACHT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42934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De volgende opdracht bouwt voort aan de pagina van werkcollege 1.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Wijzig de inhoudsopgave en voeg op de juiste </a:t>
            </a:r>
            <a:r>
              <a:rPr lang="nl-NL" sz="1950" dirty="0" err="1"/>
              <a:t>niveau’s</a:t>
            </a:r>
            <a:r>
              <a:rPr lang="nl-NL" sz="1950" dirty="0"/>
              <a:t> witregels toe (inspringen dus) d.m.v. Javascript. Gebruik hiervoor de informatie over de context (h1, h2 </a:t>
            </a:r>
            <a:r>
              <a:rPr lang="nl-NL" sz="1950" dirty="0" err="1"/>
              <a:t>etc</a:t>
            </a:r>
            <a:r>
              <a:rPr lang="nl-NL" sz="1950" dirty="0"/>
              <a:t>) en voeg de juiste classes toe.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 err="1"/>
              <a:t>Initialiseer</a:t>
            </a:r>
            <a:r>
              <a:rPr lang="nl-NL" sz="1950" dirty="0"/>
              <a:t> of voer het script uit als de pagina geladen is.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lvl="1" indent="0"/>
            <a:r>
              <a:rPr lang="nl-NL" sz="1950" dirty="0"/>
              <a:t>Demonstratie door 1 of meerdere studenten voor de groep.</a:t>
            </a:r>
          </a:p>
          <a:p>
            <a:pPr lvl="1" indent="0"/>
            <a:r>
              <a:rPr lang="nl-NL" sz="1950" b="1" dirty="0"/>
              <a:t>TIJD</a:t>
            </a:r>
            <a:r>
              <a:rPr lang="nl-NL" sz="1950" dirty="0"/>
              <a:t>: 10 minuten</a:t>
            </a:r>
          </a:p>
          <a:p>
            <a:pPr lvl="1" indent="0"/>
            <a:r>
              <a:rPr lang="nl-NL" sz="1950" b="1" dirty="0"/>
              <a:t>TIJD DEMONSTRATIE</a:t>
            </a:r>
            <a:r>
              <a:rPr lang="nl-NL" sz="1950" dirty="0"/>
              <a:t>: 5 minuten</a:t>
            </a:r>
            <a:endParaRPr lang="nl-NL" sz="1950" b="1" dirty="0"/>
          </a:p>
        </p:txBody>
      </p:sp>
    </p:spTree>
    <p:extLst>
      <p:ext uri="{BB962C8B-B14F-4D97-AF65-F5344CB8AC3E}">
        <p14:creationId xmlns:p14="http://schemas.microsoft.com/office/powerpoint/2010/main" val="96255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27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3740668" y="1238308"/>
            <a:ext cx="2442848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OPDRACHT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De volgende opdracht bouwt voort aan de pagina van werkcollege 1.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Maak verschillende secties in en uitklapbaar d.m.v. Javascript.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 err="1"/>
              <a:t>Initialiseer</a:t>
            </a:r>
            <a:r>
              <a:rPr lang="nl-NL" sz="1950" dirty="0"/>
              <a:t> of voer het script uit als de pagina geladen is.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lvl="1" indent="0"/>
            <a:r>
              <a:rPr lang="nl-NL" sz="1950" dirty="0"/>
              <a:t>Demonstratie door 1 of meerdere studenten voor de groep.</a:t>
            </a:r>
          </a:p>
          <a:p>
            <a:pPr lvl="1" indent="0"/>
            <a:r>
              <a:rPr lang="nl-NL" sz="1950" b="1" dirty="0"/>
              <a:t>TIJD</a:t>
            </a:r>
            <a:r>
              <a:rPr lang="nl-NL" sz="1950" dirty="0"/>
              <a:t>: 10 minuten</a:t>
            </a:r>
          </a:p>
          <a:p>
            <a:pPr lvl="1" indent="0"/>
            <a:r>
              <a:rPr lang="nl-NL" sz="1950" b="1" dirty="0"/>
              <a:t>TIJD DEMONSTRATIE</a:t>
            </a:r>
            <a:r>
              <a:rPr lang="nl-NL" sz="1950" dirty="0"/>
              <a:t>: 5 minuten</a:t>
            </a:r>
            <a:endParaRPr lang="nl-NL" sz="1950" b="1" dirty="0"/>
          </a:p>
        </p:txBody>
      </p:sp>
    </p:spTree>
    <p:extLst>
      <p:ext uri="{BB962C8B-B14F-4D97-AF65-F5344CB8AC3E}">
        <p14:creationId xmlns:p14="http://schemas.microsoft.com/office/powerpoint/2010/main" val="251114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28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3740668" y="1238308"/>
            <a:ext cx="2442848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OPDRACHT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De volgende opdracht bouwt voort aan de pagina van werkcollege 1.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Maak de gebruikte tabel </a:t>
            </a:r>
            <a:r>
              <a:rPr lang="nl-NL" sz="1950" dirty="0" err="1"/>
              <a:t>sorteerbaar</a:t>
            </a:r>
            <a:r>
              <a:rPr lang="nl-NL" sz="1950" dirty="0"/>
              <a:t> d.m.v. Javascript.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 err="1"/>
              <a:t>Initialiseer</a:t>
            </a:r>
            <a:r>
              <a:rPr lang="nl-NL" sz="1950" dirty="0"/>
              <a:t> of voer het script uit als de pagina geladen is.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lvl="1" indent="0"/>
            <a:r>
              <a:rPr lang="nl-NL" sz="1950" dirty="0"/>
              <a:t>Demonstratie door 1 of meerdere studenten voor de groep.</a:t>
            </a:r>
          </a:p>
          <a:p>
            <a:pPr lvl="1" indent="0"/>
            <a:r>
              <a:rPr lang="nl-NL" sz="1950" b="1" dirty="0"/>
              <a:t>TIJD</a:t>
            </a:r>
            <a:r>
              <a:rPr lang="nl-NL" sz="1950" dirty="0"/>
              <a:t>: 10 minuten</a:t>
            </a:r>
          </a:p>
          <a:p>
            <a:pPr lvl="1" indent="0"/>
            <a:r>
              <a:rPr lang="nl-NL" sz="1950" b="1" dirty="0"/>
              <a:t>TIJD DEMONSTRATIE</a:t>
            </a:r>
            <a:r>
              <a:rPr lang="nl-NL" sz="1950" dirty="0"/>
              <a:t>: 5 minuten</a:t>
            </a:r>
            <a:endParaRPr lang="nl-NL" sz="1950" b="1" dirty="0"/>
          </a:p>
        </p:txBody>
      </p:sp>
    </p:spTree>
    <p:extLst>
      <p:ext uri="{BB962C8B-B14F-4D97-AF65-F5344CB8AC3E}">
        <p14:creationId xmlns:p14="http://schemas.microsoft.com/office/powerpoint/2010/main" val="14207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953" name="photo-1452457779869-0a9ebbbdee99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51" name="Shape 951"/>
          <p:cNvSpPr/>
          <p:nvPr/>
        </p:nvSpPr>
        <p:spPr>
          <a:xfrm>
            <a:off x="739538" y="1354795"/>
            <a:ext cx="3293979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EINDOPDRACHT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739538" y="2000484"/>
            <a:ext cx="4113309" cy="375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nl-NL" sz="2000" dirty="0"/>
              <a:t>Ontwikkel een webapplicatie waarin je aantoont dat je de gestelde inzichten en vaardigheden bezit. Het onderwerp van de webapplicatie kun je zelf kiezen.</a:t>
            </a:r>
          </a:p>
          <a:p>
            <a:r>
              <a:rPr lang="nl-NL" sz="2000" dirty="0"/>
              <a:t>De volgende documenten dienen ingeleverd te worden (.zip file)</a:t>
            </a:r>
          </a:p>
          <a:p>
            <a:pPr defTabSz="360000"/>
            <a:endParaRPr lang="nl-NL" sz="20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Plan van aanpak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Applicatie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Document met verantwoording</a:t>
            </a:r>
          </a:p>
          <a:p>
            <a:pPr defTabSz="360000"/>
            <a:endParaRPr lang="nl-NL" sz="2000" dirty="0">
              <a:latin typeface="Calibri" panose="020F0502020204030204" pitchFamily="34" charset="0"/>
            </a:endParaRPr>
          </a:p>
          <a:p>
            <a:pPr defTabSz="360000"/>
            <a:r>
              <a:rPr lang="nl-NL" sz="2000" dirty="0"/>
              <a:t>Geef duidelijk aan welke browser gebruikt is om je applicatie te testen. Dit om problemen te voorkomen (browsers verschillen in gedrag) bij het nakijken.</a:t>
            </a:r>
          </a:p>
        </p:txBody>
      </p:sp>
      <p:sp>
        <p:nvSpPr>
          <p:cNvPr id="7" name="Shape 947"/>
          <p:cNvSpPr/>
          <p:nvPr/>
        </p:nvSpPr>
        <p:spPr>
          <a:xfrm>
            <a:off x="727690" y="1123963"/>
            <a:ext cx="389335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nl-NL" dirty="0">
                <a:latin typeface="+mn-lt"/>
              </a:rPr>
              <a:t>WON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89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695674" y="188640"/>
            <a:ext cx="65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695674" y="1628800"/>
            <a:ext cx="4543814" cy="30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endParaRPr lang="en-US" sz="2000" dirty="0"/>
          </a:p>
        </p:txBody>
      </p:sp>
      <p:pic>
        <p:nvPicPr>
          <p:cNvPr id="22530" name="Picture 2" descr="Afbeeldingsresultaat voor kah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5842" y="2708920"/>
            <a:ext cx="3892927" cy="13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416496" y="2556733"/>
            <a:ext cx="4567915" cy="1631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20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Calibri"/>
              </a:rPr>
              <a:t>Gebruik je mobiele telefoon of laptop.</a:t>
            </a:r>
          </a:p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/>
              <a:t>Ga naar de URL die op het scherm staat.</a:t>
            </a:r>
          </a:p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20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Calibri"/>
              </a:rPr>
              <a:t>Log in met de pincode.</a:t>
            </a:r>
          </a:p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/>
              <a:t>Vul je naam in.</a:t>
            </a:r>
          </a:p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20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Calibri"/>
              </a:rPr>
              <a:t>Beantwoord</a:t>
            </a:r>
            <a:r>
              <a:rPr kumimoji="0" lang="nl-NL" sz="2000" b="0" i="0" u="none" strike="noStrike" cap="none" spc="0" normalizeH="0" dirty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Calibri"/>
              </a:rPr>
              <a:t> de vragen</a:t>
            </a:r>
            <a:endParaRPr kumimoji="0" lang="nl-NL" sz="20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01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3224856" y="3271263"/>
            <a:ext cx="317939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JAVASCRIPT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118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76536" y="620688"/>
            <a:ext cx="3838102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Wat is Javascript?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1136576" y="1556792"/>
            <a:ext cx="4113309" cy="532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Oorspronkelijk ontwikkeld met de naam “</a:t>
            </a:r>
            <a:r>
              <a:rPr lang="nl-NL" sz="2000" dirty="0" err="1"/>
              <a:t>Mocha</a:t>
            </a:r>
            <a:r>
              <a:rPr lang="nl-NL" sz="2000" dirty="0"/>
              <a:t>”, daarna “Livescript”, in 1995.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Ontwikkeld door Sun Microsystems en Netscape.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Sun Microsystems heeft oorspronkelijk ook Java ontwikkeld.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De naam “</a:t>
            </a:r>
            <a:r>
              <a:rPr lang="nl-NL" sz="2000" dirty="0" err="1"/>
              <a:t>JavaScript</a:t>
            </a:r>
            <a:r>
              <a:rPr lang="nl-NL" sz="2000" dirty="0"/>
              <a:t>” is gekozen omdat “Java” populair was rond 1997. De makers wilde op het succes meeliften.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Uitgebracht in 1997.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 err="1"/>
              <a:t>Gestandariseerd</a:t>
            </a:r>
            <a:r>
              <a:rPr lang="nl-NL" sz="2000" dirty="0"/>
              <a:t> als “</a:t>
            </a:r>
            <a:r>
              <a:rPr lang="nl-NL" sz="2000" dirty="0" err="1"/>
              <a:t>ECMAScript</a:t>
            </a:r>
            <a:r>
              <a:rPr lang="nl-NL" sz="2000" dirty="0"/>
              <a:t>”.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470916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470916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470916" lvl="1" indent="-34290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  <p:pic>
        <p:nvPicPr>
          <p:cNvPr id="1026" name="Picture 2" descr="Afbeeldingsresultaat vo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8164" y="22339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8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76536" y="620688"/>
            <a:ext cx="3838102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Wat is Javascript?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1136576" y="1556792"/>
            <a:ext cx="4113309" cy="439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Verschillende browsers gebruiken verschillende engines.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De engine is verantwoordelijk voor het uitvoeren van de code.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De engine </a:t>
            </a:r>
            <a:r>
              <a:rPr lang="nl-NL" sz="2000" i="1" dirty="0"/>
              <a:t>leest</a:t>
            </a:r>
            <a:r>
              <a:rPr lang="nl-NL" sz="2000" dirty="0"/>
              <a:t> (</a:t>
            </a:r>
            <a:r>
              <a:rPr lang="nl-NL" sz="2000" i="1" dirty="0" err="1"/>
              <a:t>parsed</a:t>
            </a:r>
            <a:r>
              <a:rPr lang="nl-NL" sz="2000" dirty="0"/>
              <a:t>) het script, compileert het naar machine taal en voert de code uit.</a:t>
            </a:r>
          </a:p>
        </p:txBody>
      </p:sp>
      <p:pic>
        <p:nvPicPr>
          <p:cNvPr id="1026" name="Picture 2" descr="Afbeeldingsresultaat vo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8164" y="22339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 1"/>
          <p:cNvGraphicFramePr>
            <a:graphicFrameLocks noGrp="1"/>
          </p:cNvGraphicFramePr>
          <p:nvPr/>
        </p:nvGraphicFramePr>
        <p:xfrm>
          <a:off x="1495726" y="2348880"/>
          <a:ext cx="4177354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88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Google 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Mozilla 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SpiderMonkey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Apple 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Nitro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Microsoft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Edge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ChakraCore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9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76536" y="620688"/>
            <a:ext cx="3838102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Wat is Javascript?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1136576" y="1556792"/>
            <a:ext cx="4113309" cy="439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Optimalisaties worden door de engine toegepast tijdens het uitvoeren van het script.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 err="1"/>
              <a:t>JavaScript</a:t>
            </a:r>
            <a:r>
              <a:rPr lang="nl-NL" sz="2000" dirty="0"/>
              <a:t> is een veilige taal; je kunt geen </a:t>
            </a:r>
            <a:r>
              <a:rPr lang="nl-NL" sz="2000" i="1" dirty="0"/>
              <a:t>low-level</a:t>
            </a:r>
            <a:r>
              <a:rPr lang="nl-NL" sz="2000" dirty="0"/>
              <a:t> toegang krijgen tot het geheugen of de CPU van de computer.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In de webbrowser kan Javascript alles doen wat gerelateerd is aan het manipuleren van de pagina.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Het geeft de mogelijkheid tot interactie met de gebruiker.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Het geeft de mogelijkheid tot interactie met de webserver.</a:t>
            </a:r>
          </a:p>
        </p:txBody>
      </p:sp>
      <p:pic>
        <p:nvPicPr>
          <p:cNvPr id="1026" name="Picture 2" descr="Afbeeldingsresultaat vo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8164" y="22339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6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76536" y="631268"/>
            <a:ext cx="4192366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Waarom Javascript?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1136576" y="1556792"/>
            <a:ext cx="5184576" cy="439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Volledige integratie met HTML en CSS.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Alle browsers ondersteunen </a:t>
            </a:r>
            <a:r>
              <a:rPr lang="nl-NL" sz="2000" dirty="0" err="1"/>
              <a:t>JavaScript</a:t>
            </a:r>
            <a:r>
              <a:rPr lang="nl-NL" sz="2000" dirty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Modernere talen bestaan ook, maar deze worden niet door de browser uitgevoerd. Deze talen vertalen naar </a:t>
            </a:r>
            <a:r>
              <a:rPr lang="nl-NL" sz="2000" dirty="0" err="1"/>
              <a:t>JavaScript</a:t>
            </a:r>
            <a:r>
              <a:rPr lang="nl-NL" sz="2000" dirty="0"/>
              <a:t>. Dit wordt </a:t>
            </a:r>
            <a:r>
              <a:rPr lang="nl-NL" sz="2000" i="1" dirty="0" err="1"/>
              <a:t>transpilation</a:t>
            </a:r>
            <a:r>
              <a:rPr lang="nl-NL" sz="2000" dirty="0"/>
              <a:t> genoemd.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Voorbeeld: </a:t>
            </a:r>
            <a:r>
              <a:rPr lang="nl-NL" sz="2000" dirty="0" err="1"/>
              <a:t>Coffeescript</a:t>
            </a:r>
            <a:r>
              <a:rPr lang="nl-NL" sz="2000" dirty="0"/>
              <a:t> introduceert een simpelere syntax.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Voorbeeld: </a:t>
            </a:r>
            <a:r>
              <a:rPr lang="nl-NL" sz="2000" dirty="0" err="1"/>
              <a:t>TypeScript</a:t>
            </a:r>
            <a:r>
              <a:rPr lang="nl-NL" sz="2000" dirty="0"/>
              <a:t> past bijvoorbeeld een </a:t>
            </a:r>
            <a:r>
              <a:rPr lang="nl-NL" sz="2000" dirty="0" err="1"/>
              <a:t>strict</a:t>
            </a:r>
            <a:r>
              <a:rPr lang="nl-NL" sz="2000" dirty="0"/>
              <a:t> data </a:t>
            </a:r>
            <a:r>
              <a:rPr lang="nl-NL" sz="2000" dirty="0" err="1"/>
              <a:t>typing</a:t>
            </a:r>
            <a:r>
              <a:rPr lang="nl-NL" sz="2000" dirty="0"/>
              <a:t> toe, zoals Java dat ook doet.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Voorbeeld: Dart is ontwikkeld als vervanger van </a:t>
            </a:r>
            <a:r>
              <a:rPr lang="nl-NL" sz="2000" dirty="0" err="1"/>
              <a:t>JavaScript</a:t>
            </a:r>
            <a:r>
              <a:rPr lang="nl-NL" sz="2000" dirty="0"/>
              <a:t> door Google, maar tegenwoordig </a:t>
            </a:r>
            <a:r>
              <a:rPr lang="nl-NL" sz="2000" i="1" dirty="0" err="1"/>
              <a:t>transpileren</a:t>
            </a:r>
            <a:r>
              <a:rPr lang="nl-NL" sz="2000" dirty="0"/>
              <a:t> ook zij de code naar </a:t>
            </a:r>
            <a:r>
              <a:rPr lang="nl-NL" sz="2000" dirty="0" err="1"/>
              <a:t>JavaScript</a:t>
            </a:r>
            <a:endParaRPr lang="nl-NL" sz="2000" dirty="0"/>
          </a:p>
        </p:txBody>
      </p:sp>
      <p:pic>
        <p:nvPicPr>
          <p:cNvPr id="1026" name="Picture 2" descr="Afbeeldingsresultaat vo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8164" y="22339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74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Theme">
  <a:themeElements>
    <a:clrScheme name="Default Theme">
      <a:dk1>
        <a:srgbClr val="7F7F7F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00CEAE"/>
      </a:accent2>
      <a:accent3>
        <a:srgbClr val="4B5050"/>
      </a:accent3>
      <a:accent4>
        <a:srgbClr val="91969B"/>
      </a:accent4>
      <a:accent5>
        <a:srgbClr val="2A2D2D"/>
      </a:accent5>
      <a:accent6>
        <a:srgbClr val="515457"/>
      </a:accent6>
      <a:hlink>
        <a:srgbClr val="0000FF"/>
      </a:hlink>
      <a:folHlink>
        <a:srgbClr val="FF00FF"/>
      </a:folHlink>
    </a:clrScheme>
    <a:fontScheme name="Aangepast 1">
      <a:majorFont>
        <a:latin typeface="Brandon Grotesque Black"/>
        <a:ea typeface="Helvetica"/>
        <a:cs typeface="Helvetica"/>
      </a:majorFont>
      <a:minorFont>
        <a:latin typeface="Calibri Light"/>
        <a:ea typeface="Calibri Light"/>
        <a:cs typeface="Calibri Light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8045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045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00CEAE"/>
      </a:accent2>
      <a:accent3>
        <a:srgbClr val="4B5050"/>
      </a:accent3>
      <a:accent4>
        <a:srgbClr val="91969B"/>
      </a:accent4>
      <a:accent5>
        <a:srgbClr val="2A2D2D"/>
      </a:accent5>
      <a:accent6>
        <a:srgbClr val="515457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Calibri Light"/>
        <a:ea typeface="Calibri Light"/>
        <a:cs typeface="Calibri Light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8045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045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A9232A0F4664F84978152E4C7AC78" ma:contentTypeVersion="2" ma:contentTypeDescription="Een nieuw document maken." ma:contentTypeScope="" ma:versionID="54f2da5534fc1b4e78464015cbd139a2">
  <xsd:schema xmlns:xsd="http://www.w3.org/2001/XMLSchema" xmlns:xs="http://www.w3.org/2001/XMLSchema" xmlns:p="http://schemas.microsoft.com/office/2006/metadata/properties" xmlns:ns2="4d338f8b-78fc-4a20-880d-b32ec8837f6b" targetNamespace="http://schemas.microsoft.com/office/2006/metadata/properties" ma:root="true" ma:fieldsID="e30bd6d1fb84dbab18eea4c2449c9c5a" ns2:_="">
    <xsd:import namespace="4d338f8b-78fc-4a20-880d-b32ec8837f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38f8b-78fc-4a20-880d-b32ec8837f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D42FF2-42F0-4855-ACCE-AA9F6BE118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514E02-4F2B-4C81-BBDB-9B8F250E96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38f8b-78fc-4a20-880d-b32ec8837f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0BFE98-9939-44D0-9C83-25901B14804E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d338f8b-78fc-4a20-880d-b32ec8837f6b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1414</Words>
  <Application>Microsoft Macintosh PowerPoint</Application>
  <PresentationFormat>A4 Paper (210x297 mm)</PresentationFormat>
  <Paragraphs>235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 Unicode MS</vt:lpstr>
      <vt:lpstr>Arial</vt:lpstr>
      <vt:lpstr>Arial Black</vt:lpstr>
      <vt:lpstr>Calibri</vt:lpstr>
      <vt:lpstr>Calibri Light</vt:lpstr>
      <vt:lpstr>Lucida Console</vt:lpstr>
      <vt:lpstr>Poppins Light</vt:lpstr>
      <vt:lpstr>Roboto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George Vlug</dc:creator>
  <cp:lastModifiedBy>Robin Bakels</cp:lastModifiedBy>
  <cp:revision>37</cp:revision>
  <dcterms:modified xsi:type="dcterms:W3CDTF">2020-03-11T09:30:18Z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0x010100472A9232A0F4664F84978152E4C7AC78</vt:lpwstr>
  </property>
</Properties>
</file>