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3" r:id="rId4"/>
    <p:sldId id="261" r:id="rId5"/>
    <p:sldId id="258" r:id="rId6"/>
    <p:sldId id="264" r:id="rId7"/>
    <p:sldId id="262" r:id="rId8"/>
    <p:sldId id="259" r:id="rId9"/>
    <p:sldId id="260" r:id="rId10"/>
    <p:sldId id="265" r:id="rId11"/>
    <p:sldId id="266" r:id="rId12"/>
    <p:sldId id="268"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6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02/08/2016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02/08/2016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02/08/2016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02/08/2016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02/08/2016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02/08/2016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02/08/2016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02/08/2016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02/08/2016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02/08/2016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02/08/2016</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D8BD707-D9CF-40AE-B4C6-C98DA3205C09}" type="datetimeFigureOut">
              <a:rPr lang="en-US" smtClean="0"/>
              <a:pPr/>
              <a:t>02/08/2016</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morningstar.com/" TargetMode="External"/><Relationship Id="rId2" Type="http://schemas.openxmlformats.org/officeDocument/2006/relationships/hyperlink" Target="http://www.worldbank.org/" TargetMode="External"/><Relationship Id="rId1" Type="http://schemas.openxmlformats.org/officeDocument/2006/relationships/slideLayout" Target="../slideLayouts/slideLayout2.xml"/><Relationship Id="rId4" Type="http://schemas.openxmlformats.org/officeDocument/2006/relationships/hyperlink" Target="http://www.iceland.i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2011362"/>
          </a:xfrm>
        </p:spPr>
        <p:txBody>
          <a:bodyPr/>
          <a:lstStyle/>
          <a:p>
            <a:r>
              <a:rPr lang="en-US" sz="6000" dirty="0" smtClean="0"/>
              <a:t>ICELAND</a:t>
            </a:r>
            <a:r>
              <a:rPr lang="en-US" dirty="0" smtClean="0"/>
              <a:t/>
            </a:r>
            <a:br>
              <a:rPr lang="en-US" dirty="0" smtClean="0"/>
            </a:br>
            <a:r>
              <a:rPr lang="en-US" sz="2800" dirty="0" smtClean="0"/>
              <a:t>International Trade &amp; Economy</a:t>
            </a:r>
            <a:endParaRPr lang="en-US" sz="2800" dirty="0"/>
          </a:p>
        </p:txBody>
      </p:sp>
      <p:sp>
        <p:nvSpPr>
          <p:cNvPr id="6" name="Content Placeholder 5"/>
          <p:cNvSpPr>
            <a:spLocks noGrp="1"/>
          </p:cNvSpPr>
          <p:nvPr>
            <p:ph sz="half" idx="1"/>
          </p:nvPr>
        </p:nvSpPr>
        <p:spPr>
          <a:xfrm>
            <a:off x="457200" y="2819400"/>
            <a:ext cx="4038600" cy="3306763"/>
          </a:xfrm>
        </p:spPr>
        <p:txBody>
          <a:bodyPr>
            <a:normAutofit/>
          </a:bodyPr>
          <a:lstStyle/>
          <a:p>
            <a:pPr marL="0" indent="0">
              <a:buNone/>
            </a:pPr>
            <a:endParaRPr lang="en-US" dirty="0" smtClean="0"/>
          </a:p>
          <a:p>
            <a:pPr marL="0" indent="0">
              <a:buNone/>
            </a:pPr>
            <a:endParaRPr lang="en-US" dirty="0"/>
          </a:p>
          <a:p>
            <a:pPr marL="0" indent="0">
              <a:buNone/>
            </a:pPr>
            <a:r>
              <a:rPr lang="en-US" dirty="0" smtClean="0"/>
              <a:t>Submitted To:</a:t>
            </a:r>
          </a:p>
          <a:p>
            <a:pPr marL="0" indent="0">
              <a:buNone/>
            </a:pPr>
            <a:r>
              <a:rPr lang="en-US" b="1" dirty="0" smtClean="0"/>
              <a:t>Dr. </a:t>
            </a:r>
            <a:r>
              <a:rPr lang="en-US" b="1" dirty="0" err="1" smtClean="0"/>
              <a:t>Akanksha</a:t>
            </a:r>
            <a:r>
              <a:rPr lang="en-US" b="1" dirty="0" smtClean="0"/>
              <a:t> </a:t>
            </a:r>
            <a:r>
              <a:rPr lang="en-US" b="1" dirty="0" err="1" smtClean="0"/>
              <a:t>Singhi</a:t>
            </a:r>
            <a:endParaRPr lang="en-US" b="1" dirty="0" smtClean="0"/>
          </a:p>
          <a:p>
            <a:pPr marL="0" indent="0">
              <a:buNone/>
            </a:pPr>
            <a:r>
              <a:rPr lang="en-US" sz="2400" dirty="0" smtClean="0"/>
              <a:t>School of Economics</a:t>
            </a:r>
          </a:p>
          <a:p>
            <a:pPr marL="0" indent="0">
              <a:buNone/>
            </a:pPr>
            <a:r>
              <a:rPr lang="en-US" sz="2400" smtClean="0"/>
              <a:t>DAVV</a:t>
            </a:r>
            <a:endParaRPr lang="en-US" sz="2400" dirty="0"/>
          </a:p>
          <a:p>
            <a:pPr marL="0" indent="0">
              <a:buNone/>
            </a:pPr>
            <a:endParaRPr lang="en-US" dirty="0"/>
          </a:p>
        </p:txBody>
      </p:sp>
      <p:sp>
        <p:nvSpPr>
          <p:cNvPr id="7" name="Content Placeholder 6"/>
          <p:cNvSpPr>
            <a:spLocks noGrp="1"/>
          </p:cNvSpPr>
          <p:nvPr>
            <p:ph sz="half" idx="2"/>
          </p:nvPr>
        </p:nvSpPr>
        <p:spPr>
          <a:xfrm>
            <a:off x="4648200" y="2819400"/>
            <a:ext cx="4038600" cy="3306763"/>
          </a:xfrm>
        </p:spPr>
        <p:txBody>
          <a:bodyPr>
            <a:normAutofit/>
          </a:bodyPr>
          <a:lstStyle/>
          <a:p>
            <a:pPr marL="0" indent="0">
              <a:buNone/>
            </a:pPr>
            <a:endParaRPr lang="en-US" dirty="0" smtClean="0"/>
          </a:p>
          <a:p>
            <a:pPr marL="0" indent="0">
              <a:buNone/>
            </a:pPr>
            <a:endParaRPr lang="en-US" dirty="0"/>
          </a:p>
          <a:p>
            <a:pPr marL="0" indent="0">
              <a:buNone/>
            </a:pPr>
            <a:r>
              <a:rPr lang="en-US" dirty="0" smtClean="0"/>
              <a:t>                  Submitted By:</a:t>
            </a:r>
          </a:p>
          <a:p>
            <a:pPr marL="0" indent="0">
              <a:buNone/>
            </a:pPr>
            <a:r>
              <a:rPr lang="en-US" b="1" dirty="0" smtClean="0"/>
              <a:t>R </a:t>
            </a:r>
            <a:r>
              <a:rPr lang="en-US" b="1" dirty="0" err="1" smtClean="0"/>
              <a:t>Balasubramanian</a:t>
            </a:r>
            <a:r>
              <a:rPr lang="en-US" b="1" dirty="0" smtClean="0"/>
              <a:t> </a:t>
            </a:r>
            <a:r>
              <a:rPr lang="en-US" b="1" dirty="0" err="1" smtClean="0"/>
              <a:t>Iyer</a:t>
            </a:r>
            <a:endParaRPr lang="en-US" b="1" dirty="0" smtClean="0"/>
          </a:p>
          <a:p>
            <a:pPr marL="0" indent="0">
              <a:buNone/>
            </a:pPr>
            <a:r>
              <a:rPr lang="en-US" sz="2400" dirty="0" smtClean="0"/>
              <a:t>MBA Business Economics (Marketing)</a:t>
            </a:r>
          </a:p>
          <a:p>
            <a:pPr marL="0" indent="0">
              <a:buNone/>
            </a:pPr>
            <a:r>
              <a:rPr lang="en-US" sz="2400" dirty="0" smtClean="0"/>
              <a:t>3</a:t>
            </a:r>
            <a:r>
              <a:rPr lang="en-US" sz="2400" baseline="30000" dirty="0" smtClean="0"/>
              <a:t>rd</a:t>
            </a:r>
            <a:r>
              <a:rPr lang="en-US" sz="2400" dirty="0" smtClean="0"/>
              <a:t> Semester</a:t>
            </a:r>
          </a:p>
          <a:p>
            <a:pPr marL="0" indent="0">
              <a:buNone/>
            </a:pPr>
            <a:endParaRPr lang="en-US" dirty="0"/>
          </a:p>
        </p:txBody>
      </p:sp>
    </p:spTree>
    <p:extLst>
      <p:ext uri="{BB962C8B-B14F-4D97-AF65-F5344CB8AC3E}">
        <p14:creationId xmlns:p14="http://schemas.microsoft.com/office/powerpoint/2010/main" val="3543135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Trade Statistics</a:t>
            </a:r>
            <a:endParaRPr lang="en-US" dirty="0"/>
          </a:p>
        </p:txBody>
      </p:sp>
      <p:sp>
        <p:nvSpPr>
          <p:cNvPr id="3" name="Content Placeholder 2"/>
          <p:cNvSpPr>
            <a:spLocks noGrp="1"/>
          </p:cNvSpPr>
          <p:nvPr>
            <p:ph idx="1"/>
          </p:nvPr>
        </p:nvSpPr>
        <p:spPr/>
        <p:txBody>
          <a:bodyPr>
            <a:normAutofit/>
          </a:bodyPr>
          <a:lstStyle/>
          <a:p>
            <a:r>
              <a:rPr lang="en-US" sz="3200" dirty="0" smtClean="0"/>
              <a:t>Trade value = $16.66 billion per year</a:t>
            </a:r>
          </a:p>
          <a:p>
            <a:r>
              <a:rPr lang="en-US" sz="3200" dirty="0" smtClean="0"/>
              <a:t>Export value = $8.919 billion per year</a:t>
            </a:r>
          </a:p>
          <a:p>
            <a:r>
              <a:rPr lang="en-US" sz="3200" dirty="0" smtClean="0"/>
              <a:t>Import value = $7.743 billion per year</a:t>
            </a:r>
          </a:p>
          <a:p>
            <a:endParaRPr lang="en-US" sz="3200" dirty="0"/>
          </a:p>
          <a:p>
            <a:pPr marL="114300" indent="0">
              <a:buNone/>
            </a:pPr>
            <a:r>
              <a:rPr lang="en-US" sz="3200" dirty="0" smtClean="0"/>
              <a:t>  (2015 estimate)</a:t>
            </a:r>
            <a:endParaRPr lang="en-US" sz="3200" dirty="0"/>
          </a:p>
        </p:txBody>
      </p:sp>
    </p:spTree>
    <p:extLst>
      <p:ext uri="{BB962C8B-B14F-4D97-AF65-F5344CB8AC3E}">
        <p14:creationId xmlns:p14="http://schemas.microsoft.com/office/powerpoint/2010/main" val="2961394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algn="just"/>
            <a:r>
              <a:rPr lang="en-US" sz="2800" dirty="0"/>
              <a:t>Iceland has great possibilities to resolve and work through the international trade with improved economic policies, more foreign investment and increased export values</a:t>
            </a:r>
            <a:r>
              <a:rPr lang="en-US" sz="2800" dirty="0" smtClean="0"/>
              <a:t>.</a:t>
            </a:r>
            <a:endParaRPr lang="en-US" sz="2800" dirty="0"/>
          </a:p>
          <a:p>
            <a:pPr algn="just"/>
            <a:r>
              <a:rPr lang="en-US" sz="2800" dirty="0"/>
              <a:t>With innovation of the Icelandic people, they have the right characteristics </a:t>
            </a:r>
            <a:r>
              <a:rPr lang="en-US" sz="2800" dirty="0" smtClean="0"/>
              <a:t>to work </a:t>
            </a:r>
            <a:r>
              <a:rPr lang="en-US" sz="2800" dirty="0"/>
              <a:t>through </a:t>
            </a:r>
            <a:r>
              <a:rPr lang="en-US" sz="2800" dirty="0" smtClean="0"/>
              <a:t>these </a:t>
            </a:r>
            <a:r>
              <a:rPr lang="en-US" sz="2800" dirty="0"/>
              <a:t>kind of situations and improve exports values to improve the standards of living and quality of life.</a:t>
            </a:r>
          </a:p>
          <a:p>
            <a:endParaRPr lang="en-US" dirty="0" smtClean="0"/>
          </a:p>
          <a:p>
            <a:endParaRPr lang="en-US" dirty="0"/>
          </a:p>
        </p:txBody>
      </p:sp>
    </p:spTree>
    <p:extLst>
      <p:ext uri="{BB962C8B-B14F-4D97-AF65-F5344CB8AC3E}">
        <p14:creationId xmlns:p14="http://schemas.microsoft.com/office/powerpoint/2010/main" val="3336627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Sources</a:t>
            </a:r>
            <a:endParaRPr lang="en-US" dirty="0"/>
          </a:p>
        </p:txBody>
      </p:sp>
      <p:sp>
        <p:nvSpPr>
          <p:cNvPr id="3" name="Content Placeholder 2"/>
          <p:cNvSpPr>
            <a:spLocks noGrp="1"/>
          </p:cNvSpPr>
          <p:nvPr>
            <p:ph idx="1"/>
          </p:nvPr>
        </p:nvSpPr>
        <p:spPr/>
        <p:txBody>
          <a:bodyPr/>
          <a:lstStyle/>
          <a:p>
            <a:r>
              <a:rPr lang="en-US" sz="3200" dirty="0" smtClean="0"/>
              <a:t>World Bank – </a:t>
            </a:r>
            <a:r>
              <a:rPr lang="en-US" sz="3200" dirty="0" smtClean="0">
                <a:hlinkClick r:id="rId2"/>
              </a:rPr>
              <a:t>www.worldbank.org</a:t>
            </a:r>
            <a:endParaRPr lang="en-US" sz="3200" dirty="0" smtClean="0"/>
          </a:p>
          <a:p>
            <a:r>
              <a:rPr lang="en-US" sz="3200" dirty="0" smtClean="0"/>
              <a:t>Morningstar, </a:t>
            </a:r>
            <a:r>
              <a:rPr lang="en-US" sz="3200" dirty="0" err="1" smtClean="0"/>
              <a:t>Inc</a:t>
            </a:r>
            <a:r>
              <a:rPr lang="en-US" sz="3200" dirty="0" smtClean="0"/>
              <a:t> – </a:t>
            </a:r>
            <a:r>
              <a:rPr lang="en-US" sz="3200" dirty="0" smtClean="0">
                <a:hlinkClick r:id="rId3"/>
              </a:rPr>
              <a:t>www.morningstar.com</a:t>
            </a:r>
            <a:endParaRPr lang="en-US" sz="3200" dirty="0" smtClean="0"/>
          </a:p>
          <a:p>
            <a:r>
              <a:rPr lang="en-US" sz="3200" dirty="0" smtClean="0"/>
              <a:t>Iceland (Official website) – </a:t>
            </a:r>
            <a:r>
              <a:rPr lang="en-US" sz="3200" dirty="0" smtClean="0">
                <a:hlinkClick r:id="rId4"/>
              </a:rPr>
              <a:t>www.iceland.is</a:t>
            </a:r>
            <a:endParaRPr lang="en-US" sz="3200" dirty="0" smtClean="0"/>
          </a:p>
          <a:p>
            <a:endParaRPr lang="en-US" dirty="0"/>
          </a:p>
        </p:txBody>
      </p:sp>
    </p:spTree>
    <p:extLst>
      <p:ext uri="{BB962C8B-B14F-4D97-AF65-F5344CB8AC3E}">
        <p14:creationId xmlns:p14="http://schemas.microsoft.com/office/powerpoint/2010/main" val="1738189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0600" y="2057400"/>
            <a:ext cx="6858000" cy="1569660"/>
          </a:xfrm>
          <a:prstGeom prst="rect">
            <a:avLst/>
          </a:prstGeom>
          <a:noFill/>
        </p:spPr>
        <p:txBody>
          <a:bodyPr wrap="square" rtlCol="0">
            <a:spAutoFit/>
          </a:bodyPr>
          <a:lstStyle/>
          <a:p>
            <a:r>
              <a:rPr lang="en-US" sz="9600" b="1" dirty="0" smtClean="0"/>
              <a:t>THANK YOU!</a:t>
            </a:r>
            <a:endParaRPr lang="en-US" sz="9600" b="1" dirty="0"/>
          </a:p>
        </p:txBody>
      </p:sp>
    </p:spTree>
    <p:extLst>
      <p:ext uri="{BB962C8B-B14F-4D97-AF65-F5344CB8AC3E}">
        <p14:creationId xmlns:p14="http://schemas.microsoft.com/office/powerpoint/2010/main" val="3294131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INTRODUCTION</a:t>
            </a:r>
            <a:endParaRPr lang="en-US" dirty="0"/>
          </a:p>
        </p:txBody>
      </p:sp>
      <p:sp>
        <p:nvSpPr>
          <p:cNvPr id="6" name="Content Placeholder 5"/>
          <p:cNvSpPr>
            <a:spLocks noGrp="1"/>
          </p:cNvSpPr>
          <p:nvPr>
            <p:ph idx="1"/>
          </p:nvPr>
        </p:nvSpPr>
        <p:spPr/>
        <p:txBody>
          <a:bodyPr/>
          <a:lstStyle/>
          <a:p>
            <a:r>
              <a:rPr lang="en-US" dirty="0"/>
              <a:t>Iceland , also called the Republic of Iceland, is a Nordic island country between the North Atlantic and the Arctic Ocean. It has a population of 332,529 and an area of 103,000 </a:t>
            </a:r>
            <a:r>
              <a:rPr lang="en-US" dirty="0" smtClean="0"/>
              <a:t>sq.km. </a:t>
            </a:r>
            <a:r>
              <a:rPr lang="en-US" dirty="0"/>
              <a:t>, making it the most sparsely populated country in Europe. The capital and largest city is Reykjavík.</a:t>
            </a:r>
          </a:p>
          <a:p>
            <a:endParaRPr lang="en-US" dirty="0"/>
          </a:p>
          <a:p>
            <a:r>
              <a:rPr lang="en-US" dirty="0"/>
              <a:t>Iceland has a mixed economy with high levels of free trade and government intervention. However, government consumption is less than other Nordic countries. Geothermal power is the primary source of home and industrial energy in Iceland.</a:t>
            </a:r>
          </a:p>
        </p:txBody>
      </p:sp>
    </p:spTree>
    <p:extLst>
      <p:ext uri="{BB962C8B-B14F-4D97-AF65-F5344CB8AC3E}">
        <p14:creationId xmlns:p14="http://schemas.microsoft.com/office/powerpoint/2010/main" val="4208681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Export Commodities</a:t>
            </a:r>
            <a:endParaRPr lang="en-US" dirty="0"/>
          </a:p>
        </p:txBody>
      </p:sp>
      <p:sp>
        <p:nvSpPr>
          <p:cNvPr id="3" name="Content Placeholder 2"/>
          <p:cNvSpPr>
            <a:spLocks noGrp="1"/>
          </p:cNvSpPr>
          <p:nvPr>
            <p:ph idx="1"/>
          </p:nvPr>
        </p:nvSpPr>
        <p:spPr/>
        <p:txBody>
          <a:bodyPr/>
          <a:lstStyle/>
          <a:p>
            <a:r>
              <a:rPr lang="en-US" sz="3200" dirty="0" err="1" smtClean="0"/>
              <a:t>Aluminium</a:t>
            </a:r>
            <a:endParaRPr lang="en-US" sz="3200" dirty="0" smtClean="0"/>
          </a:p>
          <a:p>
            <a:r>
              <a:rPr lang="en-US" sz="3200" dirty="0" smtClean="0"/>
              <a:t>Animal products</a:t>
            </a:r>
          </a:p>
          <a:p>
            <a:r>
              <a:rPr lang="en-US" sz="3200" dirty="0" smtClean="0"/>
              <a:t>Diatomite</a:t>
            </a:r>
          </a:p>
          <a:p>
            <a:r>
              <a:rPr lang="en-US" sz="3200" dirty="0" smtClean="0"/>
              <a:t>Fish</a:t>
            </a:r>
          </a:p>
          <a:p>
            <a:r>
              <a:rPr lang="en-US" sz="3200" dirty="0" smtClean="0"/>
              <a:t>Silicon</a:t>
            </a:r>
          </a:p>
          <a:p>
            <a:endParaRPr lang="en-US" dirty="0"/>
          </a:p>
        </p:txBody>
      </p:sp>
    </p:spTree>
    <p:extLst>
      <p:ext uri="{BB962C8B-B14F-4D97-AF65-F5344CB8AC3E}">
        <p14:creationId xmlns:p14="http://schemas.microsoft.com/office/powerpoint/2010/main" val="2034468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620000" cy="715962"/>
          </a:xfrm>
        </p:spPr>
        <p:txBody>
          <a:bodyPr/>
          <a:lstStyle/>
          <a:p>
            <a:r>
              <a:rPr lang="en-US" dirty="0" smtClean="0"/>
              <a:t>Export Data </a:t>
            </a:r>
            <a:r>
              <a:rPr lang="en-US" sz="2400" dirty="0" smtClean="0"/>
              <a:t>(in US $ Million)</a:t>
            </a:r>
            <a:endParaRPr lang="en-US" sz="2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93584704"/>
              </p:ext>
            </p:extLst>
          </p:nvPr>
        </p:nvGraphicFramePr>
        <p:xfrm>
          <a:off x="457200" y="1600200"/>
          <a:ext cx="7924799" cy="4572000"/>
        </p:xfrm>
        <a:graphic>
          <a:graphicData uri="http://schemas.openxmlformats.org/drawingml/2006/table">
            <a:tbl>
              <a:tblPr firstRow="1" bandRow="1">
                <a:tableStyleId>{5C22544A-7EE6-4342-B048-85BDC9FD1C3A}</a:tableStyleId>
              </a:tblPr>
              <a:tblGrid>
                <a:gridCol w="1676021"/>
                <a:gridCol w="945193"/>
                <a:gridCol w="1060717"/>
                <a:gridCol w="1060717"/>
                <a:gridCol w="1060717"/>
                <a:gridCol w="1060717"/>
                <a:gridCol w="1060717"/>
              </a:tblGrid>
              <a:tr h="762000">
                <a:tc>
                  <a:txBody>
                    <a:bodyPr/>
                    <a:lstStyle/>
                    <a:p>
                      <a:r>
                        <a:rPr lang="en-US" b="1" dirty="0" smtClean="0"/>
                        <a:t>Country</a:t>
                      </a:r>
                      <a:endParaRPr lang="en-US" b="1" dirty="0"/>
                    </a:p>
                  </a:txBody>
                  <a:tcPr/>
                </a:tc>
                <a:tc>
                  <a:txBody>
                    <a:bodyPr/>
                    <a:lstStyle/>
                    <a:p>
                      <a:r>
                        <a:rPr lang="en-US" b="1" dirty="0" smtClean="0"/>
                        <a:t>2015</a:t>
                      </a:r>
                      <a:endParaRPr lang="en-US" b="1" dirty="0"/>
                    </a:p>
                  </a:txBody>
                  <a:tcPr/>
                </a:tc>
                <a:tc>
                  <a:txBody>
                    <a:bodyPr/>
                    <a:lstStyle/>
                    <a:p>
                      <a:r>
                        <a:rPr lang="en-US" b="1" dirty="0" smtClean="0"/>
                        <a:t>2014</a:t>
                      </a:r>
                      <a:endParaRPr lang="en-US" b="1" dirty="0"/>
                    </a:p>
                  </a:txBody>
                  <a:tcPr/>
                </a:tc>
                <a:tc>
                  <a:txBody>
                    <a:bodyPr/>
                    <a:lstStyle/>
                    <a:p>
                      <a:r>
                        <a:rPr lang="en-US" b="1" dirty="0" smtClean="0"/>
                        <a:t>2013</a:t>
                      </a:r>
                      <a:endParaRPr lang="en-US" b="1" dirty="0"/>
                    </a:p>
                  </a:txBody>
                  <a:tcPr/>
                </a:tc>
                <a:tc>
                  <a:txBody>
                    <a:bodyPr/>
                    <a:lstStyle/>
                    <a:p>
                      <a:r>
                        <a:rPr lang="en-US" b="1" dirty="0" smtClean="0"/>
                        <a:t>2012</a:t>
                      </a:r>
                      <a:endParaRPr lang="en-US" b="1" dirty="0"/>
                    </a:p>
                  </a:txBody>
                  <a:tcPr/>
                </a:tc>
                <a:tc>
                  <a:txBody>
                    <a:bodyPr/>
                    <a:lstStyle/>
                    <a:p>
                      <a:r>
                        <a:rPr lang="en-US" b="1" dirty="0" smtClean="0"/>
                        <a:t>2011</a:t>
                      </a:r>
                      <a:endParaRPr lang="en-US" b="1" dirty="0"/>
                    </a:p>
                  </a:txBody>
                  <a:tcPr/>
                </a:tc>
                <a:tc>
                  <a:txBody>
                    <a:bodyPr/>
                    <a:lstStyle/>
                    <a:p>
                      <a:r>
                        <a:rPr lang="en-US" b="1" dirty="0" smtClean="0"/>
                        <a:t>2010</a:t>
                      </a:r>
                      <a:endParaRPr lang="en-US" b="1" dirty="0"/>
                    </a:p>
                  </a:txBody>
                  <a:tcPr/>
                </a:tc>
              </a:tr>
              <a:tr h="762000">
                <a:tc>
                  <a:txBody>
                    <a:bodyPr/>
                    <a:lstStyle/>
                    <a:p>
                      <a:r>
                        <a:rPr lang="en-US" sz="1800" b="1" dirty="0" smtClean="0"/>
                        <a:t>Netherlands</a:t>
                      </a:r>
                      <a:endParaRPr lang="en-US" sz="1800" b="1" dirty="0"/>
                    </a:p>
                  </a:txBody>
                  <a:tcPr/>
                </a:tc>
                <a:tc>
                  <a:txBody>
                    <a:bodyPr/>
                    <a:lstStyle/>
                    <a:p>
                      <a:r>
                        <a:rPr lang="en-US" b="1" dirty="0" smtClean="0"/>
                        <a:t>1230.75</a:t>
                      </a:r>
                      <a:endParaRPr lang="en-US" b="1" dirty="0"/>
                    </a:p>
                  </a:txBody>
                  <a:tcPr/>
                </a:tc>
                <a:tc>
                  <a:txBody>
                    <a:bodyPr/>
                    <a:lstStyle/>
                    <a:p>
                      <a:r>
                        <a:rPr lang="en-US" b="1" dirty="0" smtClean="0"/>
                        <a:t>1475.09</a:t>
                      </a:r>
                      <a:endParaRPr lang="en-US" b="1" dirty="0"/>
                    </a:p>
                  </a:txBody>
                  <a:tcPr/>
                </a:tc>
                <a:tc>
                  <a:txBody>
                    <a:bodyPr/>
                    <a:lstStyle/>
                    <a:p>
                      <a:r>
                        <a:rPr lang="en-US" b="1" dirty="0" smtClean="0"/>
                        <a:t>1500.91</a:t>
                      </a:r>
                      <a:endParaRPr lang="en-US" b="1" dirty="0"/>
                    </a:p>
                  </a:txBody>
                  <a:tcPr/>
                </a:tc>
                <a:tc>
                  <a:txBody>
                    <a:bodyPr/>
                    <a:lstStyle/>
                    <a:p>
                      <a:r>
                        <a:rPr lang="en-US" b="1" dirty="0" smtClean="0"/>
                        <a:t>1517</a:t>
                      </a:r>
                      <a:endParaRPr lang="en-US" b="1" dirty="0"/>
                    </a:p>
                  </a:txBody>
                  <a:tcPr/>
                </a:tc>
                <a:tc>
                  <a:txBody>
                    <a:bodyPr/>
                    <a:lstStyle/>
                    <a:p>
                      <a:r>
                        <a:rPr lang="en-US" b="1" dirty="0" smtClean="0"/>
                        <a:t>1732.72</a:t>
                      </a:r>
                      <a:endParaRPr lang="en-US" b="1" dirty="0"/>
                    </a:p>
                  </a:txBody>
                  <a:tcPr/>
                </a:tc>
                <a:tc>
                  <a:txBody>
                    <a:bodyPr/>
                    <a:lstStyle/>
                    <a:p>
                      <a:r>
                        <a:rPr lang="en-US" b="1" dirty="0" smtClean="0"/>
                        <a:t>1564.07</a:t>
                      </a:r>
                      <a:endParaRPr lang="en-US" b="1" dirty="0"/>
                    </a:p>
                  </a:txBody>
                  <a:tcPr/>
                </a:tc>
              </a:tr>
              <a:tr h="762000">
                <a:tc>
                  <a:txBody>
                    <a:bodyPr/>
                    <a:lstStyle/>
                    <a:p>
                      <a:r>
                        <a:rPr lang="en-US" b="1" dirty="0" smtClean="0"/>
                        <a:t>United Kingdom</a:t>
                      </a:r>
                      <a:endParaRPr lang="en-US" b="1" dirty="0"/>
                    </a:p>
                  </a:txBody>
                  <a:tcPr/>
                </a:tc>
                <a:tc>
                  <a:txBody>
                    <a:bodyPr/>
                    <a:lstStyle/>
                    <a:p>
                      <a:r>
                        <a:rPr lang="en-US" b="1" dirty="0" smtClean="0"/>
                        <a:t>548.01</a:t>
                      </a:r>
                      <a:endParaRPr lang="en-US" b="1" dirty="0"/>
                    </a:p>
                  </a:txBody>
                  <a:tcPr/>
                </a:tc>
                <a:tc>
                  <a:txBody>
                    <a:bodyPr/>
                    <a:lstStyle/>
                    <a:p>
                      <a:r>
                        <a:rPr lang="en-US" b="1" dirty="0" smtClean="0"/>
                        <a:t>567.38</a:t>
                      </a:r>
                      <a:endParaRPr lang="en-US" b="1" dirty="0"/>
                    </a:p>
                  </a:txBody>
                  <a:tcPr/>
                </a:tc>
                <a:tc>
                  <a:txBody>
                    <a:bodyPr/>
                    <a:lstStyle/>
                    <a:p>
                      <a:r>
                        <a:rPr lang="en-US" b="1" dirty="0" smtClean="0"/>
                        <a:t>473.79</a:t>
                      </a:r>
                      <a:endParaRPr lang="en-US" b="1" dirty="0"/>
                    </a:p>
                  </a:txBody>
                  <a:tcPr/>
                </a:tc>
                <a:tc>
                  <a:txBody>
                    <a:bodyPr/>
                    <a:lstStyle/>
                    <a:p>
                      <a:r>
                        <a:rPr lang="en-US" b="1" dirty="0" smtClean="0"/>
                        <a:t>497.29</a:t>
                      </a:r>
                      <a:endParaRPr lang="en-US" b="1" dirty="0"/>
                    </a:p>
                  </a:txBody>
                  <a:tcPr/>
                </a:tc>
                <a:tc>
                  <a:txBody>
                    <a:bodyPr/>
                    <a:lstStyle/>
                    <a:p>
                      <a:r>
                        <a:rPr lang="en-US" b="1" dirty="0" smtClean="0"/>
                        <a:t>481.97</a:t>
                      </a:r>
                      <a:endParaRPr lang="en-US" b="1" dirty="0"/>
                    </a:p>
                  </a:txBody>
                  <a:tcPr/>
                </a:tc>
                <a:tc>
                  <a:txBody>
                    <a:bodyPr/>
                    <a:lstStyle/>
                    <a:p>
                      <a:r>
                        <a:rPr lang="en-US" b="1" dirty="0" smtClean="0"/>
                        <a:t>465.31</a:t>
                      </a:r>
                      <a:endParaRPr lang="en-US" b="1" dirty="0"/>
                    </a:p>
                  </a:txBody>
                  <a:tcPr/>
                </a:tc>
              </a:tr>
              <a:tr h="762000">
                <a:tc>
                  <a:txBody>
                    <a:bodyPr/>
                    <a:lstStyle/>
                    <a:p>
                      <a:r>
                        <a:rPr lang="en-US" b="1" dirty="0" smtClean="0"/>
                        <a:t>Spain</a:t>
                      </a:r>
                      <a:endParaRPr lang="en-US" b="1" dirty="0"/>
                    </a:p>
                  </a:txBody>
                  <a:tcPr/>
                </a:tc>
                <a:tc>
                  <a:txBody>
                    <a:bodyPr/>
                    <a:lstStyle/>
                    <a:p>
                      <a:r>
                        <a:rPr lang="en-US" b="1" dirty="0" smtClean="0"/>
                        <a:t>545.29</a:t>
                      </a:r>
                      <a:endParaRPr lang="en-US" b="1" dirty="0"/>
                    </a:p>
                  </a:txBody>
                  <a:tcPr/>
                </a:tc>
                <a:tc>
                  <a:txBody>
                    <a:bodyPr/>
                    <a:lstStyle/>
                    <a:p>
                      <a:r>
                        <a:rPr lang="en-US" b="1" dirty="0" smtClean="0"/>
                        <a:t>380.52</a:t>
                      </a:r>
                      <a:endParaRPr lang="en-US" b="1" dirty="0"/>
                    </a:p>
                  </a:txBody>
                  <a:tcPr/>
                </a:tc>
                <a:tc>
                  <a:txBody>
                    <a:bodyPr/>
                    <a:lstStyle/>
                    <a:p>
                      <a:endParaRPr lang="en-US" b="1" dirty="0"/>
                    </a:p>
                  </a:txBody>
                  <a:tcPr/>
                </a:tc>
                <a:tc>
                  <a:txBody>
                    <a:bodyPr/>
                    <a:lstStyle/>
                    <a:p>
                      <a:endParaRPr lang="en-US" b="1"/>
                    </a:p>
                  </a:txBody>
                  <a:tcPr/>
                </a:tc>
                <a:tc>
                  <a:txBody>
                    <a:bodyPr/>
                    <a:lstStyle/>
                    <a:p>
                      <a:endParaRPr lang="en-US" b="1"/>
                    </a:p>
                  </a:txBody>
                  <a:tcPr/>
                </a:tc>
                <a:tc>
                  <a:txBody>
                    <a:bodyPr/>
                    <a:lstStyle/>
                    <a:p>
                      <a:r>
                        <a:rPr lang="en-US" b="1" dirty="0" smtClean="0"/>
                        <a:t>218.15</a:t>
                      </a:r>
                      <a:endParaRPr lang="en-US" b="1" dirty="0"/>
                    </a:p>
                  </a:txBody>
                  <a:tcPr/>
                </a:tc>
              </a:tr>
              <a:tr h="762000">
                <a:tc>
                  <a:txBody>
                    <a:bodyPr/>
                    <a:lstStyle/>
                    <a:p>
                      <a:r>
                        <a:rPr lang="en-US" b="1" dirty="0" smtClean="0"/>
                        <a:t>Germany</a:t>
                      </a:r>
                      <a:endParaRPr lang="en-US" b="1" dirty="0"/>
                    </a:p>
                  </a:txBody>
                  <a:tcPr/>
                </a:tc>
                <a:tc>
                  <a:txBody>
                    <a:bodyPr/>
                    <a:lstStyle/>
                    <a:p>
                      <a:r>
                        <a:rPr lang="en-US" b="1" dirty="0" smtClean="0"/>
                        <a:t>351.75</a:t>
                      </a:r>
                      <a:endParaRPr lang="en-US" b="1" dirty="0"/>
                    </a:p>
                  </a:txBody>
                  <a:tcPr/>
                </a:tc>
                <a:tc>
                  <a:txBody>
                    <a:bodyPr/>
                    <a:lstStyle/>
                    <a:p>
                      <a:r>
                        <a:rPr lang="en-US" b="1" dirty="0" smtClean="0"/>
                        <a:t>304.66</a:t>
                      </a:r>
                      <a:endParaRPr lang="en-US" b="1" dirty="0"/>
                    </a:p>
                  </a:txBody>
                  <a:tcPr/>
                </a:tc>
                <a:tc>
                  <a:txBody>
                    <a:bodyPr/>
                    <a:lstStyle/>
                    <a:p>
                      <a:r>
                        <a:rPr lang="en-US" b="1" dirty="0" smtClean="0"/>
                        <a:t>606.95</a:t>
                      </a:r>
                      <a:endParaRPr lang="en-US" b="1" dirty="0"/>
                    </a:p>
                  </a:txBody>
                  <a:tcPr/>
                </a:tc>
                <a:tc>
                  <a:txBody>
                    <a:bodyPr/>
                    <a:lstStyle/>
                    <a:p>
                      <a:r>
                        <a:rPr lang="en-US" b="1" dirty="0" smtClean="0"/>
                        <a:t>651.92</a:t>
                      </a:r>
                      <a:endParaRPr lang="en-US" b="1" dirty="0"/>
                    </a:p>
                  </a:txBody>
                  <a:tcPr/>
                </a:tc>
                <a:tc>
                  <a:txBody>
                    <a:bodyPr/>
                    <a:lstStyle/>
                    <a:p>
                      <a:r>
                        <a:rPr lang="en-US" b="1" dirty="0" smtClean="0"/>
                        <a:t>800.36</a:t>
                      </a:r>
                      <a:endParaRPr lang="en-US" b="1" dirty="0"/>
                    </a:p>
                  </a:txBody>
                  <a:tcPr/>
                </a:tc>
                <a:tc>
                  <a:txBody>
                    <a:bodyPr/>
                    <a:lstStyle/>
                    <a:p>
                      <a:r>
                        <a:rPr lang="en-US" b="1" dirty="0" smtClean="0"/>
                        <a:t>642.6</a:t>
                      </a:r>
                      <a:endParaRPr lang="en-US" b="1" dirty="0"/>
                    </a:p>
                  </a:txBody>
                  <a:tcPr/>
                </a:tc>
              </a:tr>
              <a:tr h="762000">
                <a:tc>
                  <a:txBody>
                    <a:bodyPr/>
                    <a:lstStyle/>
                    <a:p>
                      <a:r>
                        <a:rPr lang="en-US" b="1" dirty="0" smtClean="0"/>
                        <a:t>France</a:t>
                      </a:r>
                      <a:endParaRPr lang="en-US" b="1" dirty="0"/>
                    </a:p>
                  </a:txBody>
                  <a:tcPr/>
                </a:tc>
                <a:tc>
                  <a:txBody>
                    <a:bodyPr/>
                    <a:lstStyle/>
                    <a:p>
                      <a:r>
                        <a:rPr lang="en-US" b="1" dirty="0" smtClean="0"/>
                        <a:t>269.39</a:t>
                      </a:r>
                      <a:endParaRPr lang="en-US" b="1" dirty="0"/>
                    </a:p>
                  </a:txBody>
                  <a:tcPr/>
                </a:tc>
                <a:tc>
                  <a:txBody>
                    <a:bodyPr/>
                    <a:lstStyle/>
                    <a:p>
                      <a:r>
                        <a:rPr lang="en-US" b="1" dirty="0" smtClean="0"/>
                        <a:t>251.21</a:t>
                      </a:r>
                      <a:endParaRPr lang="en-US" b="1" dirty="0"/>
                    </a:p>
                  </a:txBody>
                  <a:tcPr/>
                </a:tc>
                <a:tc>
                  <a:txBody>
                    <a:bodyPr/>
                    <a:lstStyle/>
                    <a:p>
                      <a:endParaRPr lang="en-US" b="1"/>
                    </a:p>
                  </a:txBody>
                  <a:tcPr/>
                </a:tc>
                <a:tc>
                  <a:txBody>
                    <a:bodyPr/>
                    <a:lstStyle/>
                    <a:p>
                      <a:endParaRPr lang="en-US" b="1"/>
                    </a:p>
                  </a:txBody>
                  <a:tcPr/>
                </a:tc>
                <a:tc>
                  <a:txBody>
                    <a:bodyPr/>
                    <a:lstStyle/>
                    <a:p>
                      <a:r>
                        <a:rPr lang="en-US" b="1" dirty="0" smtClean="0"/>
                        <a:t>209.2</a:t>
                      </a:r>
                      <a:endParaRPr lang="en-US" b="1" dirty="0"/>
                    </a:p>
                  </a:txBody>
                  <a:tcPr/>
                </a:tc>
                <a:tc>
                  <a:txBody>
                    <a:bodyPr/>
                    <a:lstStyle/>
                    <a:p>
                      <a:endParaRPr lang="en-US" b="1" dirty="0"/>
                    </a:p>
                  </a:txBody>
                  <a:tcPr/>
                </a:tc>
              </a:tr>
            </a:tbl>
          </a:graphicData>
        </a:graphic>
      </p:graphicFrame>
    </p:spTree>
    <p:extLst>
      <p:ext uri="{BB962C8B-B14F-4D97-AF65-F5344CB8AC3E}">
        <p14:creationId xmlns:p14="http://schemas.microsoft.com/office/powerpoint/2010/main" val="396350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Export Summary</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356593308"/>
              </p:ext>
            </p:extLst>
          </p:nvPr>
        </p:nvGraphicFramePr>
        <p:xfrm>
          <a:off x="609600" y="1600201"/>
          <a:ext cx="7467600" cy="3886201"/>
        </p:xfrm>
        <a:graphic>
          <a:graphicData uri="http://schemas.openxmlformats.org/drawingml/2006/table">
            <a:tbl>
              <a:tblPr/>
              <a:tblGrid>
                <a:gridCol w="2489200"/>
                <a:gridCol w="2489200"/>
                <a:gridCol w="2489200"/>
              </a:tblGrid>
              <a:tr h="988596">
                <a:tc>
                  <a:txBody>
                    <a:bodyPr/>
                    <a:lstStyle/>
                    <a:p>
                      <a:pPr algn="l" fontAlgn="b"/>
                      <a:r>
                        <a:rPr lang="en-US" b="1" dirty="0">
                          <a:effectLst/>
                        </a:rPr>
                        <a:t>Market</a:t>
                      </a:r>
                    </a:p>
                  </a:txBody>
                  <a:tcPr marL="38100" marR="38100" marT="57150" marB="57150"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r" fontAlgn="b"/>
                      <a:r>
                        <a:rPr lang="en-US" b="1" i="0" dirty="0">
                          <a:effectLst/>
                          <a:latin typeface="Glyphicons Halflings"/>
                        </a:rPr>
                        <a:t>Trade (US$ Mil)</a:t>
                      </a:r>
                    </a:p>
                  </a:txBody>
                  <a:tcPr marL="38100" marR="38100" marT="57150" marB="57150"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r" fontAlgn="b"/>
                      <a:r>
                        <a:rPr lang="en-US" b="1" i="0">
                          <a:effectLst/>
                          <a:latin typeface="Glyphicons Halflings"/>
                        </a:rPr>
                        <a:t>Partner share(%)</a:t>
                      </a:r>
                    </a:p>
                  </a:txBody>
                  <a:tcPr marL="38100" marR="38100" marT="57150" marB="57150"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r>
              <a:tr h="579521">
                <a:tc>
                  <a:txBody>
                    <a:bodyPr/>
                    <a:lstStyle/>
                    <a:p>
                      <a:pPr algn="l" fontAlgn="t"/>
                      <a:r>
                        <a:rPr lang="en-US" b="1" i="0" dirty="0">
                          <a:effectLst/>
                          <a:latin typeface="Glyphicons Halflings"/>
                        </a:rPr>
                        <a:t>Netherlands</a:t>
                      </a:r>
                    </a:p>
                  </a:txBody>
                  <a:tcPr marL="38100" marR="38100" marT="57150" marB="5715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r" fontAlgn="t"/>
                      <a:r>
                        <a:rPr lang="en-US" b="1" u="none" strike="noStrike" dirty="0">
                          <a:solidFill>
                            <a:srgbClr val="850000"/>
                          </a:solidFill>
                          <a:effectLst/>
                        </a:rPr>
                        <a:t>1,231</a:t>
                      </a:r>
                      <a:endParaRPr lang="en-US" b="1" dirty="0">
                        <a:effectLst/>
                      </a:endParaRPr>
                    </a:p>
                  </a:txBody>
                  <a:tcPr marL="38100" marR="38100" marT="57150" marB="5715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r" fontAlgn="t"/>
                      <a:r>
                        <a:rPr lang="en-US" b="1" u="none" strike="noStrike" dirty="0">
                          <a:solidFill>
                            <a:srgbClr val="850000"/>
                          </a:solidFill>
                          <a:effectLst/>
                        </a:rPr>
                        <a:t>26.06</a:t>
                      </a:r>
                      <a:endParaRPr lang="en-US" b="1" dirty="0">
                        <a:effectLst/>
                      </a:endParaRPr>
                    </a:p>
                  </a:txBody>
                  <a:tcPr marL="38100" marR="38100" marT="57150" marB="5715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r>
              <a:tr h="579521">
                <a:tc>
                  <a:txBody>
                    <a:bodyPr/>
                    <a:lstStyle/>
                    <a:p>
                      <a:pPr algn="l" fontAlgn="t"/>
                      <a:r>
                        <a:rPr lang="en-US" b="1" i="0" dirty="0">
                          <a:effectLst/>
                          <a:latin typeface="Glyphicons Halflings"/>
                        </a:rPr>
                        <a:t>United Kingdom</a:t>
                      </a:r>
                    </a:p>
                  </a:txBody>
                  <a:tcPr marL="38100" marR="38100" marT="57150" marB="5715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r" fontAlgn="t"/>
                      <a:r>
                        <a:rPr lang="en-US" b="1" u="none" strike="noStrike" dirty="0">
                          <a:solidFill>
                            <a:srgbClr val="850000"/>
                          </a:solidFill>
                          <a:effectLst/>
                        </a:rPr>
                        <a:t>548</a:t>
                      </a:r>
                      <a:endParaRPr lang="en-US" b="1" dirty="0">
                        <a:effectLst/>
                      </a:endParaRPr>
                    </a:p>
                  </a:txBody>
                  <a:tcPr marL="38100" marR="38100" marT="57150" marB="5715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r" fontAlgn="t"/>
                      <a:r>
                        <a:rPr lang="en-US" b="1" u="none" strike="noStrike" dirty="0">
                          <a:solidFill>
                            <a:srgbClr val="850000"/>
                          </a:solidFill>
                          <a:effectLst/>
                        </a:rPr>
                        <a:t>11.60</a:t>
                      </a:r>
                      <a:endParaRPr lang="en-US" b="1" dirty="0">
                        <a:effectLst/>
                      </a:endParaRPr>
                    </a:p>
                  </a:txBody>
                  <a:tcPr marL="38100" marR="38100" marT="57150" marB="5715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79521">
                <a:tc>
                  <a:txBody>
                    <a:bodyPr/>
                    <a:lstStyle/>
                    <a:p>
                      <a:pPr algn="l" fontAlgn="t"/>
                      <a:r>
                        <a:rPr lang="en-US" b="1" i="0" dirty="0">
                          <a:effectLst/>
                          <a:latin typeface="Glyphicons Halflings"/>
                        </a:rPr>
                        <a:t>Spain</a:t>
                      </a:r>
                    </a:p>
                  </a:txBody>
                  <a:tcPr marL="38100" marR="38100" marT="57150" marB="5715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r" fontAlgn="t"/>
                      <a:r>
                        <a:rPr lang="en-US" b="1" u="none" strike="noStrike" dirty="0">
                          <a:solidFill>
                            <a:srgbClr val="850000"/>
                          </a:solidFill>
                          <a:effectLst/>
                        </a:rPr>
                        <a:t>545</a:t>
                      </a:r>
                      <a:endParaRPr lang="en-US" b="1" dirty="0">
                        <a:effectLst/>
                      </a:endParaRPr>
                    </a:p>
                  </a:txBody>
                  <a:tcPr marL="38100" marR="38100" marT="57150" marB="5715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r" fontAlgn="t"/>
                      <a:r>
                        <a:rPr lang="en-US" b="1" u="none" strike="noStrike" dirty="0">
                          <a:solidFill>
                            <a:srgbClr val="850000"/>
                          </a:solidFill>
                          <a:effectLst/>
                        </a:rPr>
                        <a:t>11.54</a:t>
                      </a:r>
                      <a:endParaRPr lang="en-US" b="1" dirty="0">
                        <a:effectLst/>
                      </a:endParaRPr>
                    </a:p>
                  </a:txBody>
                  <a:tcPr marL="38100" marR="38100" marT="57150" marB="5715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r>
              <a:tr h="579521">
                <a:tc>
                  <a:txBody>
                    <a:bodyPr/>
                    <a:lstStyle/>
                    <a:p>
                      <a:pPr algn="l" fontAlgn="t"/>
                      <a:r>
                        <a:rPr lang="en-US" b="1" i="0">
                          <a:effectLst/>
                          <a:latin typeface="Glyphicons Halflings"/>
                        </a:rPr>
                        <a:t>Germany</a:t>
                      </a:r>
                    </a:p>
                  </a:txBody>
                  <a:tcPr marL="38100" marR="38100" marT="57150" marB="5715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r" fontAlgn="t"/>
                      <a:r>
                        <a:rPr lang="en-US" b="1" u="none" strike="noStrike" dirty="0">
                          <a:solidFill>
                            <a:srgbClr val="850000"/>
                          </a:solidFill>
                          <a:effectLst/>
                        </a:rPr>
                        <a:t>352</a:t>
                      </a:r>
                      <a:endParaRPr lang="en-US" b="1" dirty="0">
                        <a:effectLst/>
                      </a:endParaRPr>
                    </a:p>
                  </a:txBody>
                  <a:tcPr marL="38100" marR="38100" marT="57150" marB="5715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r" fontAlgn="t"/>
                      <a:r>
                        <a:rPr lang="en-US" b="1" u="none" strike="noStrike" dirty="0">
                          <a:solidFill>
                            <a:srgbClr val="850000"/>
                          </a:solidFill>
                          <a:effectLst/>
                        </a:rPr>
                        <a:t>7.45</a:t>
                      </a:r>
                      <a:endParaRPr lang="en-US" b="1" dirty="0">
                        <a:effectLst/>
                      </a:endParaRPr>
                    </a:p>
                  </a:txBody>
                  <a:tcPr marL="38100" marR="38100" marT="57150" marB="5715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79521">
                <a:tc>
                  <a:txBody>
                    <a:bodyPr/>
                    <a:lstStyle/>
                    <a:p>
                      <a:pPr algn="l" fontAlgn="t"/>
                      <a:r>
                        <a:rPr lang="en-US" b="1" i="0">
                          <a:effectLst/>
                          <a:latin typeface="Glyphicons Halflings"/>
                        </a:rPr>
                        <a:t>France</a:t>
                      </a:r>
                    </a:p>
                  </a:txBody>
                  <a:tcPr marL="38100" marR="38100" marT="57150" marB="57150">
                    <a:lnL>
                      <a:noFill/>
                    </a:lnL>
                    <a:lnR>
                      <a:noFill/>
                    </a:lnR>
                    <a:lnT w="9525" cap="flat" cmpd="sng" algn="ctr">
                      <a:solidFill>
                        <a:srgbClr val="DDDDDD"/>
                      </a:solidFill>
                      <a:prstDash val="solid"/>
                      <a:round/>
                      <a:headEnd type="none" w="med" len="med"/>
                      <a:tailEnd type="none" w="med" len="med"/>
                    </a:lnT>
                    <a:lnB>
                      <a:noFill/>
                    </a:lnB>
                    <a:solidFill>
                      <a:srgbClr val="F2F2F2"/>
                    </a:solidFill>
                  </a:tcPr>
                </a:tc>
                <a:tc>
                  <a:txBody>
                    <a:bodyPr/>
                    <a:lstStyle/>
                    <a:p>
                      <a:pPr algn="r" fontAlgn="t"/>
                      <a:r>
                        <a:rPr lang="en-US" b="1" u="none" strike="noStrike" dirty="0">
                          <a:solidFill>
                            <a:srgbClr val="850000"/>
                          </a:solidFill>
                          <a:effectLst/>
                        </a:rPr>
                        <a:t>269</a:t>
                      </a:r>
                      <a:endParaRPr lang="en-US" b="1" dirty="0">
                        <a:effectLst/>
                      </a:endParaRPr>
                    </a:p>
                  </a:txBody>
                  <a:tcPr marL="38100" marR="38100" marT="57150" marB="57150">
                    <a:lnL>
                      <a:noFill/>
                    </a:lnL>
                    <a:lnR>
                      <a:noFill/>
                    </a:lnR>
                    <a:lnT w="9525" cap="flat" cmpd="sng" algn="ctr">
                      <a:solidFill>
                        <a:srgbClr val="DDDDDD"/>
                      </a:solidFill>
                      <a:prstDash val="solid"/>
                      <a:round/>
                      <a:headEnd type="none" w="med" len="med"/>
                      <a:tailEnd type="none" w="med" len="med"/>
                    </a:lnT>
                    <a:lnB>
                      <a:noFill/>
                    </a:lnB>
                    <a:solidFill>
                      <a:srgbClr val="F2F2F2"/>
                    </a:solidFill>
                  </a:tcPr>
                </a:tc>
                <a:tc>
                  <a:txBody>
                    <a:bodyPr/>
                    <a:lstStyle/>
                    <a:p>
                      <a:pPr algn="r" fontAlgn="t"/>
                      <a:r>
                        <a:rPr lang="en-US" b="1" u="none" strike="noStrike" dirty="0">
                          <a:solidFill>
                            <a:srgbClr val="850000"/>
                          </a:solidFill>
                          <a:effectLst/>
                        </a:rPr>
                        <a:t>5.70</a:t>
                      </a:r>
                      <a:endParaRPr lang="en-US" b="1" dirty="0">
                        <a:effectLst/>
                      </a:endParaRPr>
                    </a:p>
                  </a:txBody>
                  <a:tcPr marL="38100" marR="38100" marT="57150" marB="57150">
                    <a:lnL>
                      <a:noFill/>
                    </a:lnL>
                    <a:lnR>
                      <a:noFill/>
                    </a:lnR>
                    <a:lnT w="9525" cap="flat" cmpd="sng" algn="ctr">
                      <a:solidFill>
                        <a:srgbClr val="DDDDDD"/>
                      </a:solidFill>
                      <a:prstDash val="solid"/>
                      <a:round/>
                      <a:headEnd type="none" w="med" len="med"/>
                      <a:tailEnd type="none" w="med" len="med"/>
                    </a:lnT>
                    <a:lnB>
                      <a:noFill/>
                    </a:lnB>
                    <a:solidFill>
                      <a:srgbClr val="F2F2F2"/>
                    </a:solidFill>
                  </a:tcPr>
                </a:tc>
              </a:tr>
            </a:tbl>
          </a:graphicData>
        </a:graphic>
      </p:graphicFrame>
    </p:spTree>
    <p:extLst>
      <p:ext uri="{BB962C8B-B14F-4D97-AF65-F5344CB8AC3E}">
        <p14:creationId xmlns:p14="http://schemas.microsoft.com/office/powerpoint/2010/main" val="366512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 Commodities</a:t>
            </a:r>
            <a:endParaRPr lang="en-US" dirty="0"/>
          </a:p>
        </p:txBody>
      </p:sp>
      <p:sp>
        <p:nvSpPr>
          <p:cNvPr id="3" name="Content Placeholder 2"/>
          <p:cNvSpPr>
            <a:spLocks noGrp="1"/>
          </p:cNvSpPr>
          <p:nvPr>
            <p:ph idx="1"/>
          </p:nvPr>
        </p:nvSpPr>
        <p:spPr/>
        <p:txBody>
          <a:bodyPr/>
          <a:lstStyle/>
          <a:p>
            <a:r>
              <a:rPr lang="en-US" sz="3200" dirty="0" smtClean="0"/>
              <a:t>Food</a:t>
            </a:r>
          </a:p>
          <a:p>
            <a:r>
              <a:rPr lang="en-US" sz="3200" dirty="0" smtClean="0"/>
              <a:t>Machinery</a:t>
            </a:r>
          </a:p>
          <a:p>
            <a:r>
              <a:rPr lang="en-US" sz="3200" dirty="0" smtClean="0"/>
              <a:t>Oil</a:t>
            </a:r>
          </a:p>
          <a:p>
            <a:r>
              <a:rPr lang="en-US" sz="3200" dirty="0" smtClean="0"/>
              <a:t>Textiles</a:t>
            </a:r>
          </a:p>
          <a:p>
            <a:endParaRPr lang="en-US" dirty="0"/>
          </a:p>
        </p:txBody>
      </p:sp>
    </p:spTree>
    <p:extLst>
      <p:ext uri="{BB962C8B-B14F-4D97-AF65-F5344CB8AC3E}">
        <p14:creationId xmlns:p14="http://schemas.microsoft.com/office/powerpoint/2010/main" val="348256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 Data </a:t>
            </a:r>
            <a:r>
              <a:rPr lang="en-US" sz="2400" dirty="0"/>
              <a:t>(in US $ Million)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11732894"/>
              </p:ext>
            </p:extLst>
          </p:nvPr>
        </p:nvGraphicFramePr>
        <p:xfrm>
          <a:off x="457200" y="1600200"/>
          <a:ext cx="7696199" cy="4572000"/>
        </p:xfrm>
        <a:graphic>
          <a:graphicData uri="http://schemas.openxmlformats.org/drawingml/2006/table">
            <a:tbl>
              <a:tblPr firstRow="1" bandRow="1">
                <a:tableStyleId>{5C22544A-7EE6-4342-B048-85BDC9FD1C3A}</a:tableStyleId>
              </a:tblPr>
              <a:tblGrid>
                <a:gridCol w="1099457"/>
                <a:gridCol w="1099457"/>
                <a:gridCol w="1099457"/>
                <a:gridCol w="1099457"/>
                <a:gridCol w="1099457"/>
                <a:gridCol w="1099457"/>
                <a:gridCol w="1099457"/>
              </a:tblGrid>
              <a:tr h="762000">
                <a:tc>
                  <a:txBody>
                    <a:bodyPr/>
                    <a:lstStyle/>
                    <a:p>
                      <a:r>
                        <a:rPr lang="en-US" b="1" dirty="0" smtClean="0"/>
                        <a:t>Country</a:t>
                      </a:r>
                      <a:endParaRPr lang="en-US" b="1" dirty="0"/>
                    </a:p>
                  </a:txBody>
                  <a:tcPr/>
                </a:tc>
                <a:tc>
                  <a:txBody>
                    <a:bodyPr/>
                    <a:lstStyle/>
                    <a:p>
                      <a:r>
                        <a:rPr lang="en-US" b="1" dirty="0" smtClean="0"/>
                        <a:t>2015</a:t>
                      </a:r>
                      <a:endParaRPr lang="en-US" b="1" dirty="0"/>
                    </a:p>
                  </a:txBody>
                  <a:tcPr/>
                </a:tc>
                <a:tc>
                  <a:txBody>
                    <a:bodyPr/>
                    <a:lstStyle/>
                    <a:p>
                      <a:r>
                        <a:rPr lang="en-US" b="1" dirty="0" smtClean="0"/>
                        <a:t>2014</a:t>
                      </a:r>
                      <a:endParaRPr lang="en-US" b="1" dirty="0"/>
                    </a:p>
                  </a:txBody>
                  <a:tcPr/>
                </a:tc>
                <a:tc>
                  <a:txBody>
                    <a:bodyPr/>
                    <a:lstStyle/>
                    <a:p>
                      <a:r>
                        <a:rPr lang="en-US" b="1" dirty="0" smtClean="0"/>
                        <a:t>2013</a:t>
                      </a:r>
                      <a:endParaRPr lang="en-US" b="1" dirty="0"/>
                    </a:p>
                  </a:txBody>
                  <a:tcPr/>
                </a:tc>
                <a:tc>
                  <a:txBody>
                    <a:bodyPr/>
                    <a:lstStyle/>
                    <a:p>
                      <a:r>
                        <a:rPr lang="en-US" b="1" dirty="0" smtClean="0"/>
                        <a:t>2012</a:t>
                      </a:r>
                      <a:endParaRPr lang="en-US" b="1" dirty="0"/>
                    </a:p>
                  </a:txBody>
                  <a:tcPr/>
                </a:tc>
                <a:tc>
                  <a:txBody>
                    <a:bodyPr/>
                    <a:lstStyle/>
                    <a:p>
                      <a:r>
                        <a:rPr lang="en-US" b="1" dirty="0" smtClean="0"/>
                        <a:t>2011</a:t>
                      </a:r>
                      <a:endParaRPr lang="en-US" b="1" dirty="0"/>
                    </a:p>
                  </a:txBody>
                  <a:tcPr/>
                </a:tc>
                <a:tc>
                  <a:txBody>
                    <a:bodyPr/>
                    <a:lstStyle/>
                    <a:p>
                      <a:r>
                        <a:rPr lang="en-US" b="1" dirty="0" smtClean="0"/>
                        <a:t>2010</a:t>
                      </a:r>
                      <a:endParaRPr lang="en-US" b="1" dirty="0"/>
                    </a:p>
                  </a:txBody>
                  <a:tcPr/>
                </a:tc>
              </a:tr>
              <a:tr h="762000">
                <a:tc>
                  <a:txBody>
                    <a:bodyPr/>
                    <a:lstStyle/>
                    <a:p>
                      <a:r>
                        <a:rPr lang="en-US" b="1" dirty="0" smtClean="0"/>
                        <a:t>Norway</a:t>
                      </a:r>
                      <a:endParaRPr lang="en-US" b="1" dirty="0"/>
                    </a:p>
                  </a:txBody>
                  <a:tcPr/>
                </a:tc>
                <a:tc>
                  <a:txBody>
                    <a:bodyPr/>
                    <a:lstStyle/>
                    <a:p>
                      <a:r>
                        <a:rPr lang="en-US" b="1" dirty="0" smtClean="0"/>
                        <a:t>536.15</a:t>
                      </a:r>
                      <a:endParaRPr lang="en-US" b="1" dirty="0"/>
                    </a:p>
                  </a:txBody>
                  <a:tcPr/>
                </a:tc>
                <a:tc>
                  <a:txBody>
                    <a:bodyPr/>
                    <a:lstStyle/>
                    <a:p>
                      <a:r>
                        <a:rPr lang="en-US" b="1" dirty="0" smtClean="0"/>
                        <a:t>786.34</a:t>
                      </a:r>
                      <a:endParaRPr lang="en-US" b="1" dirty="0"/>
                    </a:p>
                  </a:txBody>
                  <a:tcPr/>
                </a:tc>
                <a:tc>
                  <a:txBody>
                    <a:bodyPr/>
                    <a:lstStyle/>
                    <a:p>
                      <a:r>
                        <a:rPr lang="en-US" b="1" dirty="0" smtClean="0"/>
                        <a:t>755.96</a:t>
                      </a:r>
                      <a:endParaRPr lang="en-US" b="1" dirty="0"/>
                    </a:p>
                  </a:txBody>
                  <a:tcPr/>
                </a:tc>
                <a:tc>
                  <a:txBody>
                    <a:bodyPr/>
                    <a:lstStyle/>
                    <a:p>
                      <a:r>
                        <a:rPr lang="en-US" b="1" dirty="0" smtClean="0"/>
                        <a:t>793.5</a:t>
                      </a:r>
                      <a:endParaRPr lang="en-US" b="1" dirty="0"/>
                    </a:p>
                  </a:txBody>
                  <a:tcPr/>
                </a:tc>
                <a:tc>
                  <a:txBody>
                    <a:bodyPr/>
                    <a:lstStyle/>
                    <a:p>
                      <a:r>
                        <a:rPr lang="en-US" b="1" dirty="0" smtClean="0"/>
                        <a:t>772.79</a:t>
                      </a:r>
                      <a:endParaRPr lang="en-US" b="1" dirty="0"/>
                    </a:p>
                  </a:txBody>
                  <a:tcPr/>
                </a:tc>
                <a:tc>
                  <a:txBody>
                    <a:bodyPr/>
                    <a:lstStyle/>
                    <a:p>
                      <a:r>
                        <a:rPr lang="en-US" b="1" dirty="0" smtClean="0"/>
                        <a:t>354.48</a:t>
                      </a:r>
                      <a:endParaRPr lang="en-US" b="1" dirty="0"/>
                    </a:p>
                  </a:txBody>
                  <a:tcPr/>
                </a:tc>
              </a:tr>
              <a:tr h="762000">
                <a:tc>
                  <a:txBody>
                    <a:bodyPr/>
                    <a:lstStyle/>
                    <a:p>
                      <a:r>
                        <a:rPr lang="en-US" b="1" dirty="0" smtClean="0"/>
                        <a:t>Germany</a:t>
                      </a:r>
                      <a:endParaRPr lang="en-US" b="1" dirty="0"/>
                    </a:p>
                  </a:txBody>
                  <a:tcPr/>
                </a:tc>
                <a:tc>
                  <a:txBody>
                    <a:bodyPr/>
                    <a:lstStyle/>
                    <a:p>
                      <a:r>
                        <a:rPr lang="en-US" b="1" dirty="0" smtClean="0"/>
                        <a:t>454.51</a:t>
                      </a:r>
                      <a:endParaRPr lang="en-US" b="1" dirty="0"/>
                    </a:p>
                  </a:txBody>
                  <a:tcPr/>
                </a:tc>
                <a:tc>
                  <a:txBody>
                    <a:bodyPr/>
                    <a:lstStyle/>
                    <a:p>
                      <a:r>
                        <a:rPr lang="en-US" b="1" dirty="0" smtClean="0"/>
                        <a:t>409.44</a:t>
                      </a:r>
                      <a:endParaRPr lang="en-US" b="1" dirty="0"/>
                    </a:p>
                  </a:txBody>
                  <a:tcPr/>
                </a:tc>
                <a:tc>
                  <a:txBody>
                    <a:bodyPr/>
                    <a:lstStyle/>
                    <a:p>
                      <a:r>
                        <a:rPr lang="en-US" b="1" dirty="0" smtClean="0"/>
                        <a:t>402.36</a:t>
                      </a:r>
                      <a:endParaRPr lang="en-US" b="1" dirty="0"/>
                    </a:p>
                  </a:txBody>
                  <a:tcPr/>
                </a:tc>
                <a:tc>
                  <a:txBody>
                    <a:bodyPr/>
                    <a:lstStyle/>
                    <a:p>
                      <a:r>
                        <a:rPr lang="en-US" b="1" dirty="0" smtClean="0"/>
                        <a:t>437.94</a:t>
                      </a:r>
                      <a:endParaRPr lang="en-US" b="1" dirty="0"/>
                    </a:p>
                  </a:txBody>
                  <a:tcPr/>
                </a:tc>
                <a:tc>
                  <a:txBody>
                    <a:bodyPr/>
                    <a:lstStyle/>
                    <a:p>
                      <a:r>
                        <a:rPr lang="en-US" b="1" dirty="0" smtClean="0"/>
                        <a:t>382.6</a:t>
                      </a:r>
                      <a:endParaRPr lang="en-US" b="1" dirty="0"/>
                    </a:p>
                  </a:txBody>
                  <a:tcPr/>
                </a:tc>
                <a:tc>
                  <a:txBody>
                    <a:bodyPr/>
                    <a:lstStyle/>
                    <a:p>
                      <a:r>
                        <a:rPr lang="en-US" b="1" dirty="0" smtClean="0"/>
                        <a:t>293.95</a:t>
                      </a:r>
                      <a:endParaRPr lang="en-US" b="1" dirty="0"/>
                    </a:p>
                  </a:txBody>
                  <a:tcPr/>
                </a:tc>
              </a:tr>
              <a:tr h="762000">
                <a:tc>
                  <a:txBody>
                    <a:bodyPr/>
                    <a:lstStyle/>
                    <a:p>
                      <a:r>
                        <a:rPr lang="en-US" b="1" dirty="0" smtClean="0"/>
                        <a:t>United States</a:t>
                      </a:r>
                      <a:endParaRPr lang="en-US" b="1" dirty="0"/>
                    </a:p>
                  </a:txBody>
                  <a:tcPr/>
                </a:tc>
                <a:tc>
                  <a:txBody>
                    <a:bodyPr/>
                    <a:lstStyle/>
                    <a:p>
                      <a:r>
                        <a:rPr lang="en-US" b="1" dirty="0" smtClean="0"/>
                        <a:t>415.42</a:t>
                      </a:r>
                      <a:endParaRPr lang="en-US" b="1" dirty="0"/>
                    </a:p>
                  </a:txBody>
                  <a:tcPr/>
                </a:tc>
                <a:tc>
                  <a:txBody>
                    <a:bodyPr/>
                    <a:lstStyle/>
                    <a:p>
                      <a:r>
                        <a:rPr lang="en-US" b="1" dirty="0" smtClean="0"/>
                        <a:t>544.38</a:t>
                      </a:r>
                      <a:endParaRPr lang="en-US" b="1" dirty="0"/>
                    </a:p>
                  </a:txBody>
                  <a:tcPr/>
                </a:tc>
                <a:tc>
                  <a:txBody>
                    <a:bodyPr/>
                    <a:lstStyle/>
                    <a:p>
                      <a:r>
                        <a:rPr lang="en-US" b="1" dirty="0" smtClean="0"/>
                        <a:t>483.9</a:t>
                      </a:r>
                      <a:endParaRPr lang="en-US" b="1" dirty="0"/>
                    </a:p>
                  </a:txBody>
                  <a:tcPr/>
                </a:tc>
                <a:tc>
                  <a:txBody>
                    <a:bodyPr/>
                    <a:lstStyle/>
                    <a:p>
                      <a:r>
                        <a:rPr lang="en-US" b="1" dirty="0" smtClean="0"/>
                        <a:t>488.67</a:t>
                      </a:r>
                      <a:endParaRPr lang="en-US" b="1" dirty="0"/>
                    </a:p>
                  </a:txBody>
                  <a:tcPr/>
                </a:tc>
                <a:tc>
                  <a:txBody>
                    <a:bodyPr/>
                    <a:lstStyle/>
                    <a:p>
                      <a:r>
                        <a:rPr lang="en-US" b="1" dirty="0" smtClean="0"/>
                        <a:t>527.43</a:t>
                      </a:r>
                      <a:endParaRPr lang="en-US" b="1" dirty="0"/>
                    </a:p>
                  </a:txBody>
                  <a:tcPr/>
                </a:tc>
                <a:tc>
                  <a:txBody>
                    <a:bodyPr/>
                    <a:lstStyle/>
                    <a:p>
                      <a:r>
                        <a:rPr lang="en-US" b="1" dirty="0" smtClean="0"/>
                        <a:t>310.55</a:t>
                      </a:r>
                      <a:endParaRPr lang="en-US" b="1" dirty="0"/>
                    </a:p>
                  </a:txBody>
                  <a:tcPr/>
                </a:tc>
              </a:tr>
              <a:tr h="762000">
                <a:tc>
                  <a:txBody>
                    <a:bodyPr/>
                    <a:lstStyle/>
                    <a:p>
                      <a:r>
                        <a:rPr lang="en-US" b="1" dirty="0" smtClean="0"/>
                        <a:t>China</a:t>
                      </a:r>
                      <a:endParaRPr lang="en-US" b="1" dirty="0"/>
                    </a:p>
                  </a:txBody>
                  <a:tcPr/>
                </a:tc>
                <a:tc>
                  <a:txBody>
                    <a:bodyPr/>
                    <a:lstStyle/>
                    <a:p>
                      <a:r>
                        <a:rPr lang="en-US" b="1" dirty="0" smtClean="0"/>
                        <a:t>414.49</a:t>
                      </a:r>
                      <a:endParaRPr lang="en-US" b="1" dirty="0"/>
                    </a:p>
                  </a:txBody>
                  <a:tcPr/>
                </a:tc>
                <a:tc>
                  <a:txBody>
                    <a:bodyPr/>
                    <a:lstStyle/>
                    <a:p>
                      <a:r>
                        <a:rPr lang="en-US" b="1" dirty="0" smtClean="0"/>
                        <a:t>397.51</a:t>
                      </a:r>
                      <a:endParaRPr lang="en-US" b="1" dirty="0"/>
                    </a:p>
                  </a:txBody>
                  <a:tcPr/>
                </a:tc>
                <a:tc>
                  <a:txBody>
                    <a:bodyPr/>
                    <a:lstStyle/>
                    <a:p>
                      <a:r>
                        <a:rPr lang="en-US" b="1" dirty="0" smtClean="0"/>
                        <a:t>391.97</a:t>
                      </a:r>
                      <a:endParaRPr lang="en-US" b="1" dirty="0"/>
                    </a:p>
                  </a:txBody>
                  <a:tcPr/>
                </a:tc>
                <a:tc>
                  <a:txBody>
                    <a:bodyPr/>
                    <a:lstStyle/>
                    <a:p>
                      <a:r>
                        <a:rPr lang="en-US" b="1" dirty="0" smtClean="0"/>
                        <a:t>341.5</a:t>
                      </a:r>
                      <a:endParaRPr lang="en-US" b="1" dirty="0"/>
                    </a:p>
                  </a:txBody>
                  <a:tcPr/>
                </a:tc>
                <a:tc>
                  <a:txBody>
                    <a:bodyPr/>
                    <a:lstStyle/>
                    <a:p>
                      <a:r>
                        <a:rPr lang="en-US" b="1" dirty="0" smtClean="0"/>
                        <a:t>303.03</a:t>
                      </a:r>
                      <a:endParaRPr lang="en-US" b="1" dirty="0"/>
                    </a:p>
                  </a:txBody>
                  <a:tcPr/>
                </a:tc>
                <a:tc>
                  <a:txBody>
                    <a:bodyPr/>
                    <a:lstStyle/>
                    <a:p>
                      <a:endParaRPr lang="en-US" b="1"/>
                    </a:p>
                  </a:txBody>
                  <a:tcPr/>
                </a:tc>
              </a:tr>
              <a:tr h="762000">
                <a:tc>
                  <a:txBody>
                    <a:bodyPr/>
                    <a:lstStyle/>
                    <a:p>
                      <a:r>
                        <a:rPr lang="en-US" b="1" dirty="0" smtClean="0"/>
                        <a:t>Denmark</a:t>
                      </a:r>
                      <a:endParaRPr lang="en-US" b="1" dirty="0"/>
                    </a:p>
                  </a:txBody>
                  <a:tcPr/>
                </a:tc>
                <a:tc>
                  <a:txBody>
                    <a:bodyPr/>
                    <a:lstStyle/>
                    <a:p>
                      <a:r>
                        <a:rPr lang="en-US" b="1" dirty="0" smtClean="0"/>
                        <a:t>375.61</a:t>
                      </a:r>
                      <a:endParaRPr lang="en-US" b="1" dirty="0"/>
                    </a:p>
                  </a:txBody>
                  <a:tcPr/>
                </a:tc>
                <a:tc>
                  <a:txBody>
                    <a:bodyPr/>
                    <a:lstStyle/>
                    <a:p>
                      <a:r>
                        <a:rPr lang="en-US" b="1" dirty="0" smtClean="0"/>
                        <a:t>406.12</a:t>
                      </a:r>
                      <a:endParaRPr lang="en-US" b="1" dirty="0"/>
                    </a:p>
                  </a:txBody>
                  <a:tcPr/>
                </a:tc>
                <a:tc>
                  <a:txBody>
                    <a:bodyPr/>
                    <a:lstStyle/>
                    <a:p>
                      <a:r>
                        <a:rPr lang="en-US" b="1" dirty="0" smtClean="0"/>
                        <a:t>416.48</a:t>
                      </a:r>
                      <a:endParaRPr lang="en-US" b="1" dirty="0"/>
                    </a:p>
                  </a:txBody>
                  <a:tcPr/>
                </a:tc>
                <a:tc>
                  <a:txBody>
                    <a:bodyPr/>
                    <a:lstStyle/>
                    <a:p>
                      <a:endParaRPr lang="en-US" b="1" dirty="0"/>
                    </a:p>
                  </a:txBody>
                  <a:tcPr/>
                </a:tc>
                <a:tc>
                  <a:txBody>
                    <a:bodyPr/>
                    <a:lstStyle/>
                    <a:p>
                      <a:endParaRPr lang="en-US" b="1" dirty="0"/>
                    </a:p>
                  </a:txBody>
                  <a:tcPr/>
                </a:tc>
                <a:tc>
                  <a:txBody>
                    <a:bodyPr/>
                    <a:lstStyle/>
                    <a:p>
                      <a:endParaRPr lang="en-US" b="1" dirty="0"/>
                    </a:p>
                  </a:txBody>
                  <a:tcPr/>
                </a:tc>
              </a:tr>
            </a:tbl>
          </a:graphicData>
        </a:graphic>
      </p:graphicFrame>
    </p:spTree>
    <p:extLst>
      <p:ext uri="{BB962C8B-B14F-4D97-AF65-F5344CB8AC3E}">
        <p14:creationId xmlns:p14="http://schemas.microsoft.com/office/powerpoint/2010/main" val="1041396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 Summary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91118251"/>
              </p:ext>
            </p:extLst>
          </p:nvPr>
        </p:nvGraphicFramePr>
        <p:xfrm>
          <a:off x="609600" y="1752600"/>
          <a:ext cx="7391397" cy="3657602"/>
        </p:xfrm>
        <a:graphic>
          <a:graphicData uri="http://schemas.openxmlformats.org/drawingml/2006/table">
            <a:tbl>
              <a:tblPr/>
              <a:tblGrid>
                <a:gridCol w="2463799"/>
                <a:gridCol w="2463799"/>
                <a:gridCol w="2463799"/>
              </a:tblGrid>
              <a:tr h="930442">
                <a:tc>
                  <a:txBody>
                    <a:bodyPr/>
                    <a:lstStyle/>
                    <a:p>
                      <a:pPr algn="l" fontAlgn="b"/>
                      <a:r>
                        <a:rPr lang="en-US" b="1" dirty="0">
                          <a:effectLst/>
                        </a:rPr>
                        <a:t>Exporter</a:t>
                      </a:r>
                    </a:p>
                  </a:txBody>
                  <a:tcPr marL="38100" marR="38100" marT="57150" marB="57150"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r" fontAlgn="b"/>
                      <a:r>
                        <a:rPr lang="en-US" b="1" i="0">
                          <a:effectLst/>
                          <a:latin typeface="Glyphicons Halflings"/>
                        </a:rPr>
                        <a:t>Trade (US$ Mil)</a:t>
                      </a:r>
                    </a:p>
                  </a:txBody>
                  <a:tcPr marL="38100" marR="38100" marT="57150" marB="57150"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r" fontAlgn="b"/>
                      <a:r>
                        <a:rPr lang="en-US" b="1" i="0" dirty="0">
                          <a:effectLst/>
                          <a:latin typeface="Glyphicons Halflings"/>
                        </a:rPr>
                        <a:t>Partner share(%)</a:t>
                      </a:r>
                    </a:p>
                  </a:txBody>
                  <a:tcPr marL="38100" marR="38100" marT="57150" marB="57150"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r>
              <a:tr h="545432">
                <a:tc>
                  <a:txBody>
                    <a:bodyPr/>
                    <a:lstStyle/>
                    <a:p>
                      <a:pPr algn="l" fontAlgn="t"/>
                      <a:r>
                        <a:rPr lang="en-US" b="1" i="0" dirty="0">
                          <a:effectLst/>
                          <a:latin typeface="Glyphicons Halflings"/>
                        </a:rPr>
                        <a:t>Norway</a:t>
                      </a:r>
                    </a:p>
                  </a:txBody>
                  <a:tcPr marL="38100" marR="38100" marT="57150" marB="5715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r" fontAlgn="t"/>
                      <a:r>
                        <a:rPr lang="en-US" b="1" u="none" strike="noStrike" dirty="0">
                          <a:solidFill>
                            <a:srgbClr val="850000"/>
                          </a:solidFill>
                          <a:effectLst/>
                        </a:rPr>
                        <a:t>536</a:t>
                      </a:r>
                      <a:endParaRPr lang="en-US" b="1" dirty="0">
                        <a:effectLst/>
                      </a:endParaRPr>
                    </a:p>
                  </a:txBody>
                  <a:tcPr marL="38100" marR="38100" marT="57150" marB="5715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r" fontAlgn="t"/>
                      <a:r>
                        <a:rPr lang="en-US" b="1" u="none" strike="noStrike" dirty="0">
                          <a:solidFill>
                            <a:srgbClr val="850000"/>
                          </a:solidFill>
                          <a:effectLst/>
                        </a:rPr>
                        <a:t>10.14</a:t>
                      </a:r>
                      <a:endParaRPr lang="en-US" b="1" dirty="0">
                        <a:effectLst/>
                      </a:endParaRPr>
                    </a:p>
                  </a:txBody>
                  <a:tcPr marL="38100" marR="38100" marT="57150" marB="5715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r>
              <a:tr h="545432">
                <a:tc>
                  <a:txBody>
                    <a:bodyPr/>
                    <a:lstStyle/>
                    <a:p>
                      <a:pPr algn="l" fontAlgn="t"/>
                      <a:r>
                        <a:rPr lang="en-US" b="1" i="0" dirty="0">
                          <a:effectLst/>
                          <a:latin typeface="Glyphicons Halflings"/>
                        </a:rPr>
                        <a:t>Germany</a:t>
                      </a:r>
                    </a:p>
                  </a:txBody>
                  <a:tcPr marL="38100" marR="38100" marT="57150" marB="5715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r" fontAlgn="t"/>
                      <a:r>
                        <a:rPr lang="en-US" b="1" u="none" strike="noStrike" dirty="0">
                          <a:solidFill>
                            <a:srgbClr val="850000"/>
                          </a:solidFill>
                          <a:effectLst/>
                        </a:rPr>
                        <a:t>455</a:t>
                      </a:r>
                      <a:endParaRPr lang="en-US" b="1" dirty="0">
                        <a:effectLst/>
                      </a:endParaRPr>
                    </a:p>
                  </a:txBody>
                  <a:tcPr marL="38100" marR="38100" marT="57150" marB="5715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r" fontAlgn="t"/>
                      <a:r>
                        <a:rPr lang="en-US" b="1" u="none" strike="noStrike" dirty="0">
                          <a:solidFill>
                            <a:srgbClr val="850000"/>
                          </a:solidFill>
                          <a:effectLst/>
                        </a:rPr>
                        <a:t>8.60</a:t>
                      </a:r>
                      <a:endParaRPr lang="en-US" b="1" dirty="0">
                        <a:effectLst/>
                      </a:endParaRPr>
                    </a:p>
                  </a:txBody>
                  <a:tcPr marL="38100" marR="38100" marT="57150" marB="5715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45432">
                <a:tc>
                  <a:txBody>
                    <a:bodyPr/>
                    <a:lstStyle/>
                    <a:p>
                      <a:pPr algn="l" fontAlgn="t"/>
                      <a:r>
                        <a:rPr lang="en-US" b="1" i="0" dirty="0">
                          <a:effectLst/>
                          <a:latin typeface="Glyphicons Halflings"/>
                        </a:rPr>
                        <a:t>United States</a:t>
                      </a:r>
                    </a:p>
                  </a:txBody>
                  <a:tcPr marL="38100" marR="38100" marT="57150" marB="5715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r" fontAlgn="t"/>
                      <a:r>
                        <a:rPr lang="en-US" b="1" u="none" strike="noStrike" dirty="0">
                          <a:solidFill>
                            <a:srgbClr val="850000"/>
                          </a:solidFill>
                          <a:effectLst/>
                        </a:rPr>
                        <a:t>415</a:t>
                      </a:r>
                      <a:endParaRPr lang="en-US" b="1" dirty="0">
                        <a:effectLst/>
                      </a:endParaRPr>
                    </a:p>
                  </a:txBody>
                  <a:tcPr marL="38100" marR="38100" marT="57150" marB="5715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r" fontAlgn="t"/>
                      <a:r>
                        <a:rPr lang="en-US" b="1" u="none" strike="noStrike" dirty="0">
                          <a:solidFill>
                            <a:srgbClr val="850000"/>
                          </a:solidFill>
                          <a:effectLst/>
                        </a:rPr>
                        <a:t>7.86</a:t>
                      </a:r>
                      <a:endParaRPr lang="en-US" b="1" dirty="0">
                        <a:effectLst/>
                      </a:endParaRPr>
                    </a:p>
                  </a:txBody>
                  <a:tcPr marL="38100" marR="38100" marT="57150" marB="5715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r>
              <a:tr h="545432">
                <a:tc>
                  <a:txBody>
                    <a:bodyPr/>
                    <a:lstStyle/>
                    <a:p>
                      <a:pPr algn="l" fontAlgn="t"/>
                      <a:r>
                        <a:rPr lang="en-US" b="1" i="0">
                          <a:effectLst/>
                          <a:latin typeface="Glyphicons Halflings"/>
                        </a:rPr>
                        <a:t>China</a:t>
                      </a:r>
                    </a:p>
                  </a:txBody>
                  <a:tcPr marL="38100" marR="38100" marT="57150" marB="5715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r" fontAlgn="t"/>
                      <a:r>
                        <a:rPr lang="en-US" b="1" u="none" strike="noStrike" dirty="0">
                          <a:solidFill>
                            <a:srgbClr val="850000"/>
                          </a:solidFill>
                          <a:effectLst/>
                        </a:rPr>
                        <a:t>414</a:t>
                      </a:r>
                      <a:endParaRPr lang="en-US" b="1" dirty="0">
                        <a:effectLst/>
                      </a:endParaRPr>
                    </a:p>
                  </a:txBody>
                  <a:tcPr marL="38100" marR="38100" marT="57150" marB="5715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r" fontAlgn="t"/>
                      <a:r>
                        <a:rPr lang="en-US" b="1" u="none" strike="noStrike" dirty="0">
                          <a:solidFill>
                            <a:srgbClr val="850000"/>
                          </a:solidFill>
                          <a:effectLst/>
                        </a:rPr>
                        <a:t>7.84</a:t>
                      </a:r>
                      <a:endParaRPr lang="en-US" b="1" dirty="0">
                        <a:effectLst/>
                      </a:endParaRPr>
                    </a:p>
                  </a:txBody>
                  <a:tcPr marL="38100" marR="38100" marT="57150" marB="5715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45432">
                <a:tc>
                  <a:txBody>
                    <a:bodyPr/>
                    <a:lstStyle/>
                    <a:p>
                      <a:pPr algn="l" fontAlgn="t"/>
                      <a:r>
                        <a:rPr lang="en-US" b="1" i="0">
                          <a:effectLst/>
                          <a:latin typeface="Glyphicons Halflings"/>
                        </a:rPr>
                        <a:t>Denmark</a:t>
                      </a:r>
                    </a:p>
                  </a:txBody>
                  <a:tcPr marL="38100" marR="38100" marT="57150" marB="57150">
                    <a:lnL>
                      <a:noFill/>
                    </a:lnL>
                    <a:lnR>
                      <a:noFill/>
                    </a:lnR>
                    <a:lnT w="9525" cap="flat" cmpd="sng" algn="ctr">
                      <a:solidFill>
                        <a:srgbClr val="DDDDDD"/>
                      </a:solidFill>
                      <a:prstDash val="solid"/>
                      <a:round/>
                      <a:headEnd type="none" w="med" len="med"/>
                      <a:tailEnd type="none" w="med" len="med"/>
                    </a:lnT>
                    <a:lnB>
                      <a:noFill/>
                    </a:lnB>
                    <a:solidFill>
                      <a:srgbClr val="F2F2F2"/>
                    </a:solidFill>
                  </a:tcPr>
                </a:tc>
                <a:tc>
                  <a:txBody>
                    <a:bodyPr/>
                    <a:lstStyle/>
                    <a:p>
                      <a:pPr algn="r" fontAlgn="t"/>
                      <a:r>
                        <a:rPr lang="en-US" b="1" u="none" strike="noStrike" dirty="0">
                          <a:solidFill>
                            <a:srgbClr val="850000"/>
                          </a:solidFill>
                          <a:effectLst/>
                        </a:rPr>
                        <a:t>376</a:t>
                      </a:r>
                      <a:endParaRPr lang="en-US" b="1" dirty="0">
                        <a:effectLst/>
                      </a:endParaRPr>
                    </a:p>
                  </a:txBody>
                  <a:tcPr marL="38100" marR="38100" marT="57150" marB="57150">
                    <a:lnL>
                      <a:noFill/>
                    </a:lnL>
                    <a:lnR>
                      <a:noFill/>
                    </a:lnR>
                    <a:lnT w="9525" cap="flat" cmpd="sng" algn="ctr">
                      <a:solidFill>
                        <a:srgbClr val="DDDDDD"/>
                      </a:solidFill>
                      <a:prstDash val="solid"/>
                      <a:round/>
                      <a:headEnd type="none" w="med" len="med"/>
                      <a:tailEnd type="none" w="med" len="med"/>
                    </a:lnT>
                    <a:lnB>
                      <a:noFill/>
                    </a:lnB>
                    <a:solidFill>
                      <a:srgbClr val="F2F2F2"/>
                    </a:solidFill>
                  </a:tcPr>
                </a:tc>
                <a:tc>
                  <a:txBody>
                    <a:bodyPr/>
                    <a:lstStyle/>
                    <a:p>
                      <a:pPr algn="r" fontAlgn="t"/>
                      <a:r>
                        <a:rPr lang="en-US" b="1" u="none" strike="noStrike" dirty="0">
                          <a:solidFill>
                            <a:srgbClr val="850000"/>
                          </a:solidFill>
                          <a:effectLst/>
                        </a:rPr>
                        <a:t>7.11</a:t>
                      </a:r>
                      <a:endParaRPr lang="en-US" b="1" dirty="0">
                        <a:effectLst/>
                      </a:endParaRPr>
                    </a:p>
                  </a:txBody>
                  <a:tcPr marL="38100" marR="38100" marT="57150" marB="57150">
                    <a:lnL>
                      <a:noFill/>
                    </a:lnL>
                    <a:lnR>
                      <a:noFill/>
                    </a:lnR>
                    <a:lnT w="9525" cap="flat" cmpd="sng" algn="ctr">
                      <a:solidFill>
                        <a:srgbClr val="DDDDDD"/>
                      </a:solidFill>
                      <a:prstDash val="solid"/>
                      <a:round/>
                      <a:headEnd type="none" w="med" len="med"/>
                      <a:tailEnd type="none" w="med" len="med"/>
                    </a:lnT>
                    <a:lnB>
                      <a:noFill/>
                    </a:lnB>
                    <a:solidFill>
                      <a:srgbClr val="F2F2F2"/>
                    </a:solidFill>
                  </a:tcPr>
                </a:tc>
              </a:tr>
            </a:tbl>
          </a:graphicData>
        </a:graphic>
      </p:graphicFrame>
    </p:spTree>
    <p:extLst>
      <p:ext uri="{BB962C8B-B14F-4D97-AF65-F5344CB8AC3E}">
        <p14:creationId xmlns:p14="http://schemas.microsoft.com/office/powerpoint/2010/main" val="1842453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Trade Summary</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583185769"/>
              </p:ext>
            </p:extLst>
          </p:nvPr>
        </p:nvGraphicFramePr>
        <p:xfrm>
          <a:off x="457192" y="1905000"/>
          <a:ext cx="7924807" cy="4053841"/>
        </p:xfrm>
        <a:graphic>
          <a:graphicData uri="http://schemas.openxmlformats.org/drawingml/2006/table">
            <a:tbl>
              <a:tblPr/>
              <a:tblGrid>
                <a:gridCol w="1866222"/>
                <a:gridCol w="1211717"/>
                <a:gridCol w="1211717"/>
                <a:gridCol w="1211717"/>
                <a:gridCol w="1211717"/>
                <a:gridCol w="1211717"/>
              </a:tblGrid>
              <a:tr h="400140">
                <a:tc rowSpan="2">
                  <a:txBody>
                    <a:bodyPr/>
                    <a:lstStyle/>
                    <a:p>
                      <a:pPr algn="l" fontAlgn="b"/>
                      <a:r>
                        <a:rPr lang="en-US" b="1" dirty="0">
                          <a:effectLst/>
                        </a:rPr>
                        <a:t>Product Categories</a:t>
                      </a:r>
                    </a:p>
                  </a:txBody>
                  <a:tcPr marL="38100" marR="38100" marT="57150" marB="57150" anchor="b">
                    <a:lnL>
                      <a:noFill/>
                    </a:lnL>
                    <a:lnR>
                      <a:noFill/>
                    </a:lnR>
                    <a:lnT>
                      <a:noFill/>
                    </a:lnT>
                    <a:lnB w="9525" cap="flat" cmpd="sng" algn="ctr">
                      <a:solidFill>
                        <a:srgbClr val="DDDDDD"/>
                      </a:solidFill>
                      <a:prstDash val="solid"/>
                      <a:round/>
                      <a:headEnd type="none" w="med" len="med"/>
                      <a:tailEnd type="none" w="med" len="med"/>
                    </a:lnB>
                    <a:noFill/>
                  </a:tcPr>
                </a:tc>
                <a:tc gridSpan="2">
                  <a:txBody>
                    <a:bodyPr/>
                    <a:lstStyle/>
                    <a:p>
                      <a:pPr algn="ctr" fontAlgn="b"/>
                      <a:r>
                        <a:rPr lang="en-US" b="1" dirty="0">
                          <a:effectLst/>
                        </a:rPr>
                        <a:t>Exports</a:t>
                      </a:r>
                    </a:p>
                  </a:txBody>
                  <a:tcPr marL="38100" marR="38100" marT="57150" marB="57150" anchor="b">
                    <a:lnL>
                      <a:noFill/>
                    </a:lnL>
                    <a:lnR>
                      <a:noFill/>
                    </a:lnR>
                    <a:lnT>
                      <a:noFill/>
                    </a:lnT>
                    <a:lnB w="9525" cap="flat" cmpd="sng" algn="ctr">
                      <a:solidFill>
                        <a:srgbClr val="DDDDDD"/>
                      </a:solidFill>
                      <a:prstDash val="solid"/>
                      <a:round/>
                      <a:headEnd type="none" w="med" len="med"/>
                      <a:tailEnd type="none" w="med" len="med"/>
                    </a:lnB>
                    <a:noFill/>
                  </a:tcPr>
                </a:tc>
                <a:tc hMerge="1">
                  <a:txBody>
                    <a:bodyPr/>
                    <a:lstStyle/>
                    <a:p>
                      <a:endParaRPr lang="en-US"/>
                    </a:p>
                  </a:txBody>
                  <a:tcPr/>
                </a:tc>
                <a:tc gridSpan="3">
                  <a:txBody>
                    <a:bodyPr/>
                    <a:lstStyle/>
                    <a:p>
                      <a:pPr algn="ctr" fontAlgn="b"/>
                      <a:r>
                        <a:rPr lang="en-US" b="1" dirty="0" smtClean="0">
                          <a:effectLst/>
                        </a:rPr>
                        <a:t>Imports</a:t>
                      </a:r>
                      <a:endParaRPr lang="en-US" b="1" dirty="0">
                        <a:effectLst/>
                      </a:endParaRPr>
                    </a:p>
                  </a:txBody>
                  <a:tcPr marL="38100" marR="38100" marT="57150" marB="57150" anchor="b">
                    <a:lnL>
                      <a:noFill/>
                    </a:lnL>
                    <a:lnR>
                      <a:noFill/>
                    </a:lnR>
                    <a:lnT>
                      <a:noFill/>
                    </a:lnT>
                    <a:lnB w="9525" cap="flat" cmpd="sng" algn="ctr">
                      <a:solidFill>
                        <a:srgbClr val="DDDDDD"/>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r>
              <a:tr h="953951">
                <a:tc vMerge="1">
                  <a:txBody>
                    <a:bodyPr/>
                    <a:lstStyle/>
                    <a:p>
                      <a:endParaRPr lang="en-US"/>
                    </a:p>
                  </a:txBody>
                  <a:tcPr/>
                </a:tc>
                <a:tc>
                  <a:txBody>
                    <a:bodyPr/>
                    <a:lstStyle/>
                    <a:p>
                      <a:pPr algn="r" fontAlgn="b"/>
                      <a:r>
                        <a:rPr lang="en-US" b="1" dirty="0">
                          <a:effectLst/>
                        </a:rPr>
                        <a:t>Export(US$ Mil)</a:t>
                      </a:r>
                    </a:p>
                  </a:txBody>
                  <a:tcPr marL="38100" marR="38100" marT="57150" marB="57150" anchor="b">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r" fontAlgn="b"/>
                      <a:r>
                        <a:rPr lang="en-US" b="1" dirty="0">
                          <a:effectLst/>
                        </a:rPr>
                        <a:t>Product share(%)</a:t>
                      </a:r>
                    </a:p>
                  </a:txBody>
                  <a:tcPr marL="38100" marR="38100" marT="57150" marB="57150" anchor="b">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r" fontAlgn="b"/>
                      <a:r>
                        <a:rPr lang="en-US" b="1" dirty="0" smtClean="0">
                          <a:effectLst/>
                        </a:rPr>
                        <a:t>Import(US</a:t>
                      </a:r>
                      <a:r>
                        <a:rPr lang="en-US" b="1" dirty="0">
                          <a:effectLst/>
                        </a:rPr>
                        <a:t>$ Mil)</a:t>
                      </a:r>
                    </a:p>
                  </a:txBody>
                  <a:tcPr marL="38100" marR="38100" marT="57150" marB="57150" anchor="b">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r" fontAlgn="b"/>
                      <a:r>
                        <a:rPr lang="en-US" b="1" dirty="0" smtClean="0">
                          <a:effectLst/>
                        </a:rPr>
                        <a:t>Prod </a:t>
                      </a:r>
                      <a:r>
                        <a:rPr lang="en-US" b="1" dirty="0">
                          <a:effectLst/>
                        </a:rPr>
                        <a:t>share(%)</a:t>
                      </a:r>
                    </a:p>
                  </a:txBody>
                  <a:tcPr marL="38100" marR="38100" marT="57150" marB="57150" anchor="b">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r" fontAlgn="b"/>
                      <a:r>
                        <a:rPr lang="en-US" b="1" smtClean="0">
                          <a:effectLst/>
                        </a:rPr>
                        <a:t>Weighted Average (%)</a:t>
                      </a:r>
                      <a:endParaRPr lang="en-US" b="1" dirty="0">
                        <a:effectLst/>
                      </a:endParaRPr>
                    </a:p>
                  </a:txBody>
                  <a:tcPr marL="38100" marR="38100" marT="57150" marB="57150" anchor="b">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r>
              <a:tr h="674746">
                <a:tc>
                  <a:txBody>
                    <a:bodyPr/>
                    <a:lstStyle/>
                    <a:p>
                      <a:pPr algn="l" fontAlgn="t"/>
                      <a:r>
                        <a:rPr lang="en-US" b="1" dirty="0">
                          <a:effectLst/>
                        </a:rPr>
                        <a:t>Raw materials</a:t>
                      </a:r>
                    </a:p>
                  </a:txBody>
                  <a:tcPr marL="38100" marR="38100" marT="57150" marB="5715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r" fontAlgn="t"/>
                      <a:r>
                        <a:rPr lang="en-US" b="1" u="none" strike="noStrike" dirty="0">
                          <a:solidFill>
                            <a:srgbClr val="850000"/>
                          </a:solidFill>
                          <a:effectLst/>
                        </a:rPr>
                        <a:t>1,361</a:t>
                      </a:r>
                      <a:endParaRPr lang="en-US" b="1" dirty="0">
                        <a:effectLst/>
                      </a:endParaRPr>
                    </a:p>
                  </a:txBody>
                  <a:tcPr marL="38100" marR="38100" marT="57150" marB="5715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r" fontAlgn="t"/>
                      <a:r>
                        <a:rPr lang="en-US" b="1" u="none" strike="noStrike" dirty="0">
                          <a:solidFill>
                            <a:srgbClr val="850000"/>
                          </a:solidFill>
                          <a:effectLst/>
                        </a:rPr>
                        <a:t>28.82</a:t>
                      </a:r>
                      <a:endParaRPr lang="en-US" b="1" dirty="0">
                        <a:effectLst/>
                      </a:endParaRPr>
                    </a:p>
                  </a:txBody>
                  <a:tcPr marL="38100" marR="38100" marT="57150" marB="5715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r" fontAlgn="t"/>
                      <a:r>
                        <a:rPr lang="en-US" b="1" u="none" strike="noStrike" dirty="0">
                          <a:solidFill>
                            <a:srgbClr val="850000"/>
                          </a:solidFill>
                          <a:effectLst/>
                        </a:rPr>
                        <a:t>336</a:t>
                      </a:r>
                      <a:endParaRPr lang="en-US" b="1" dirty="0">
                        <a:effectLst/>
                      </a:endParaRPr>
                    </a:p>
                  </a:txBody>
                  <a:tcPr marL="38100" marR="38100" marT="57150" marB="5715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r" fontAlgn="t"/>
                      <a:r>
                        <a:rPr lang="en-US" b="1" u="none" strike="noStrike" dirty="0">
                          <a:solidFill>
                            <a:srgbClr val="850000"/>
                          </a:solidFill>
                          <a:effectLst/>
                        </a:rPr>
                        <a:t>6.36</a:t>
                      </a:r>
                      <a:endParaRPr lang="en-US" b="1" dirty="0">
                        <a:effectLst/>
                      </a:endParaRPr>
                    </a:p>
                  </a:txBody>
                  <a:tcPr marL="38100" marR="38100" marT="57150" marB="5715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r" fontAlgn="t"/>
                      <a:r>
                        <a:rPr lang="en-US" b="1" u="none" strike="noStrike" smtClean="0">
                          <a:solidFill>
                            <a:srgbClr val="850000"/>
                          </a:solidFill>
                          <a:effectLst/>
                        </a:rPr>
                        <a:t>2.08</a:t>
                      </a:r>
                      <a:endParaRPr lang="en-US" b="1" dirty="0">
                        <a:effectLst/>
                      </a:endParaRPr>
                    </a:p>
                  </a:txBody>
                  <a:tcPr marL="38100" marR="38100" marT="57150" marB="5715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r>
              <a:tr h="675512">
                <a:tc>
                  <a:txBody>
                    <a:bodyPr/>
                    <a:lstStyle/>
                    <a:p>
                      <a:pPr algn="l" fontAlgn="t"/>
                      <a:r>
                        <a:rPr lang="en-US" b="1">
                          <a:effectLst/>
                        </a:rPr>
                        <a:t>Intermediate goods</a:t>
                      </a:r>
                    </a:p>
                  </a:txBody>
                  <a:tcPr marL="38100" marR="38100" marT="57150" marB="5715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r" fontAlgn="t"/>
                      <a:r>
                        <a:rPr lang="en-US" b="1" u="none" strike="noStrike" dirty="0">
                          <a:solidFill>
                            <a:srgbClr val="850000"/>
                          </a:solidFill>
                          <a:effectLst/>
                        </a:rPr>
                        <a:t>2,561</a:t>
                      </a:r>
                      <a:endParaRPr lang="en-US" b="1" dirty="0">
                        <a:effectLst/>
                      </a:endParaRPr>
                    </a:p>
                  </a:txBody>
                  <a:tcPr marL="38100" marR="38100" marT="57150" marB="5715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r" fontAlgn="t"/>
                      <a:r>
                        <a:rPr lang="en-US" b="1" u="none" strike="noStrike" dirty="0">
                          <a:solidFill>
                            <a:srgbClr val="850000"/>
                          </a:solidFill>
                          <a:effectLst/>
                        </a:rPr>
                        <a:t>54.22</a:t>
                      </a:r>
                      <a:endParaRPr lang="en-US" b="1" dirty="0">
                        <a:effectLst/>
                      </a:endParaRPr>
                    </a:p>
                  </a:txBody>
                  <a:tcPr marL="38100" marR="38100" marT="57150" marB="5715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r" fontAlgn="t"/>
                      <a:r>
                        <a:rPr lang="en-US" b="1" u="none" strike="noStrike" dirty="0">
                          <a:solidFill>
                            <a:srgbClr val="850000"/>
                          </a:solidFill>
                          <a:effectLst/>
                        </a:rPr>
                        <a:t>1,114</a:t>
                      </a:r>
                      <a:endParaRPr lang="en-US" b="1" dirty="0">
                        <a:effectLst/>
                      </a:endParaRPr>
                    </a:p>
                  </a:txBody>
                  <a:tcPr marL="38100" marR="38100" marT="57150" marB="5715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r" fontAlgn="t"/>
                      <a:r>
                        <a:rPr lang="en-US" b="1" u="none" strike="noStrike" dirty="0">
                          <a:solidFill>
                            <a:srgbClr val="850000"/>
                          </a:solidFill>
                          <a:effectLst/>
                        </a:rPr>
                        <a:t>21.08</a:t>
                      </a:r>
                      <a:endParaRPr lang="en-US" b="1" dirty="0">
                        <a:effectLst/>
                      </a:endParaRPr>
                    </a:p>
                  </a:txBody>
                  <a:tcPr marL="38100" marR="38100" marT="57150" marB="5715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r" fontAlgn="t"/>
                      <a:r>
                        <a:rPr lang="en-US" b="1" u="none" strike="noStrike" smtClean="0">
                          <a:solidFill>
                            <a:srgbClr val="850000"/>
                          </a:solidFill>
                          <a:effectLst/>
                        </a:rPr>
                        <a:t>0.64</a:t>
                      </a:r>
                      <a:endParaRPr lang="en-US" b="1" dirty="0">
                        <a:effectLst/>
                      </a:endParaRPr>
                    </a:p>
                  </a:txBody>
                  <a:tcPr marL="38100" marR="38100" marT="57150" marB="5715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r>
              <a:tr h="674746">
                <a:tc>
                  <a:txBody>
                    <a:bodyPr/>
                    <a:lstStyle/>
                    <a:p>
                      <a:pPr algn="l" fontAlgn="t"/>
                      <a:r>
                        <a:rPr lang="en-US" b="1">
                          <a:effectLst/>
                        </a:rPr>
                        <a:t>Consumer goods</a:t>
                      </a:r>
                    </a:p>
                  </a:txBody>
                  <a:tcPr marL="38100" marR="38100" marT="57150" marB="5715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r" fontAlgn="t"/>
                      <a:r>
                        <a:rPr lang="en-US" b="1" u="none" strike="noStrike" dirty="0">
                          <a:solidFill>
                            <a:srgbClr val="850000"/>
                          </a:solidFill>
                          <a:effectLst/>
                        </a:rPr>
                        <a:t>530</a:t>
                      </a:r>
                      <a:endParaRPr lang="en-US" b="1" dirty="0">
                        <a:effectLst/>
                      </a:endParaRPr>
                    </a:p>
                  </a:txBody>
                  <a:tcPr marL="38100" marR="38100" marT="57150" marB="5715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r" fontAlgn="t"/>
                      <a:r>
                        <a:rPr lang="en-US" b="1" u="none" strike="noStrike" dirty="0">
                          <a:solidFill>
                            <a:srgbClr val="850000"/>
                          </a:solidFill>
                          <a:effectLst/>
                        </a:rPr>
                        <a:t>11.23</a:t>
                      </a:r>
                      <a:endParaRPr lang="en-US" b="1" dirty="0">
                        <a:effectLst/>
                      </a:endParaRPr>
                    </a:p>
                  </a:txBody>
                  <a:tcPr marL="38100" marR="38100" marT="57150" marB="5715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r" fontAlgn="t"/>
                      <a:r>
                        <a:rPr lang="en-US" b="1" u="none" strike="noStrike" dirty="0">
                          <a:solidFill>
                            <a:srgbClr val="850000"/>
                          </a:solidFill>
                          <a:effectLst/>
                        </a:rPr>
                        <a:t>2,265</a:t>
                      </a:r>
                      <a:endParaRPr lang="en-US" b="1" dirty="0">
                        <a:effectLst/>
                      </a:endParaRPr>
                    </a:p>
                  </a:txBody>
                  <a:tcPr marL="38100" marR="38100" marT="57150" marB="5715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r" fontAlgn="t"/>
                      <a:r>
                        <a:rPr lang="en-US" b="1" u="none" strike="noStrike" dirty="0">
                          <a:solidFill>
                            <a:srgbClr val="850000"/>
                          </a:solidFill>
                          <a:effectLst/>
                        </a:rPr>
                        <a:t>42.86</a:t>
                      </a:r>
                      <a:endParaRPr lang="en-US" b="1" dirty="0">
                        <a:effectLst/>
                      </a:endParaRPr>
                    </a:p>
                  </a:txBody>
                  <a:tcPr marL="38100" marR="38100" marT="57150" marB="5715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r" fontAlgn="t"/>
                      <a:r>
                        <a:rPr lang="en-US" b="1" u="none" strike="noStrike" smtClean="0">
                          <a:solidFill>
                            <a:srgbClr val="850000"/>
                          </a:solidFill>
                          <a:effectLst/>
                        </a:rPr>
                        <a:t>1.15</a:t>
                      </a:r>
                      <a:endParaRPr lang="en-US" b="1" dirty="0">
                        <a:effectLst/>
                      </a:endParaRPr>
                    </a:p>
                  </a:txBody>
                  <a:tcPr marL="38100" marR="38100" marT="57150" marB="5715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r>
              <a:tr h="674746">
                <a:tc>
                  <a:txBody>
                    <a:bodyPr/>
                    <a:lstStyle/>
                    <a:p>
                      <a:pPr algn="l" fontAlgn="t"/>
                      <a:r>
                        <a:rPr lang="en-US" b="1" dirty="0">
                          <a:effectLst/>
                        </a:rPr>
                        <a:t>Capital goods</a:t>
                      </a:r>
                    </a:p>
                  </a:txBody>
                  <a:tcPr marL="38100" marR="38100" marT="57150" marB="57150">
                    <a:lnL>
                      <a:noFill/>
                    </a:lnL>
                    <a:lnR>
                      <a:noFill/>
                    </a:lnR>
                    <a:lnT w="9525" cap="flat" cmpd="sng" algn="ctr">
                      <a:solidFill>
                        <a:srgbClr val="DDDDDD"/>
                      </a:solidFill>
                      <a:prstDash val="solid"/>
                      <a:round/>
                      <a:headEnd type="none" w="med" len="med"/>
                      <a:tailEnd type="none" w="med" len="med"/>
                    </a:lnT>
                    <a:lnB>
                      <a:noFill/>
                    </a:lnB>
                    <a:noFill/>
                  </a:tcPr>
                </a:tc>
                <a:tc>
                  <a:txBody>
                    <a:bodyPr/>
                    <a:lstStyle/>
                    <a:p>
                      <a:pPr algn="r" fontAlgn="t"/>
                      <a:r>
                        <a:rPr lang="en-US" b="1" u="none" strike="noStrike" dirty="0">
                          <a:solidFill>
                            <a:srgbClr val="850000"/>
                          </a:solidFill>
                          <a:effectLst/>
                        </a:rPr>
                        <a:t>235</a:t>
                      </a:r>
                      <a:endParaRPr lang="en-US" b="1" dirty="0">
                        <a:effectLst/>
                      </a:endParaRPr>
                    </a:p>
                  </a:txBody>
                  <a:tcPr marL="38100" marR="38100" marT="57150" marB="57150">
                    <a:lnL>
                      <a:noFill/>
                    </a:lnL>
                    <a:lnR>
                      <a:noFill/>
                    </a:lnR>
                    <a:lnT w="9525" cap="flat" cmpd="sng" algn="ctr">
                      <a:solidFill>
                        <a:srgbClr val="DDDDDD"/>
                      </a:solidFill>
                      <a:prstDash val="solid"/>
                      <a:round/>
                      <a:headEnd type="none" w="med" len="med"/>
                      <a:tailEnd type="none" w="med" len="med"/>
                    </a:lnT>
                    <a:lnB>
                      <a:noFill/>
                    </a:lnB>
                    <a:noFill/>
                  </a:tcPr>
                </a:tc>
                <a:tc>
                  <a:txBody>
                    <a:bodyPr/>
                    <a:lstStyle/>
                    <a:p>
                      <a:pPr algn="r" fontAlgn="t"/>
                      <a:r>
                        <a:rPr lang="en-US" b="1" u="none" strike="noStrike" dirty="0">
                          <a:solidFill>
                            <a:srgbClr val="850000"/>
                          </a:solidFill>
                          <a:effectLst/>
                        </a:rPr>
                        <a:t>4.98</a:t>
                      </a:r>
                      <a:endParaRPr lang="en-US" b="1" dirty="0">
                        <a:effectLst/>
                      </a:endParaRPr>
                    </a:p>
                  </a:txBody>
                  <a:tcPr marL="38100" marR="38100" marT="57150" marB="57150">
                    <a:lnL>
                      <a:noFill/>
                    </a:lnL>
                    <a:lnR>
                      <a:noFill/>
                    </a:lnR>
                    <a:lnT w="9525" cap="flat" cmpd="sng" algn="ctr">
                      <a:solidFill>
                        <a:srgbClr val="DDDDDD"/>
                      </a:solidFill>
                      <a:prstDash val="solid"/>
                      <a:round/>
                      <a:headEnd type="none" w="med" len="med"/>
                      <a:tailEnd type="none" w="med" len="med"/>
                    </a:lnT>
                    <a:lnB>
                      <a:noFill/>
                    </a:lnB>
                    <a:noFill/>
                  </a:tcPr>
                </a:tc>
                <a:tc>
                  <a:txBody>
                    <a:bodyPr/>
                    <a:lstStyle/>
                    <a:p>
                      <a:pPr algn="r" fontAlgn="t"/>
                      <a:r>
                        <a:rPr lang="en-US" b="1" u="none" strike="noStrike" dirty="0">
                          <a:solidFill>
                            <a:srgbClr val="850000"/>
                          </a:solidFill>
                          <a:effectLst/>
                        </a:rPr>
                        <a:t>1,529</a:t>
                      </a:r>
                      <a:endParaRPr lang="en-US" b="1" dirty="0">
                        <a:effectLst/>
                      </a:endParaRPr>
                    </a:p>
                  </a:txBody>
                  <a:tcPr marL="38100" marR="38100" marT="57150" marB="57150">
                    <a:lnL>
                      <a:noFill/>
                    </a:lnL>
                    <a:lnR>
                      <a:noFill/>
                    </a:lnR>
                    <a:lnT w="9525" cap="flat" cmpd="sng" algn="ctr">
                      <a:solidFill>
                        <a:srgbClr val="DDDDDD"/>
                      </a:solidFill>
                      <a:prstDash val="solid"/>
                      <a:round/>
                      <a:headEnd type="none" w="med" len="med"/>
                      <a:tailEnd type="none" w="med" len="med"/>
                    </a:lnT>
                    <a:lnB>
                      <a:noFill/>
                    </a:lnB>
                    <a:noFill/>
                  </a:tcPr>
                </a:tc>
                <a:tc>
                  <a:txBody>
                    <a:bodyPr/>
                    <a:lstStyle/>
                    <a:p>
                      <a:pPr algn="r" fontAlgn="t"/>
                      <a:r>
                        <a:rPr lang="en-US" b="1" u="none" strike="noStrike" dirty="0">
                          <a:solidFill>
                            <a:srgbClr val="850000"/>
                          </a:solidFill>
                          <a:effectLst/>
                        </a:rPr>
                        <a:t>28.92</a:t>
                      </a:r>
                      <a:endParaRPr lang="en-US" b="1" dirty="0">
                        <a:effectLst/>
                      </a:endParaRPr>
                    </a:p>
                  </a:txBody>
                  <a:tcPr marL="38100" marR="38100" marT="57150" marB="57150">
                    <a:lnL>
                      <a:noFill/>
                    </a:lnL>
                    <a:lnR>
                      <a:noFill/>
                    </a:lnR>
                    <a:lnT w="9525" cap="flat" cmpd="sng" algn="ctr">
                      <a:solidFill>
                        <a:srgbClr val="DDDDDD"/>
                      </a:solidFill>
                      <a:prstDash val="solid"/>
                      <a:round/>
                      <a:headEnd type="none" w="med" len="med"/>
                      <a:tailEnd type="none" w="med" len="med"/>
                    </a:lnT>
                    <a:lnB>
                      <a:noFill/>
                    </a:lnB>
                    <a:noFill/>
                  </a:tcPr>
                </a:tc>
                <a:tc>
                  <a:txBody>
                    <a:bodyPr/>
                    <a:lstStyle/>
                    <a:p>
                      <a:pPr algn="r" fontAlgn="t"/>
                      <a:r>
                        <a:rPr lang="en-US" b="1" u="none" strike="noStrike" dirty="0" smtClean="0">
                          <a:solidFill>
                            <a:srgbClr val="850000"/>
                          </a:solidFill>
                          <a:effectLst/>
                        </a:rPr>
                        <a:t>0.08</a:t>
                      </a:r>
                      <a:endParaRPr lang="en-US" b="1" dirty="0">
                        <a:effectLst/>
                      </a:endParaRPr>
                    </a:p>
                  </a:txBody>
                  <a:tcPr marL="38100" marR="38100" marT="57150" marB="57150">
                    <a:lnL>
                      <a:noFill/>
                    </a:lnL>
                    <a:lnR>
                      <a:noFill/>
                    </a:lnR>
                    <a:lnT w="9525" cap="flat" cmpd="sng" algn="ctr">
                      <a:solidFill>
                        <a:srgbClr val="DDDDDD"/>
                      </a:solidFill>
                      <a:prstDash val="solid"/>
                      <a:round/>
                      <a:headEnd type="none" w="med" len="med"/>
                      <a:tailEnd type="none" w="med" len="med"/>
                    </a:lnT>
                    <a:lnB>
                      <a:noFill/>
                    </a:lnB>
                    <a:noFill/>
                  </a:tcPr>
                </a:tc>
              </a:tr>
            </a:tbl>
          </a:graphicData>
        </a:graphic>
      </p:graphicFrame>
    </p:spTree>
    <p:extLst>
      <p:ext uri="{BB962C8B-B14F-4D97-AF65-F5344CB8AC3E}">
        <p14:creationId xmlns:p14="http://schemas.microsoft.com/office/powerpoint/2010/main" val="378207023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119</TotalTime>
  <Words>448</Words>
  <Application>Microsoft Office PowerPoint</Application>
  <PresentationFormat>On-screen Show (4:3)</PresentationFormat>
  <Paragraphs>189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Adjacency</vt:lpstr>
      <vt:lpstr>ICELAND International Trade &amp; Economy</vt:lpstr>
      <vt:lpstr>INTRODUCTION</vt:lpstr>
      <vt:lpstr>Export Commodities</vt:lpstr>
      <vt:lpstr>Export Data (in US $ Million)</vt:lpstr>
      <vt:lpstr>Export Summary</vt:lpstr>
      <vt:lpstr>Import Commodities</vt:lpstr>
      <vt:lpstr>Import Data (in US $ Million)</vt:lpstr>
      <vt:lpstr>Import Summary</vt:lpstr>
      <vt:lpstr>Trade Summary</vt:lpstr>
      <vt:lpstr>Trade Statistics</vt:lpstr>
      <vt:lpstr>CONCLUSION</vt:lpstr>
      <vt:lpstr>Information Sources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ICELAND International Trade &amp; Economy</dc:title>
  <dc:creator>Intex</dc:creator>
  <cp:lastModifiedBy>Intex</cp:lastModifiedBy>
  <cp:revision>15</cp:revision>
  <dcterms:created xsi:type="dcterms:W3CDTF">2006-08-16T00:00:00Z</dcterms:created>
  <dcterms:modified xsi:type="dcterms:W3CDTF">2016-08-02T17:59:08Z</dcterms:modified>
</cp:coreProperties>
</file>