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22525" cy="21386800"/>
  <p:notesSz cx="6797675" cy="9928225"/>
  <p:defaultTextStyle>
    <a:defPPr>
      <a:defRPr lang="sk-SK"/>
    </a:defPPr>
    <a:lvl1pPr marL="0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EE8"/>
    <a:srgbClr val="15E3FF"/>
    <a:srgbClr val="00C7E2"/>
    <a:srgbClr val="00F4EE"/>
    <a:srgbClr val="21FFFF"/>
    <a:srgbClr val="00D5D0"/>
    <a:srgbClr val="00DBD6"/>
    <a:srgbClr val="04EEE8"/>
    <a:srgbClr val="7FFDFA"/>
    <a:srgbClr val="01C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2412" y="-900"/>
      </p:cViewPr>
      <p:guideLst>
        <p:guide orient="horz" pos="673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57086-611F-4159-AD4E-D26D0ED51104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1F318-C27D-4D65-833C-3C9BDB74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60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C058-238E-440E-A57D-FFF79D3266B8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B173-225E-48E6-AA33-833E01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1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34190" y="6643774"/>
            <a:ext cx="12854146" cy="45842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10963831" y="856467"/>
            <a:ext cx="3402568" cy="1824808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756126" y="856467"/>
            <a:ext cx="9955662" cy="1824808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94576" y="13743000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194576" y="9064641"/>
            <a:ext cx="12854146" cy="467836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756126" y="4990257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7687284" y="4990257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56128" y="4787277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756128" y="6782387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7682034" y="4787277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7682034" y="6782387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3" cy="18253042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56127" y="4475388"/>
            <a:ext cx="4975207" cy="14629168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64121" y="14970761"/>
            <a:ext cx="9073515" cy="176738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64121" y="1910949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964121" y="16738145"/>
            <a:ext cx="9073515" cy="2509976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56126" y="4990257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56126" y="19822398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E92A-A87A-4D19-B73D-8E469DCF6720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166863" y="19822398"/>
            <a:ext cx="4788800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837810" y="19822398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vnoramenný trojuholník 2">
            <a:extLst>
              <a:ext uri="{FF2B5EF4-FFF2-40B4-BE49-F238E27FC236}">
                <a16:creationId xmlns:a16="http://schemas.microsoft.com/office/drawing/2014/main" id="{67874E76-8F68-4BB9-B07F-ED7521495C2D}"/>
              </a:ext>
            </a:extLst>
          </p:cNvPr>
          <p:cNvSpPr/>
          <p:nvPr/>
        </p:nvSpPr>
        <p:spPr>
          <a:xfrm>
            <a:off x="-44898" y="3254572"/>
            <a:ext cx="15239008" cy="16753886"/>
          </a:xfrm>
          <a:custGeom>
            <a:avLst/>
            <a:gdLst>
              <a:gd name="connsiteX0" fmla="*/ 0 w 30345658"/>
              <a:gd name="connsiteY0" fmla="*/ 16842749 h 16842749"/>
              <a:gd name="connsiteX1" fmla="*/ 15172829 w 30345658"/>
              <a:gd name="connsiteY1" fmla="*/ 0 h 16842749"/>
              <a:gd name="connsiteX2" fmla="*/ 30345658 w 30345658"/>
              <a:gd name="connsiteY2" fmla="*/ 16842749 h 16842749"/>
              <a:gd name="connsiteX3" fmla="*/ 0 w 30345658"/>
              <a:gd name="connsiteY3" fmla="*/ 16842749 h 16842749"/>
              <a:gd name="connsiteX0" fmla="*/ 0 w 15353308"/>
              <a:gd name="connsiteY0" fmla="*/ 16842749 h 16842749"/>
              <a:gd name="connsiteX1" fmla="*/ 15172829 w 15353308"/>
              <a:gd name="connsiteY1" fmla="*/ 0 h 16842749"/>
              <a:gd name="connsiteX2" fmla="*/ 15353308 w 15353308"/>
              <a:gd name="connsiteY2" fmla="*/ 16614148 h 16842749"/>
              <a:gd name="connsiteX3" fmla="*/ 0 w 15353308"/>
              <a:gd name="connsiteY3" fmla="*/ 16842749 h 16842749"/>
              <a:gd name="connsiteX0" fmla="*/ 0 w 15181858"/>
              <a:gd name="connsiteY0" fmla="*/ 16842749 h 16842749"/>
              <a:gd name="connsiteX1" fmla="*/ 15172829 w 15181858"/>
              <a:gd name="connsiteY1" fmla="*/ 0 h 16842749"/>
              <a:gd name="connsiteX2" fmla="*/ 15181858 w 15181858"/>
              <a:gd name="connsiteY2" fmla="*/ 16728448 h 16842749"/>
              <a:gd name="connsiteX3" fmla="*/ 0 w 15181858"/>
              <a:gd name="connsiteY3" fmla="*/ 16842749 h 16842749"/>
              <a:gd name="connsiteX0" fmla="*/ 0 w 15181858"/>
              <a:gd name="connsiteY0" fmla="*/ 16899899 h 16899899"/>
              <a:gd name="connsiteX1" fmla="*/ 15172829 w 15181858"/>
              <a:gd name="connsiteY1" fmla="*/ 0 h 16899899"/>
              <a:gd name="connsiteX2" fmla="*/ 15181858 w 15181858"/>
              <a:gd name="connsiteY2" fmla="*/ 16785598 h 16899899"/>
              <a:gd name="connsiteX3" fmla="*/ 0 w 15181858"/>
              <a:gd name="connsiteY3" fmla="*/ 16899899 h 16899899"/>
              <a:gd name="connsiteX0" fmla="*/ 0 w 15239008"/>
              <a:gd name="connsiteY0" fmla="*/ 16899899 h 16899899"/>
              <a:gd name="connsiteX1" fmla="*/ 15172829 w 15239008"/>
              <a:gd name="connsiteY1" fmla="*/ 0 h 16899899"/>
              <a:gd name="connsiteX2" fmla="*/ 15239008 w 15239008"/>
              <a:gd name="connsiteY2" fmla="*/ 16804648 h 16899899"/>
              <a:gd name="connsiteX3" fmla="*/ 0 w 15239008"/>
              <a:gd name="connsiteY3" fmla="*/ 16899899 h 16899899"/>
              <a:gd name="connsiteX0" fmla="*/ 0 w 15239008"/>
              <a:gd name="connsiteY0" fmla="*/ 16995149 h 16995149"/>
              <a:gd name="connsiteX1" fmla="*/ 15210929 w 15239008"/>
              <a:gd name="connsiteY1" fmla="*/ 0 h 16995149"/>
              <a:gd name="connsiteX2" fmla="*/ 15239008 w 15239008"/>
              <a:gd name="connsiteY2" fmla="*/ 16899898 h 16995149"/>
              <a:gd name="connsiteX3" fmla="*/ 0 w 15239008"/>
              <a:gd name="connsiteY3" fmla="*/ 16995149 h 16995149"/>
              <a:gd name="connsiteX0" fmla="*/ 0 w 15239008"/>
              <a:gd name="connsiteY0" fmla="*/ 16899899 h 16899899"/>
              <a:gd name="connsiteX1" fmla="*/ 15229979 w 15239008"/>
              <a:gd name="connsiteY1" fmla="*/ 0 h 16899899"/>
              <a:gd name="connsiteX2" fmla="*/ 15239008 w 15239008"/>
              <a:gd name="connsiteY2" fmla="*/ 16804648 h 16899899"/>
              <a:gd name="connsiteX3" fmla="*/ 0 w 15239008"/>
              <a:gd name="connsiteY3" fmla="*/ 16899899 h 16899899"/>
              <a:gd name="connsiteX0" fmla="*/ 0 w 15239008"/>
              <a:gd name="connsiteY0" fmla="*/ 17109449 h 17109449"/>
              <a:gd name="connsiteX1" fmla="*/ 15229979 w 15239008"/>
              <a:gd name="connsiteY1" fmla="*/ 0 h 17109449"/>
              <a:gd name="connsiteX2" fmla="*/ 15239008 w 15239008"/>
              <a:gd name="connsiteY2" fmla="*/ 17014198 h 17109449"/>
              <a:gd name="connsiteX3" fmla="*/ 0 w 15239008"/>
              <a:gd name="connsiteY3" fmla="*/ 17109449 h 17109449"/>
              <a:gd name="connsiteX0" fmla="*/ 0 w 15239008"/>
              <a:gd name="connsiteY0" fmla="*/ 17109449 h 17109449"/>
              <a:gd name="connsiteX1" fmla="*/ 15229979 w 15239008"/>
              <a:gd name="connsiteY1" fmla="*/ 0 h 17109449"/>
              <a:gd name="connsiteX2" fmla="*/ 15239008 w 15239008"/>
              <a:gd name="connsiteY2" fmla="*/ 17014198 h 17109449"/>
              <a:gd name="connsiteX3" fmla="*/ 0 w 15239008"/>
              <a:gd name="connsiteY3" fmla="*/ 17109449 h 17109449"/>
              <a:gd name="connsiteX0" fmla="*/ 0 w 15239008"/>
              <a:gd name="connsiteY0" fmla="*/ 17109449 h 17109449"/>
              <a:gd name="connsiteX1" fmla="*/ 14145918 w 15239008"/>
              <a:gd name="connsiteY1" fmla="*/ 120312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  <a:gd name="connsiteX0" fmla="*/ 0 w 15239008"/>
              <a:gd name="connsiteY0" fmla="*/ 17109449 h 17109449"/>
              <a:gd name="connsiteX1" fmla="*/ 9307218 w 15239008"/>
              <a:gd name="connsiteY1" fmla="*/ 2202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  <a:gd name="connsiteX0" fmla="*/ 0 w 15239008"/>
              <a:gd name="connsiteY0" fmla="*/ 17109449 h 17109449"/>
              <a:gd name="connsiteX1" fmla="*/ 9192918 w 15239008"/>
              <a:gd name="connsiteY1" fmla="*/ 297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  <a:gd name="connsiteX0" fmla="*/ 0 w 15239008"/>
              <a:gd name="connsiteY0" fmla="*/ 17109449 h 17109449"/>
              <a:gd name="connsiteX1" fmla="*/ 9383418 w 15239008"/>
              <a:gd name="connsiteY1" fmla="*/ 297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  <a:gd name="connsiteX0" fmla="*/ 0 w 15239008"/>
              <a:gd name="connsiteY0" fmla="*/ 17109449 h 17109449"/>
              <a:gd name="connsiteX1" fmla="*/ 9135768 w 15239008"/>
              <a:gd name="connsiteY1" fmla="*/ 297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9008" h="17109449">
                <a:moveTo>
                  <a:pt x="0" y="17109449"/>
                </a:moveTo>
                <a:lnTo>
                  <a:pt x="9135768" y="2979"/>
                </a:lnTo>
                <a:lnTo>
                  <a:pt x="15229979" y="0"/>
                </a:lnTo>
                <a:cubicBezTo>
                  <a:pt x="15232989" y="5576149"/>
                  <a:pt x="15235998" y="11438049"/>
                  <a:pt x="15239008" y="17014198"/>
                </a:cubicBezTo>
                <a:lnTo>
                  <a:pt x="0" y="17109449"/>
                </a:lnTo>
                <a:close/>
              </a:path>
            </a:pathLst>
          </a:custGeom>
          <a:gradFill flip="none" rotWithShape="1">
            <a:gsLst>
              <a:gs pos="0">
                <a:srgbClr val="01AAAD">
                  <a:shade val="30000"/>
                  <a:satMod val="115000"/>
                </a:srgbClr>
              </a:gs>
              <a:gs pos="50000">
                <a:srgbClr val="01AAAD">
                  <a:shade val="67500"/>
                  <a:satMod val="115000"/>
                </a:srgbClr>
              </a:gs>
              <a:gs pos="100000">
                <a:srgbClr val="01AAAD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glow rad="228600">
              <a:srgbClr val="01AAAD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2664718" y="20479772"/>
            <a:ext cx="12529392" cy="942820"/>
          </a:xfrm>
          <a:prstGeom prst="rect">
            <a:avLst/>
          </a:prstGeom>
          <a:solidFill>
            <a:srgbClr val="01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620" tIns="104310" rIns="208620" bIns="104310" spcCol="0" rtlCol="0" anchor="ctr"/>
          <a:lstStyle/>
          <a:p>
            <a:pPr algn="ctr"/>
            <a:endParaRPr lang="en-US" dirty="0"/>
          </a:p>
        </p:txBody>
      </p:sp>
      <p:sp>
        <p:nvSpPr>
          <p:cNvPr id="17" name="BlokTextu 16"/>
          <p:cNvSpPr txBox="1"/>
          <p:nvPr/>
        </p:nvSpPr>
        <p:spPr>
          <a:xfrm>
            <a:off x="2880741" y="20661608"/>
            <a:ext cx="122417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©201</a:t>
            </a:r>
            <a:r>
              <a:rPr lang="en-US" sz="3000" dirty="0">
                <a:solidFill>
                  <a:schemeClr val="bg1"/>
                </a:solidFill>
              </a:rPr>
              <a:t>8</a:t>
            </a:r>
            <a:r>
              <a:rPr lang="sk-SK" sz="3000" dirty="0">
                <a:solidFill>
                  <a:schemeClr val="bg1"/>
                </a:solidFill>
              </a:rPr>
              <a:t> Katedra počítačov a informatiky FEI TU Košice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664718" y="-35791"/>
            <a:ext cx="12529392" cy="2774632"/>
          </a:xfrm>
          <a:prstGeom prst="rect">
            <a:avLst/>
          </a:prstGeom>
          <a:solidFill>
            <a:srgbClr val="01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620" tIns="104310" rIns="208620" bIns="104310" spcCol="0" rtlCol="0" anchor="ctr"/>
          <a:lstStyle/>
          <a:p>
            <a:pPr algn="ctr"/>
            <a:endParaRPr lang="en-US" dirty="0">
              <a:solidFill>
                <a:srgbClr val="01AAAD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606" y="-107800"/>
            <a:ext cx="2659112" cy="1681653"/>
          </a:xfrm>
          <a:prstGeom prst="roundRect">
            <a:avLst>
              <a:gd name="adj" fmla="val 1122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620" tIns="104310" rIns="208620" bIns="104310" spcCol="0" rtlCol="0" anchor="ctr" anchorCtr="1"/>
          <a:lstStyle/>
          <a:p>
            <a:pPr algn="ctr"/>
            <a:r>
              <a:rPr lang="en-US" sz="13000" b="1" dirty="0">
                <a:solidFill>
                  <a:srgbClr val="01AAAD"/>
                </a:solidFill>
              </a:rPr>
              <a:t>12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880741" y="180232"/>
            <a:ext cx="1195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Využitie </a:t>
            </a:r>
            <a:r>
              <a:rPr lang="en-US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Force</a:t>
            </a:r>
            <a:r>
              <a:rPr lang="sk-SK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Feedback rukavíc vo virtuálnej realite pre zobrazovanie medicínskych dát</a:t>
            </a:r>
            <a:endParaRPr lang="en-US" sz="4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880741" y="1582064"/>
            <a:ext cx="122417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Róbert Baláž, Ján Cabadaj, Matej Kvetko, Damián Sedlák</a:t>
            </a:r>
          </a:p>
          <a:p>
            <a:r>
              <a:rPr lang="sk-SK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Vlastník produktu: Marián </a:t>
            </a:r>
            <a:r>
              <a:rPr lang="sk-SK" sz="3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Onder</a:t>
            </a:r>
            <a:endParaRPr lang="en-US" sz="3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20752" r="9467" b="18167"/>
          <a:stretch/>
        </p:blipFill>
        <p:spPr bwMode="auto">
          <a:xfrm>
            <a:off x="202753" y="1928816"/>
            <a:ext cx="2317949" cy="69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o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468" r="12988" b="28815"/>
          <a:stretch>
            <a:fillRect/>
          </a:stretch>
        </p:blipFill>
        <p:spPr bwMode="auto">
          <a:xfrm>
            <a:off x="431800" y="20454938"/>
            <a:ext cx="20907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40E8969B-79D4-421D-AA46-33192C9B1B50}"/>
              </a:ext>
            </a:extLst>
          </p:cNvPr>
          <p:cNvSpPr txBox="1"/>
          <p:nvPr/>
        </p:nvSpPr>
        <p:spPr>
          <a:xfrm flipH="1">
            <a:off x="9649494" y="3417397"/>
            <a:ext cx="46085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Aktuálny stav</a:t>
            </a:r>
          </a:p>
        </p:txBody>
      </p:sp>
      <p:pic>
        <p:nvPicPr>
          <p:cNvPr id="1026" name="Picture 2" descr="Image result for oculus rift">
            <a:extLst>
              <a:ext uri="{FF2B5EF4-FFF2-40B4-BE49-F238E27FC236}">
                <a16:creationId xmlns:a16="http://schemas.microsoft.com/office/drawing/2014/main" id="{31693999-435B-4D93-982B-695FFB977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" r="2905"/>
          <a:stretch/>
        </p:blipFill>
        <p:spPr bwMode="auto">
          <a:xfrm>
            <a:off x="72430" y="3276576"/>
            <a:ext cx="460851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3.postimg.org/ufhwioj37/image.jpg">
            <a:extLst>
              <a:ext uri="{FF2B5EF4-FFF2-40B4-BE49-F238E27FC236}">
                <a16:creationId xmlns:a16="http://schemas.microsoft.com/office/drawing/2014/main" id="{D6264097-9A47-44B1-A582-A098F7A60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4852" r="21677" b="21457"/>
          <a:stretch/>
        </p:blipFill>
        <p:spPr bwMode="auto">
          <a:xfrm>
            <a:off x="5040982" y="3875936"/>
            <a:ext cx="2451056" cy="16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3FA1D2B2-034B-4E3D-A4C1-9A5F0DB9F297}"/>
              </a:ext>
            </a:extLst>
          </p:cNvPr>
          <p:cNvSpPr txBox="1"/>
          <p:nvPr/>
        </p:nvSpPr>
        <p:spPr>
          <a:xfrm>
            <a:off x="7417246" y="4332444"/>
            <a:ext cx="75612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0302" lvl="1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medicínske dáta sa stále zobrazujú na obrazovkách počítačov, kde sa dá s nimi pracovať len pomocou štandardných vstupných zariadení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tento spôsob manipulácie a zobrazovania sa dá vylepšiť s využitím nových technológií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0109288F-B333-42DA-8B8C-E19F21387F6A}"/>
              </a:ext>
            </a:extLst>
          </p:cNvPr>
          <p:cNvSpPr/>
          <p:nvPr/>
        </p:nvSpPr>
        <p:spPr>
          <a:xfrm>
            <a:off x="6625158" y="9721719"/>
            <a:ext cx="8621590" cy="9412331"/>
          </a:xfrm>
          <a:prstGeom prst="rect">
            <a:avLst/>
          </a:prstGeom>
          <a:gradFill flip="none" rotWithShape="1">
            <a:gsLst>
              <a:gs pos="0">
                <a:srgbClr val="00DBD6">
                  <a:lumMod val="82000"/>
                </a:srgbClr>
              </a:gs>
              <a:gs pos="50000">
                <a:srgbClr val="00D5D0">
                  <a:lumMod val="96000"/>
                </a:srgbClr>
              </a:gs>
              <a:gs pos="100000">
                <a:srgbClr val="00F4EE">
                  <a:lumMod val="95000"/>
                </a:srgbClr>
              </a:gs>
            </a:gsLst>
            <a:lin ang="13500000" scaled="1"/>
            <a:tileRect/>
          </a:gradFill>
          <a:ln>
            <a:solidFill>
              <a:srgbClr val="01E7ED"/>
            </a:solidFill>
          </a:ln>
          <a:effectLst>
            <a:glow rad="228600">
              <a:srgbClr val="01E7E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ovnoramenný trojuholník 13">
            <a:extLst>
              <a:ext uri="{FF2B5EF4-FFF2-40B4-BE49-F238E27FC236}">
                <a16:creationId xmlns:a16="http://schemas.microsoft.com/office/drawing/2014/main" id="{E5A355DF-EE8C-4487-A049-145A63A0B2F5}"/>
              </a:ext>
            </a:extLst>
          </p:cNvPr>
          <p:cNvSpPr/>
          <p:nvPr/>
        </p:nvSpPr>
        <p:spPr>
          <a:xfrm>
            <a:off x="-74876" y="6872664"/>
            <a:ext cx="11843596" cy="12273149"/>
          </a:xfrm>
          <a:custGeom>
            <a:avLst/>
            <a:gdLst>
              <a:gd name="connsiteX0" fmla="*/ 0 w 24986776"/>
              <a:gd name="connsiteY0" fmla="*/ 9683800 h 9683800"/>
              <a:gd name="connsiteX1" fmla="*/ 12493388 w 24986776"/>
              <a:gd name="connsiteY1" fmla="*/ 0 h 9683800"/>
              <a:gd name="connsiteX2" fmla="*/ 24986776 w 24986776"/>
              <a:gd name="connsiteY2" fmla="*/ 9683800 h 9683800"/>
              <a:gd name="connsiteX3" fmla="*/ 0 w 24986776"/>
              <a:gd name="connsiteY3" fmla="*/ 9683800 h 968380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12509026 w 12509026"/>
              <a:gd name="connsiteY2" fmla="*/ 9683800 h 9683800"/>
              <a:gd name="connsiteX3" fmla="*/ 0 w 12509026"/>
              <a:gd name="connsiteY3" fmla="*/ 9645700 h 968380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3761466 w 12509026"/>
              <a:gd name="connsiteY2" fmla="*/ 2924360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730220 h 9768320"/>
              <a:gd name="connsiteX1" fmla="*/ 15638 w 12509026"/>
              <a:gd name="connsiteY1" fmla="*/ 84520 h 9768320"/>
              <a:gd name="connsiteX2" fmla="*/ 5313308 w 12509026"/>
              <a:gd name="connsiteY2" fmla="*/ 0 h 9768320"/>
              <a:gd name="connsiteX3" fmla="*/ 12509026 w 12509026"/>
              <a:gd name="connsiteY3" fmla="*/ 9768320 h 9768320"/>
              <a:gd name="connsiteX4" fmla="*/ 0 w 12509026"/>
              <a:gd name="connsiteY4" fmla="*/ 9730220 h 976832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4756988 w 12509026"/>
              <a:gd name="connsiteY2" fmla="*/ 25179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51863 h 9689963"/>
              <a:gd name="connsiteX1" fmla="*/ 15638 w 12509026"/>
              <a:gd name="connsiteY1" fmla="*/ 6163 h 9689963"/>
              <a:gd name="connsiteX2" fmla="*/ 4800908 w 12509026"/>
              <a:gd name="connsiteY2" fmla="*/ 0 h 9689963"/>
              <a:gd name="connsiteX3" fmla="*/ 12509026 w 12509026"/>
              <a:gd name="connsiteY3" fmla="*/ 9689963 h 9689963"/>
              <a:gd name="connsiteX4" fmla="*/ 0 w 12509026"/>
              <a:gd name="connsiteY4" fmla="*/ 9651863 h 9689963"/>
              <a:gd name="connsiteX0" fmla="*/ 0 w 12509026"/>
              <a:gd name="connsiteY0" fmla="*/ 9701850 h 9739950"/>
              <a:gd name="connsiteX1" fmla="*/ 15638 w 12509026"/>
              <a:gd name="connsiteY1" fmla="*/ 56150 h 9739950"/>
              <a:gd name="connsiteX2" fmla="*/ 6177069 w 12509026"/>
              <a:gd name="connsiteY2" fmla="*/ 0 h 9739950"/>
              <a:gd name="connsiteX3" fmla="*/ 12509026 w 12509026"/>
              <a:gd name="connsiteY3" fmla="*/ 9739950 h 9739950"/>
              <a:gd name="connsiteX4" fmla="*/ 0 w 12509026"/>
              <a:gd name="connsiteY4" fmla="*/ 9701850 h 973995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664669 w 12509026"/>
              <a:gd name="connsiteY2" fmla="*/ 10500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51862 h 9689962"/>
              <a:gd name="connsiteX1" fmla="*/ 15638 w 12509026"/>
              <a:gd name="connsiteY1" fmla="*/ 6162 h 9689962"/>
              <a:gd name="connsiteX2" fmla="*/ 5547549 w 12509026"/>
              <a:gd name="connsiteY2" fmla="*/ 0 h 9689962"/>
              <a:gd name="connsiteX3" fmla="*/ 12509026 w 12509026"/>
              <a:gd name="connsiteY3" fmla="*/ 9689962 h 9689962"/>
              <a:gd name="connsiteX4" fmla="*/ 0 w 12509026"/>
              <a:gd name="connsiteY4" fmla="*/ 9651862 h 9689962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532909 w 12509026"/>
              <a:gd name="connsiteY2" fmla="*/ 10500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922496 w 12509026"/>
              <a:gd name="connsiteY2" fmla="*/ 60488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85187 h 9723287"/>
              <a:gd name="connsiteX1" fmla="*/ 15638 w 12509026"/>
              <a:gd name="connsiteY1" fmla="*/ 39487 h 9723287"/>
              <a:gd name="connsiteX2" fmla="*/ 5860162 w 12509026"/>
              <a:gd name="connsiteY2" fmla="*/ 0 h 9723287"/>
              <a:gd name="connsiteX3" fmla="*/ 12509026 w 12509026"/>
              <a:gd name="connsiteY3" fmla="*/ 9723287 h 9723287"/>
              <a:gd name="connsiteX4" fmla="*/ 0 w 12509026"/>
              <a:gd name="connsiteY4" fmla="*/ 9685187 h 9723287"/>
              <a:gd name="connsiteX0" fmla="*/ 0 w 12509026"/>
              <a:gd name="connsiteY0" fmla="*/ 9668525 h 9706625"/>
              <a:gd name="connsiteX1" fmla="*/ 15638 w 12509026"/>
              <a:gd name="connsiteY1" fmla="*/ 22825 h 9706625"/>
              <a:gd name="connsiteX2" fmla="*/ 5906912 w 12509026"/>
              <a:gd name="connsiteY2" fmla="*/ 0 h 9706625"/>
              <a:gd name="connsiteX3" fmla="*/ 12509026 w 12509026"/>
              <a:gd name="connsiteY3" fmla="*/ 9706625 h 9706625"/>
              <a:gd name="connsiteX4" fmla="*/ 0 w 12509026"/>
              <a:gd name="connsiteY4" fmla="*/ 9668525 h 9706625"/>
              <a:gd name="connsiteX0" fmla="*/ 0 w 12509026"/>
              <a:gd name="connsiteY0" fmla="*/ 9668525 h 9706625"/>
              <a:gd name="connsiteX1" fmla="*/ 15638 w 12509026"/>
              <a:gd name="connsiteY1" fmla="*/ 22825 h 9706625"/>
              <a:gd name="connsiteX2" fmla="*/ 5922496 w 12509026"/>
              <a:gd name="connsiteY2" fmla="*/ 0 h 9706625"/>
              <a:gd name="connsiteX3" fmla="*/ 12509026 w 12509026"/>
              <a:gd name="connsiteY3" fmla="*/ 9706625 h 9706625"/>
              <a:gd name="connsiteX4" fmla="*/ 0 w 12509026"/>
              <a:gd name="connsiteY4" fmla="*/ 9668525 h 9706625"/>
              <a:gd name="connsiteX0" fmla="*/ 0 w 12509026"/>
              <a:gd name="connsiteY0" fmla="*/ 9651863 h 9689963"/>
              <a:gd name="connsiteX1" fmla="*/ 15638 w 12509026"/>
              <a:gd name="connsiteY1" fmla="*/ 6163 h 9689963"/>
              <a:gd name="connsiteX2" fmla="*/ 5938079 w 12509026"/>
              <a:gd name="connsiteY2" fmla="*/ 0 h 9689963"/>
              <a:gd name="connsiteX3" fmla="*/ 12509026 w 12509026"/>
              <a:gd name="connsiteY3" fmla="*/ 9689963 h 9689963"/>
              <a:gd name="connsiteX4" fmla="*/ 0 w 12509026"/>
              <a:gd name="connsiteY4" fmla="*/ 9651863 h 9689963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875745 w 12509026"/>
              <a:gd name="connsiteY2" fmla="*/ 10499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906912 w 12509026"/>
              <a:gd name="connsiteY2" fmla="*/ 10499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8379406"/>
              <a:gd name="connsiteY0" fmla="*/ 9645700 h 9667138"/>
              <a:gd name="connsiteX1" fmla="*/ 15638 w 8379406"/>
              <a:gd name="connsiteY1" fmla="*/ 0 h 9667138"/>
              <a:gd name="connsiteX2" fmla="*/ 5906912 w 8379406"/>
              <a:gd name="connsiteY2" fmla="*/ 10499 h 9667138"/>
              <a:gd name="connsiteX3" fmla="*/ 8379406 w 8379406"/>
              <a:gd name="connsiteY3" fmla="*/ 9667138 h 9667138"/>
              <a:gd name="connsiteX4" fmla="*/ 0 w 8379406"/>
              <a:gd name="connsiteY4" fmla="*/ 9645700 h 9667138"/>
              <a:gd name="connsiteX0" fmla="*/ 0 w 8379406"/>
              <a:gd name="connsiteY0" fmla="*/ 9645700 h 9645700"/>
              <a:gd name="connsiteX1" fmla="*/ 15638 w 8379406"/>
              <a:gd name="connsiteY1" fmla="*/ 0 h 9645700"/>
              <a:gd name="connsiteX2" fmla="*/ 5906912 w 8379406"/>
              <a:gd name="connsiteY2" fmla="*/ 10499 h 9645700"/>
              <a:gd name="connsiteX3" fmla="*/ 8379406 w 8379406"/>
              <a:gd name="connsiteY3" fmla="*/ 9633813 h 9645700"/>
              <a:gd name="connsiteX4" fmla="*/ 0 w 8379406"/>
              <a:gd name="connsiteY4" fmla="*/ 9645700 h 9645700"/>
              <a:gd name="connsiteX0" fmla="*/ 0 w 9688418"/>
              <a:gd name="connsiteY0" fmla="*/ 9645700 h 9645700"/>
              <a:gd name="connsiteX1" fmla="*/ 15638 w 9688418"/>
              <a:gd name="connsiteY1" fmla="*/ 0 h 9645700"/>
              <a:gd name="connsiteX2" fmla="*/ 5906912 w 9688418"/>
              <a:gd name="connsiteY2" fmla="*/ 10499 h 9645700"/>
              <a:gd name="connsiteX3" fmla="*/ 9688418 w 9688418"/>
              <a:gd name="connsiteY3" fmla="*/ 9633813 h 9645700"/>
              <a:gd name="connsiteX4" fmla="*/ 0 w 9688418"/>
              <a:gd name="connsiteY4" fmla="*/ 9645700 h 964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418" h="9645700">
                <a:moveTo>
                  <a:pt x="0" y="9645700"/>
                </a:moveTo>
                <a:cubicBezTo>
                  <a:pt x="5213" y="6430467"/>
                  <a:pt x="10425" y="3215233"/>
                  <a:pt x="15638" y="0"/>
                </a:cubicBezTo>
                <a:lnTo>
                  <a:pt x="5906912" y="10499"/>
                </a:lnTo>
                <a:lnTo>
                  <a:pt x="9688418" y="9633813"/>
                </a:lnTo>
                <a:lnTo>
                  <a:pt x="0" y="9645700"/>
                </a:lnTo>
                <a:close/>
              </a:path>
            </a:pathLst>
          </a:custGeom>
          <a:gradFill flip="none" rotWithShape="1">
            <a:gsLst>
              <a:gs pos="0">
                <a:srgbClr val="01BEC3">
                  <a:shade val="30000"/>
                  <a:satMod val="115000"/>
                </a:srgbClr>
              </a:gs>
              <a:gs pos="50000">
                <a:srgbClr val="01BEC3">
                  <a:shade val="67500"/>
                  <a:satMod val="115000"/>
                </a:srgbClr>
              </a:gs>
              <a:gs pos="100000">
                <a:srgbClr val="01BEC3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01AAAD"/>
            </a:solidFill>
          </a:ln>
          <a:effectLst>
            <a:glow rad="228600">
              <a:srgbClr val="01AAA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FD6806E4-DFAD-4839-96B0-2753925A81FE}"/>
              </a:ext>
            </a:extLst>
          </p:cNvPr>
          <p:cNvSpPr/>
          <p:nvPr/>
        </p:nvSpPr>
        <p:spPr>
          <a:xfrm>
            <a:off x="-67558" y="17944570"/>
            <a:ext cx="15284328" cy="2318771"/>
          </a:xfrm>
          <a:prstGeom prst="rect">
            <a:avLst/>
          </a:prstGeom>
          <a:gradFill flip="none" rotWithShape="1">
            <a:gsLst>
              <a:gs pos="0">
                <a:srgbClr val="15E3FF"/>
              </a:gs>
              <a:gs pos="50000">
                <a:srgbClr val="4BD3E1">
                  <a:tint val="44500"/>
                  <a:satMod val="160000"/>
                </a:srgbClr>
              </a:gs>
              <a:gs pos="100000">
                <a:srgbClr val="4BD3E1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glow rad="139700">
              <a:srgbClr val="7FFDF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2EF3D92F-D0B0-4C83-AC9F-40FBF27B960D}"/>
              </a:ext>
            </a:extLst>
          </p:cNvPr>
          <p:cNvSpPr txBox="1"/>
          <p:nvPr/>
        </p:nvSpPr>
        <p:spPr>
          <a:xfrm flipH="1">
            <a:off x="-67558" y="18093046"/>
            <a:ext cx="58863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Použité technológie</a:t>
            </a:r>
          </a:p>
        </p:txBody>
      </p:sp>
      <p:pic>
        <p:nvPicPr>
          <p:cNvPr id="1038" name="Picture 14" descr="Image result for unity logo">
            <a:extLst>
              <a:ext uri="{FF2B5EF4-FFF2-40B4-BE49-F238E27FC236}">
                <a16:creationId xmlns:a16="http://schemas.microsoft.com/office/drawing/2014/main" id="{BCCD14F1-4260-4166-A780-8A0EEC28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5740" y="19162826"/>
            <a:ext cx="1507025" cy="5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spressif logo">
            <a:extLst>
              <a:ext uri="{FF2B5EF4-FFF2-40B4-BE49-F238E27FC236}">
                <a16:creationId xmlns:a16="http://schemas.microsoft.com/office/drawing/2014/main" id="{FE51E315-6560-4655-A00E-71E9C6DA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1" y="18954821"/>
            <a:ext cx="1086503" cy="12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c# logo">
            <a:extLst>
              <a:ext uri="{FF2B5EF4-FFF2-40B4-BE49-F238E27FC236}">
                <a16:creationId xmlns:a16="http://schemas.microsoft.com/office/drawing/2014/main" id="{64328527-1449-4546-B0E1-6512D7FDB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83" y="18960973"/>
            <a:ext cx="842226" cy="9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oculus logo">
            <a:extLst>
              <a:ext uri="{FF2B5EF4-FFF2-40B4-BE49-F238E27FC236}">
                <a16:creationId xmlns:a16="http://schemas.microsoft.com/office/drawing/2014/main" id="{A75F7357-0046-495C-BFF6-3A20C65F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184" y="18932250"/>
            <a:ext cx="1813955" cy="10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leap motion logo">
            <a:extLst>
              <a:ext uri="{FF2B5EF4-FFF2-40B4-BE49-F238E27FC236}">
                <a16:creationId xmlns:a16="http://schemas.microsoft.com/office/drawing/2014/main" id="{2A9E1F73-FBB8-486E-B983-9D92A8E9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04" y="19204226"/>
            <a:ext cx="863272" cy="4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BlokTextu 31">
            <a:extLst>
              <a:ext uri="{FF2B5EF4-FFF2-40B4-BE49-F238E27FC236}">
                <a16:creationId xmlns:a16="http://schemas.microsoft.com/office/drawing/2014/main" id="{2C1369D6-E138-4297-A1A6-24C33EDC8C37}"/>
              </a:ext>
            </a:extLst>
          </p:cNvPr>
          <p:cNvSpPr txBox="1"/>
          <p:nvPr/>
        </p:nvSpPr>
        <p:spPr>
          <a:xfrm flipH="1">
            <a:off x="688331" y="7079349"/>
            <a:ext cx="558672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Architektúra riešenia</a:t>
            </a:r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E0572A22-EF30-4301-98CB-0FD8CE691950}"/>
              </a:ext>
            </a:extLst>
          </p:cNvPr>
          <p:cNvSpPr/>
          <p:nvPr/>
        </p:nvSpPr>
        <p:spPr>
          <a:xfrm>
            <a:off x="567225" y="15145441"/>
            <a:ext cx="214309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LeapMotion</a:t>
            </a:r>
            <a:endParaRPr lang="sk-S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(snímanie rúk)</a:t>
            </a:r>
          </a:p>
        </p:txBody>
      </p:sp>
      <p:sp>
        <p:nvSpPr>
          <p:cNvPr id="34" name="Obdĺžnik: zaoblené rohy 33">
            <a:extLst>
              <a:ext uri="{FF2B5EF4-FFF2-40B4-BE49-F238E27FC236}">
                <a16:creationId xmlns:a16="http://schemas.microsoft.com/office/drawing/2014/main" id="{4106EA6A-557C-4510-A70B-957418C5F468}"/>
              </a:ext>
            </a:extLst>
          </p:cNvPr>
          <p:cNvSpPr/>
          <p:nvPr/>
        </p:nvSpPr>
        <p:spPr>
          <a:xfrm>
            <a:off x="234934" y="14248669"/>
            <a:ext cx="2825522" cy="319610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Virtuálna realita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050BAE02-E1E2-46E7-97CD-45071BF46718}"/>
              </a:ext>
            </a:extLst>
          </p:cNvPr>
          <p:cNvSpPr txBox="1"/>
          <p:nvPr/>
        </p:nvSpPr>
        <p:spPr>
          <a:xfrm>
            <a:off x="354460" y="8194600"/>
            <a:ext cx="72068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aplikácia zobrazuje dáta prostredníctvom okuliarov pre virtuálnu realitu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ruky sú snímané a prenášané do </a:t>
            </a:r>
            <a:r>
              <a:rPr 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VR</a:t>
            </a:r>
            <a:endParaRPr lang="sk-SK" sz="2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používateľ má možnosť cítiť</a:t>
            </a:r>
            <a:r>
              <a:rPr 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dotyk predmetu vďaka špeciálne navrhnutej rukavici, ktorej diely boli zhotovené pomocou 3D tlače</a:t>
            </a:r>
          </a:p>
        </p:txBody>
      </p:sp>
      <p:sp>
        <p:nvSpPr>
          <p:cNvPr id="37" name="Obdĺžnik: zaoblené rohy 36">
            <a:extLst>
              <a:ext uri="{FF2B5EF4-FFF2-40B4-BE49-F238E27FC236}">
                <a16:creationId xmlns:a16="http://schemas.microsoft.com/office/drawing/2014/main" id="{588ACA46-985C-4CEC-8CF7-0F1DD02D8E25}"/>
              </a:ext>
            </a:extLst>
          </p:cNvPr>
          <p:cNvSpPr/>
          <p:nvPr/>
        </p:nvSpPr>
        <p:spPr>
          <a:xfrm>
            <a:off x="567226" y="16298335"/>
            <a:ext cx="2143090" cy="8037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Oculus</a:t>
            </a:r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Rift</a:t>
            </a:r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(VR zobrazenie)</a:t>
            </a:r>
          </a:p>
        </p:txBody>
      </p:sp>
      <p:sp>
        <p:nvSpPr>
          <p:cNvPr id="38" name="Obdĺžnik: zaoblené rohy 37">
            <a:extLst>
              <a:ext uri="{FF2B5EF4-FFF2-40B4-BE49-F238E27FC236}">
                <a16:creationId xmlns:a16="http://schemas.microsoft.com/office/drawing/2014/main" id="{C895941D-ECF0-4E5C-8507-B983C3820BFA}"/>
              </a:ext>
            </a:extLst>
          </p:cNvPr>
          <p:cNvSpPr/>
          <p:nvPr/>
        </p:nvSpPr>
        <p:spPr>
          <a:xfrm>
            <a:off x="3461317" y="13330658"/>
            <a:ext cx="2959625" cy="4111076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Počítač</a:t>
            </a:r>
          </a:p>
        </p:txBody>
      </p:sp>
      <p:sp>
        <p:nvSpPr>
          <p:cNvPr id="39" name="Obdĺžnik: zaoblené rohy 38">
            <a:extLst>
              <a:ext uri="{FF2B5EF4-FFF2-40B4-BE49-F238E27FC236}">
                <a16:creationId xmlns:a16="http://schemas.microsoft.com/office/drawing/2014/main" id="{A57DFE38-45D4-4C02-91DE-EE2CFF4372D2}"/>
              </a:ext>
            </a:extLst>
          </p:cNvPr>
          <p:cNvSpPr/>
          <p:nvPr/>
        </p:nvSpPr>
        <p:spPr>
          <a:xfrm>
            <a:off x="6810486" y="14320524"/>
            <a:ext cx="2815506" cy="312121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Rukavice</a:t>
            </a:r>
          </a:p>
        </p:txBody>
      </p:sp>
      <p:sp>
        <p:nvSpPr>
          <p:cNvPr id="40" name="Obdĺžnik: zaoblené rohy 39">
            <a:extLst>
              <a:ext uri="{FF2B5EF4-FFF2-40B4-BE49-F238E27FC236}">
                <a16:creationId xmlns:a16="http://schemas.microsoft.com/office/drawing/2014/main" id="{21C164DA-9A51-4DCB-952F-56AD828AD256}"/>
              </a:ext>
            </a:extLst>
          </p:cNvPr>
          <p:cNvSpPr/>
          <p:nvPr/>
        </p:nvSpPr>
        <p:spPr>
          <a:xfrm>
            <a:off x="3820970" y="15145441"/>
            <a:ext cx="224032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Sledovanie rúk a detekcia dotyku </a:t>
            </a:r>
          </a:p>
        </p:txBody>
      </p: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EFB62365-70DB-443F-B0AB-971362E12E0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2710316" y="15511709"/>
            <a:ext cx="1110654" cy="0"/>
          </a:xfrm>
          <a:prstGeom prst="straightConnector1">
            <a:avLst/>
          </a:prstGeom>
          <a:ln w="762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dĺžnik: zaoblené rohy 44">
            <a:extLst>
              <a:ext uri="{FF2B5EF4-FFF2-40B4-BE49-F238E27FC236}">
                <a16:creationId xmlns:a16="http://schemas.microsoft.com/office/drawing/2014/main" id="{0F917784-1286-4F36-A245-3A8B50C5A0B5}"/>
              </a:ext>
            </a:extLst>
          </p:cNvPr>
          <p:cNvSpPr/>
          <p:nvPr/>
        </p:nvSpPr>
        <p:spPr>
          <a:xfrm>
            <a:off x="3820971" y="16298335"/>
            <a:ext cx="2240321" cy="8037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Prostredie vo virtuálnej realite</a:t>
            </a:r>
          </a:p>
        </p:txBody>
      </p:sp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id="{546DFC82-B633-42A7-A113-3B4963FC9E56}"/>
              </a:ext>
            </a:extLst>
          </p:cNvPr>
          <p:cNvCxnSpPr>
            <a:cxnSpLocks/>
            <a:stCxn id="45" idx="1"/>
            <a:endCxn id="37" idx="3"/>
          </p:cNvCxnSpPr>
          <p:nvPr/>
        </p:nvCxnSpPr>
        <p:spPr>
          <a:xfrm flipH="1">
            <a:off x="2710316" y="16700224"/>
            <a:ext cx="1110655" cy="0"/>
          </a:xfrm>
          <a:prstGeom prst="straightConnector1">
            <a:avLst/>
          </a:prstGeom>
          <a:ln w="762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dĺžnik: zaoblené rohy 52">
            <a:extLst>
              <a:ext uri="{FF2B5EF4-FFF2-40B4-BE49-F238E27FC236}">
                <a16:creationId xmlns:a16="http://schemas.microsoft.com/office/drawing/2014/main" id="{3DE2D564-718B-4A22-9813-7EDE279BF768}"/>
              </a:ext>
            </a:extLst>
          </p:cNvPr>
          <p:cNvSpPr/>
          <p:nvPr/>
        </p:nvSpPr>
        <p:spPr>
          <a:xfrm>
            <a:off x="3820969" y="14065321"/>
            <a:ext cx="224032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Komunikácia s rukavicou</a:t>
            </a:r>
          </a:p>
        </p:txBody>
      </p:sp>
      <p:sp>
        <p:nvSpPr>
          <p:cNvPr id="72" name="Obdĺžnik: zaoblené rohy 71">
            <a:extLst>
              <a:ext uri="{FF2B5EF4-FFF2-40B4-BE49-F238E27FC236}">
                <a16:creationId xmlns:a16="http://schemas.microsoft.com/office/drawing/2014/main" id="{6D3D535F-582C-4D02-9B36-9918BB33F986}"/>
              </a:ext>
            </a:extLst>
          </p:cNvPr>
          <p:cNvSpPr/>
          <p:nvPr/>
        </p:nvSpPr>
        <p:spPr>
          <a:xfrm>
            <a:off x="7116181" y="15073433"/>
            <a:ext cx="224032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Príjem dát pomocou WiFi</a:t>
            </a:r>
          </a:p>
        </p:txBody>
      </p:sp>
      <p:sp>
        <p:nvSpPr>
          <p:cNvPr id="73" name="Obdĺžnik: zaoblené rohy 72">
            <a:extLst>
              <a:ext uri="{FF2B5EF4-FFF2-40B4-BE49-F238E27FC236}">
                <a16:creationId xmlns:a16="http://schemas.microsoft.com/office/drawing/2014/main" id="{A335F977-C179-4659-B303-C4AC0C32AEC1}"/>
              </a:ext>
            </a:extLst>
          </p:cNvPr>
          <p:cNvSpPr/>
          <p:nvPr/>
        </p:nvSpPr>
        <p:spPr>
          <a:xfrm>
            <a:off x="7116179" y="16182815"/>
            <a:ext cx="224032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Riadenie</a:t>
            </a:r>
          </a:p>
          <a:p>
            <a:pPr algn="ctr"/>
            <a:r>
              <a:rPr lang="sk-SK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servo</a:t>
            </a:r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-motorov</a:t>
            </a:r>
          </a:p>
        </p:txBody>
      </p:sp>
      <p:cxnSp>
        <p:nvCxnSpPr>
          <p:cNvPr id="89" name="Rovná spojovacia šípka 88">
            <a:extLst>
              <a:ext uri="{FF2B5EF4-FFF2-40B4-BE49-F238E27FC236}">
                <a16:creationId xmlns:a16="http://schemas.microsoft.com/office/drawing/2014/main" id="{A9451284-DD04-4A9F-9230-493B02C56949}"/>
              </a:ext>
            </a:extLst>
          </p:cNvPr>
          <p:cNvCxnSpPr>
            <a:cxnSpLocks/>
            <a:stCxn id="45" idx="0"/>
            <a:endCxn id="40" idx="2"/>
          </p:cNvCxnSpPr>
          <p:nvPr/>
        </p:nvCxnSpPr>
        <p:spPr>
          <a:xfrm flipH="1" flipV="1">
            <a:off x="4941131" y="15877976"/>
            <a:ext cx="1" cy="420359"/>
          </a:xfrm>
          <a:prstGeom prst="straightConnector1">
            <a:avLst/>
          </a:prstGeom>
          <a:ln w="38100">
            <a:solidFill>
              <a:srgbClr val="B7DEE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ovná spojovacia šípka 89">
            <a:extLst>
              <a:ext uri="{FF2B5EF4-FFF2-40B4-BE49-F238E27FC236}">
                <a16:creationId xmlns:a16="http://schemas.microsoft.com/office/drawing/2014/main" id="{292E99C4-0B4E-4E54-AD7D-0A72172457CE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8236340" y="15805968"/>
            <a:ext cx="2" cy="376847"/>
          </a:xfrm>
          <a:prstGeom prst="straightConnector1">
            <a:avLst/>
          </a:prstGeom>
          <a:ln w="381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>
            <a:extLst>
              <a:ext uri="{FF2B5EF4-FFF2-40B4-BE49-F238E27FC236}">
                <a16:creationId xmlns:a16="http://schemas.microsoft.com/office/drawing/2014/main" id="{B18EDB81-9172-4607-8013-137B3C2791E3}"/>
              </a:ext>
            </a:extLst>
          </p:cNvPr>
          <p:cNvCxnSpPr>
            <a:cxnSpLocks/>
            <a:stCxn id="40" idx="0"/>
            <a:endCxn id="53" idx="2"/>
          </p:cNvCxnSpPr>
          <p:nvPr/>
        </p:nvCxnSpPr>
        <p:spPr>
          <a:xfrm flipH="1" flipV="1">
            <a:off x="4941130" y="14797856"/>
            <a:ext cx="1" cy="347585"/>
          </a:xfrm>
          <a:prstGeom prst="straightConnector1">
            <a:avLst/>
          </a:prstGeom>
          <a:ln w="381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kTextu 112">
            <a:extLst>
              <a:ext uri="{FF2B5EF4-FFF2-40B4-BE49-F238E27FC236}">
                <a16:creationId xmlns:a16="http://schemas.microsoft.com/office/drawing/2014/main" id="{74D16B7B-3BFF-4CD3-AF4D-F3237F9F249A}"/>
              </a:ext>
            </a:extLst>
          </p:cNvPr>
          <p:cNvSpPr txBox="1"/>
          <p:nvPr/>
        </p:nvSpPr>
        <p:spPr>
          <a:xfrm flipH="1">
            <a:off x="8780427" y="9867474"/>
            <a:ext cx="61980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Vyhodnotenie a </a:t>
            </a:r>
          </a:p>
          <a:p>
            <a:pPr algn="ctr"/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možnosti rozšírenia</a:t>
            </a:r>
          </a:p>
        </p:txBody>
      </p:sp>
      <p:sp>
        <p:nvSpPr>
          <p:cNvPr id="114" name="BlokTextu 113">
            <a:extLst>
              <a:ext uri="{FF2B5EF4-FFF2-40B4-BE49-F238E27FC236}">
                <a16:creationId xmlns:a16="http://schemas.microsoft.com/office/drawing/2014/main" id="{4283E271-98E3-49FD-9454-8366CE7CCEC7}"/>
              </a:ext>
            </a:extLst>
          </p:cNvPr>
          <p:cNvSpPr txBox="1"/>
          <p:nvPr/>
        </p:nvSpPr>
        <p:spPr>
          <a:xfrm>
            <a:off x="9423406" y="12513089"/>
            <a:ext cx="57707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výhodou tohto riešenia oproti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iným je minimálna váha a veľkosť,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a tiež bezdrôtová komunikácia</a:t>
            </a:r>
          </a:p>
        </p:txBody>
      </p:sp>
      <p:sp>
        <p:nvSpPr>
          <p:cNvPr id="115" name="BlokTextu 114">
            <a:extLst>
              <a:ext uri="{FF2B5EF4-FFF2-40B4-BE49-F238E27FC236}">
                <a16:creationId xmlns:a16="http://schemas.microsoft.com/office/drawing/2014/main" id="{70CACF23-164F-4433-98E7-60699D163632}"/>
              </a:ext>
            </a:extLst>
          </p:cNvPr>
          <p:cNvSpPr txBox="1"/>
          <p:nvPr/>
        </p:nvSpPr>
        <p:spPr>
          <a:xfrm>
            <a:off x="9085651" y="11438122"/>
            <a:ext cx="6138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rukavice sú použiteľné pre virtuálnu,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rozšírenú a zmiešanú realitu</a:t>
            </a:r>
          </a:p>
        </p:txBody>
      </p:sp>
      <p:sp>
        <p:nvSpPr>
          <p:cNvPr id="116" name="BlokTextu 115">
            <a:extLst>
              <a:ext uri="{FF2B5EF4-FFF2-40B4-BE49-F238E27FC236}">
                <a16:creationId xmlns:a16="http://schemas.microsoft.com/office/drawing/2014/main" id="{4E47436F-E396-4881-935E-FED2A69B0CBC}"/>
              </a:ext>
            </a:extLst>
          </p:cNvPr>
          <p:cNvSpPr txBox="1"/>
          <p:nvPr/>
        </p:nvSpPr>
        <p:spPr>
          <a:xfrm>
            <a:off x="9959350" y="13854420"/>
            <a:ext cx="5098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sk-SK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možným zlepšením je iný,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presnejší spôsob snímania rúk</a:t>
            </a:r>
          </a:p>
        </p:txBody>
      </p:sp>
      <p:pic>
        <p:nvPicPr>
          <p:cNvPr id="101" name="Obrázok 100">
            <a:extLst>
              <a:ext uri="{FF2B5EF4-FFF2-40B4-BE49-F238E27FC236}">
                <a16:creationId xmlns:a16="http://schemas.microsoft.com/office/drawing/2014/main" id="{C1183134-5F87-4E34-B218-4260A3115C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3422" y="7551949"/>
            <a:ext cx="1784974" cy="1874332"/>
          </a:xfrm>
          <a:prstGeom prst="rect">
            <a:avLst/>
          </a:prstGeom>
        </p:spPr>
      </p:pic>
      <p:pic>
        <p:nvPicPr>
          <p:cNvPr id="102" name="Obrázok 101">
            <a:extLst>
              <a:ext uri="{FF2B5EF4-FFF2-40B4-BE49-F238E27FC236}">
                <a16:creationId xmlns:a16="http://schemas.microsoft.com/office/drawing/2014/main" id="{BA67B440-8A3B-40F0-89A7-2932237E23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4013" y="7551950"/>
            <a:ext cx="1709161" cy="1874332"/>
          </a:xfrm>
          <a:prstGeom prst="rect">
            <a:avLst/>
          </a:prstGeom>
        </p:spPr>
      </p:pic>
      <p:pic>
        <p:nvPicPr>
          <p:cNvPr id="5" name="Picture 2" descr="Image result for wifi logo">
            <a:extLst>
              <a:ext uri="{FF2B5EF4-FFF2-40B4-BE49-F238E27FC236}">
                <a16:creationId xmlns:a16="http://schemas.microsoft.com/office/drawing/2014/main" id="{895B276A-D235-426C-BCC5-A14953991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70" y="19389637"/>
            <a:ext cx="916775" cy="5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dicom">
            <a:extLst>
              <a:ext uri="{FF2B5EF4-FFF2-40B4-BE49-F238E27FC236}">
                <a16:creationId xmlns:a16="http://schemas.microsoft.com/office/drawing/2014/main" id="{BAD50688-87E6-40C3-867C-D7051F07C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174" y="7551950"/>
            <a:ext cx="2962739" cy="18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BlokTextu 49">
            <a:extLst>
              <a:ext uri="{FF2B5EF4-FFF2-40B4-BE49-F238E27FC236}">
                <a16:creationId xmlns:a16="http://schemas.microsoft.com/office/drawing/2014/main" id="{4069604B-7668-4781-A015-A6E30EE2FB6A}"/>
              </a:ext>
            </a:extLst>
          </p:cNvPr>
          <p:cNvSpPr txBox="1"/>
          <p:nvPr/>
        </p:nvSpPr>
        <p:spPr>
          <a:xfrm>
            <a:off x="10427850" y="15012815"/>
            <a:ext cx="50985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sk-SK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r>
              <a:rPr lang="sk-SK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ďalším možným rozšírením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je simulácia dotyku na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 väčšej ploche prsta</a:t>
            </a:r>
            <a:endParaRPr lang="sk-SK" sz="2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2" descr="Image result for arduino logo">
            <a:extLst>
              <a:ext uri="{FF2B5EF4-FFF2-40B4-BE49-F238E27FC236}">
                <a16:creationId xmlns:a16="http://schemas.microsoft.com/office/drawing/2014/main" id="{32EF8B75-8AA6-423D-A272-699C6F7B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15" y="18256160"/>
            <a:ext cx="916775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 c++">
            <a:extLst>
              <a:ext uri="{FF2B5EF4-FFF2-40B4-BE49-F238E27FC236}">
                <a16:creationId xmlns:a16="http://schemas.microsoft.com/office/drawing/2014/main" id="{B7952BF2-C057-4A23-A4DF-95DE33B2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80" y="19329352"/>
            <a:ext cx="1086503" cy="5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Skupina 30">
            <a:extLst>
              <a:ext uri="{FF2B5EF4-FFF2-40B4-BE49-F238E27FC236}">
                <a16:creationId xmlns:a16="http://schemas.microsoft.com/office/drawing/2014/main" id="{8C0BB42C-F26E-46A0-B78A-FF18DDF892B1}"/>
              </a:ext>
            </a:extLst>
          </p:cNvPr>
          <p:cNvGrpSpPr/>
          <p:nvPr/>
        </p:nvGrpSpPr>
        <p:grpSpPr>
          <a:xfrm>
            <a:off x="9295753" y="17966377"/>
            <a:ext cx="1412273" cy="2111785"/>
            <a:chOff x="8879071" y="17968645"/>
            <a:chExt cx="1412273" cy="2111785"/>
          </a:xfrm>
        </p:grpSpPr>
        <p:pic>
          <p:nvPicPr>
            <p:cNvPr id="21" name="Picture 6" descr="Image result for prusa logo 3d">
              <a:extLst>
                <a:ext uri="{FF2B5EF4-FFF2-40B4-BE49-F238E27FC236}">
                  <a16:creationId xmlns:a16="http://schemas.microsoft.com/office/drawing/2014/main" id="{100683D5-1BD9-4861-89D8-341FC6ABC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632" y="19364965"/>
              <a:ext cx="1052155" cy="715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Obrázok 29">
              <a:extLst>
                <a:ext uri="{FF2B5EF4-FFF2-40B4-BE49-F238E27FC236}">
                  <a16:creationId xmlns:a16="http://schemas.microsoft.com/office/drawing/2014/main" id="{1131387D-1FDA-42F4-8419-3C92BE83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071" y="17968645"/>
              <a:ext cx="1412273" cy="1381836"/>
            </a:xfrm>
            <a:prstGeom prst="rect">
              <a:avLst/>
            </a:prstGeom>
          </p:spPr>
        </p:pic>
      </p:grpSp>
      <p:pic>
        <p:nvPicPr>
          <p:cNvPr id="1034" name="Picture 10" descr="Image result for sketchup logo">
            <a:extLst>
              <a:ext uri="{FF2B5EF4-FFF2-40B4-BE49-F238E27FC236}">
                <a16:creationId xmlns:a16="http://schemas.microsoft.com/office/drawing/2014/main" id="{37695231-8401-4536-B049-9166C79B9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583" y="18412035"/>
            <a:ext cx="1717184" cy="3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damassets.autodesk.net/content/dam/autodesk/www/products/responsive-imagery/responsive-lockups-banners/2017/eagle-2017-banner-lockup-1200x132.png">
            <a:extLst>
              <a:ext uri="{FF2B5EF4-FFF2-40B4-BE49-F238E27FC236}">
                <a16:creationId xmlns:a16="http://schemas.microsoft.com/office/drawing/2014/main" id="{DF50711D-5356-4BE5-81D4-7EB3CF70D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6"/>
          <a:stretch/>
        </p:blipFill>
        <p:spPr bwMode="auto">
          <a:xfrm>
            <a:off x="11256525" y="19246403"/>
            <a:ext cx="1771425" cy="6256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Obrázok 42" descr="Obrázok, na ktorom je kovový riad, skrutka&#10;&#10;Popis vygenerovaný s veľmi vysokou spoľahlivosťou">
            <a:extLst>
              <a:ext uri="{FF2B5EF4-FFF2-40B4-BE49-F238E27FC236}">
                <a16:creationId xmlns:a16="http://schemas.microsoft.com/office/drawing/2014/main" id="{9C0782AF-9EC2-491D-BEE6-76936D4E08F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251" y="19059969"/>
            <a:ext cx="1412273" cy="1059205"/>
          </a:xfrm>
          <a:prstGeom prst="rect">
            <a:avLst/>
          </a:prstGeom>
        </p:spPr>
      </p:pic>
      <p:pic>
        <p:nvPicPr>
          <p:cNvPr id="44" name="Picture 14" descr="Image result for tcpip logo">
            <a:extLst>
              <a:ext uri="{FF2B5EF4-FFF2-40B4-BE49-F238E27FC236}">
                <a16:creationId xmlns:a16="http://schemas.microsoft.com/office/drawing/2014/main" id="{342A2B0E-D0A0-4E96-9ADB-34B7D2CC9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30" y="18187781"/>
            <a:ext cx="970363" cy="9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blender logo">
            <a:extLst>
              <a:ext uri="{FF2B5EF4-FFF2-40B4-BE49-F238E27FC236}">
                <a16:creationId xmlns:a16="http://schemas.microsoft.com/office/drawing/2014/main" id="{FF235CF1-9F3E-494B-BF78-552429C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024" y="18412035"/>
            <a:ext cx="1806962" cy="47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Obrázok 60">
            <a:extLst>
              <a:ext uri="{FF2B5EF4-FFF2-40B4-BE49-F238E27FC236}">
                <a16:creationId xmlns:a16="http://schemas.microsoft.com/office/drawing/2014/main" id="{FED769C4-EF9A-4AE8-B909-2502236FB1C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8187" r="16031" b="6734"/>
          <a:stretch/>
        </p:blipFill>
        <p:spPr>
          <a:xfrm>
            <a:off x="389578" y="11297731"/>
            <a:ext cx="2595195" cy="2034275"/>
          </a:xfrm>
          <a:prstGeom prst="rect">
            <a:avLst/>
          </a:prstGeom>
        </p:spPr>
      </p:pic>
      <p:pic>
        <p:nvPicPr>
          <p:cNvPr id="62" name="Obrázok 61">
            <a:extLst>
              <a:ext uri="{FF2B5EF4-FFF2-40B4-BE49-F238E27FC236}">
                <a16:creationId xmlns:a16="http://schemas.microsoft.com/office/drawing/2014/main" id="{E8A66A60-4241-400D-9EBC-994BD26650D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" r="9135"/>
          <a:stretch/>
        </p:blipFill>
        <p:spPr>
          <a:xfrm>
            <a:off x="3550573" y="11303304"/>
            <a:ext cx="2781111" cy="1578571"/>
          </a:xfrm>
          <a:prstGeom prst="rect">
            <a:avLst/>
          </a:prstGeom>
        </p:spPr>
      </p:pic>
      <p:cxnSp>
        <p:nvCxnSpPr>
          <p:cNvPr id="23" name="Spojnica: zalomená 22">
            <a:extLst>
              <a:ext uri="{FF2B5EF4-FFF2-40B4-BE49-F238E27FC236}">
                <a16:creationId xmlns:a16="http://schemas.microsoft.com/office/drawing/2014/main" id="{DB78899A-4DA8-452C-9C71-D289C0ECA898}"/>
              </a:ext>
            </a:extLst>
          </p:cNvPr>
          <p:cNvCxnSpPr>
            <a:stCxn id="53" idx="3"/>
            <a:endCxn id="72" idx="1"/>
          </p:cNvCxnSpPr>
          <p:nvPr/>
        </p:nvCxnSpPr>
        <p:spPr>
          <a:xfrm>
            <a:off x="6061290" y="14431589"/>
            <a:ext cx="1054891" cy="1008112"/>
          </a:xfrm>
          <a:prstGeom prst="bentConnector3">
            <a:avLst>
              <a:gd name="adj1" fmla="val 50000"/>
            </a:avLst>
          </a:prstGeom>
          <a:ln w="762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Obrázok 32" descr="Obrázok, na ktorom je budova&#10;&#10;Popis vygenerovaný s vysokou spoľahlivosťou">
            <a:extLst>
              <a:ext uri="{FF2B5EF4-FFF2-40B4-BE49-F238E27FC236}">
                <a16:creationId xmlns:a16="http://schemas.microsoft.com/office/drawing/2014/main" id="{9C672E74-C6F4-443F-AFBA-806DA365305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93" y="11307036"/>
            <a:ext cx="2348578" cy="26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185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167</Words>
  <Application>Microsoft Office PowerPoint</Application>
  <PresentationFormat>Vlastná</PresentationFormat>
  <Paragraphs>32</Paragraphs>
  <Slides>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Black</vt:lpstr>
      <vt:lpstr>Wingdings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jaro</dc:creator>
  <cp:lastModifiedBy>Ján Cabadaj</cp:lastModifiedBy>
  <cp:revision>138</cp:revision>
  <cp:lastPrinted>2016-01-13T15:06:07Z</cp:lastPrinted>
  <dcterms:created xsi:type="dcterms:W3CDTF">2016-01-13T14:08:28Z</dcterms:created>
  <dcterms:modified xsi:type="dcterms:W3CDTF">2018-01-20T15:08:06Z</dcterms:modified>
</cp:coreProperties>
</file>