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italic.fntdata"/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21" Type="http://schemas.openxmlformats.org/officeDocument/2006/relationships/font" Target="fonts/RobotoCondensed-boldItalic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Condensed-bold.fntdata"/><Relationship Id="rId6" Type="http://schemas.openxmlformats.org/officeDocument/2006/relationships/slide" Target="slides/slide1.xml"/><Relationship Id="rId18" Type="http://schemas.openxmlformats.org/officeDocument/2006/relationships/font" Target="fonts/RobotoCondens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96d48b1a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8196d48b1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5fce2b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5fce2b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a905d6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a905d6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a905d60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a905d60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694944"/>
            <a:ext cx="85206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 Condensed"/>
              <a:buNone/>
              <a:defRPr b="1" sz="2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311700" y="2002536"/>
            <a:ext cx="85206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Condensed"/>
              <a:buNone/>
              <a:defRPr b="1" sz="2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845700"/>
            <a:ext cx="85206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Condensed"/>
              <a:buChar char="○"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845700"/>
            <a:ext cx="8520600" cy="3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44325"/>
            <a:ext cx="9144000" cy="29910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Stanford AA229/CS239</a:t>
            </a:r>
            <a:r>
              <a:rPr lang="en" sz="1000">
                <a:solidFill>
                  <a:srgbClr val="FFFFFF"/>
                </a:solidFill>
              </a:rPr>
              <a:t>, Winter 2020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845700"/>
            <a:ext cx="85206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0" y="4844325"/>
            <a:ext cx="9144000" cy="299100"/>
          </a:xfrm>
          <a:prstGeom prst="rect">
            <a:avLst/>
          </a:prstGeom>
          <a:solidFill>
            <a:srgbClr val="8C1515"/>
          </a:solidFill>
          <a:ln cap="flat" cmpd="sng" w="9525">
            <a:solidFill>
              <a:srgbClr val="8C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Stanford University</a:t>
            </a:r>
            <a:endParaRPr b="1" i="0" sz="1000" u="none" cap="none" strike="noStrik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b="1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845700"/>
            <a:ext cx="85206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"/>
              <a:buChar char="●"/>
              <a:defRPr b="1" i="0" sz="18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0" y="694944"/>
            <a:ext cx="85206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Active learning for efficiently constructing surrogate models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3504450" y="4924050"/>
            <a:ext cx="761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311700" y="2834125"/>
            <a:ext cx="85206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" sz="1600"/>
              <a:t>Ross Alexander</a:t>
            </a:r>
            <a:endParaRPr b="0"/>
          </a:p>
        </p:txBody>
      </p:sp>
      <p:sp>
        <p:nvSpPr>
          <p:cNvPr id="106" name="Google Shape;106;p25"/>
          <p:cNvSpPr txBox="1"/>
          <p:nvPr>
            <p:ph idx="2" type="subTitle"/>
          </p:nvPr>
        </p:nvSpPr>
        <p:spPr>
          <a:xfrm>
            <a:off x="311700" y="2002536"/>
            <a:ext cx="85206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/>
              <a:t>AA 222 | Engineering Design Optimization | </a:t>
            </a:r>
            <a:r>
              <a:rPr lang="en"/>
              <a:t>Spring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Efficiently learning a surrogate model using adaptive sampling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845700"/>
            <a:ext cx="8448600" cy="37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/>
              <a:t>Given an arbitrary objective function, efficiently construct a surrogate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pproach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600"/>
              <a:t>Utilize active learning (adaptive sampling) to improve sample efficiency</a:t>
            </a:r>
            <a:endParaRPr b="0" i="1"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Consider only Gaussian process and neural network surrogates</a:t>
            </a:r>
            <a:endParaRPr b="0" sz="16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Construct and fit GPs using scikit-learn</a:t>
            </a:r>
            <a:endParaRPr b="0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Construct and fit NNs using tensorflow.keras</a:t>
            </a:r>
            <a:endParaRPr b="0"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Select next sample based on:</a:t>
            </a:r>
            <a:endParaRPr b="0" sz="16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Maximum variance estimator (GP only)</a:t>
            </a:r>
            <a:endParaRPr b="0"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Maximum k-fold cross-validation variance estimator</a:t>
            </a:r>
            <a:endParaRPr b="0"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Maximum linear approximation error using surrounding samples</a:t>
            </a:r>
            <a:endParaRPr b="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0" lang="en" sz="1400"/>
              <a:t>Random sampling and space-filling sequences</a:t>
            </a:r>
            <a:endParaRPr sz="1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065" y="2957588"/>
            <a:ext cx="1283021" cy="80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911" y="1948200"/>
            <a:ext cx="1731088" cy="86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254" y="2094323"/>
            <a:ext cx="1058720" cy="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231" y="3071881"/>
            <a:ext cx="1092030" cy="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075" y="507500"/>
            <a:ext cx="2457451" cy="18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313" y="507500"/>
            <a:ext cx="2457451" cy="18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550" y="507500"/>
            <a:ext cx="2457451" cy="18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8075" y="2514575"/>
            <a:ext cx="2457449" cy="184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7450" y="2503412"/>
            <a:ext cx="2487175" cy="18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6549" y="2514575"/>
            <a:ext cx="2457449" cy="18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/>
        </p:nvSpPr>
        <p:spPr>
          <a:xfrm>
            <a:off x="0" y="918975"/>
            <a:ext cx="176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GP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Variance-based sampling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0" y="2949200"/>
            <a:ext cx="176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NN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Local approximation error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-based sampling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31" name="Google Shape;131;p27"/>
          <p:cNvCxnSpPr/>
          <p:nvPr/>
        </p:nvCxnSpPr>
        <p:spPr>
          <a:xfrm>
            <a:off x="3922775" y="1440175"/>
            <a:ext cx="397800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7"/>
          <p:cNvCxnSpPr/>
          <p:nvPr/>
        </p:nvCxnSpPr>
        <p:spPr>
          <a:xfrm>
            <a:off x="3922775" y="3436113"/>
            <a:ext cx="397800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7"/>
          <p:cNvCxnSpPr/>
          <p:nvPr/>
        </p:nvCxnSpPr>
        <p:spPr>
          <a:xfrm>
            <a:off x="6434325" y="3436113"/>
            <a:ext cx="397800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7"/>
          <p:cNvCxnSpPr/>
          <p:nvPr/>
        </p:nvCxnSpPr>
        <p:spPr>
          <a:xfrm>
            <a:off x="6434325" y="1443263"/>
            <a:ext cx="397800" cy="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0"/>
            <a:ext cx="8520600" cy="8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model errors to examine sample efficiency</a:t>
            </a:r>
            <a:endParaRPr/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595300" y="4844398"/>
            <a:ext cx="548700" cy="2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263" y="1471075"/>
            <a:ext cx="2729475" cy="20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850" y="1471075"/>
            <a:ext cx="2729475" cy="20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71075"/>
            <a:ext cx="2729475" cy="20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795188" y="3518175"/>
            <a:ext cx="176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GP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Variance-based sampling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690750" y="3518175"/>
            <a:ext cx="176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GP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approximation error-based sampling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586338" y="3518175"/>
            <a:ext cx="176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NN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approximation error-based sampling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