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e92ad3f4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e92ad3f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Achieve level ⅘ autonomous driving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Urban scenarios, even common ones that can be handled easily by human drivers, are tough for AVs to navigate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e92ad3f4a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e92ad3f4a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Must have belief that expresses/captures the non-zero probability of a traffic participant behind an occlusion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This is one of the critical steps in achieving level 4 &amp; level 5 autonomous driving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50363b1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50363b1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Project to gain familiarity with POMDPs.jl, get some experience in the AV domain, and get a chance to better understand some of the solver techniques discussed in class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Lots of work on occlusions in autonomous driving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Pusse 2019 using DRL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Cai 2019 as the let’s drive paper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Intention aware planning is a sister to sensor occlusion modeling since we’re essentially partially observing some cooperation parameter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a7857de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ca7857de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Simplified, but good choice for demonstration of this is the occluded crosswalk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Vehicles never reverse course is an assumption, but no vehicles really ever back up to avoid hitting a ped; pruning/clamping as well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see how this problem could be easily extended to multiple pedestrians or to the k-nearest traffic participants, big urban intersection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e92ad3f4a_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e92ad3f4a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property holds when state description is sufficiently rich and time step is small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fast as possible due to discounting, also have to select a delta-t though (Gamma = 0.9)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92ad3f4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e92ad3f4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like to add DESPOT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e92ad3f4a_6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e92ad3f4a_6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discretization grows finer or as the number of peds grows offline approaches may become intractable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the OCPOMDP case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0"/>
            <a:ext cx="8520600" cy="8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845700"/>
            <a:ext cx="8520600" cy="3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0"/>
            <a:ext cx="8520600" cy="8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0"/>
            <a:ext cx="8520600" cy="8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844325"/>
            <a:ext cx="9144000" cy="299100"/>
          </a:xfrm>
          <a:prstGeom prst="rect">
            <a:avLst/>
          </a:prstGeom>
          <a:solidFill>
            <a:srgbClr val="8C1515"/>
          </a:solidFill>
          <a:ln cap="flat" cmpd="sng" w="9525">
            <a:solidFill>
              <a:srgbClr val="8C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Stanford AA229/CS239</a:t>
            </a:r>
            <a:r>
              <a:rPr lang="en" sz="1000">
                <a:solidFill>
                  <a:srgbClr val="FFFFFF"/>
                </a:solidFill>
              </a:rPr>
              <a:t>, Winter 2020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0"/>
            <a:ext cx="85206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845700"/>
            <a:ext cx="8520600" cy="3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</a:defRPr>
            </a:lvl1pPr>
            <a:lvl2pPr lvl="1" algn="r">
              <a:buNone/>
              <a:defRPr sz="1000">
                <a:solidFill>
                  <a:srgbClr val="FFFFFF"/>
                </a:solidFill>
              </a:defRPr>
            </a:lvl2pPr>
            <a:lvl3pPr lvl="2" algn="r">
              <a:buNone/>
              <a:defRPr sz="1000">
                <a:solidFill>
                  <a:srgbClr val="FFFFFF"/>
                </a:solidFill>
              </a:defRPr>
            </a:lvl3pPr>
            <a:lvl4pPr lvl="3" algn="r">
              <a:buNone/>
              <a:defRPr sz="1000">
                <a:solidFill>
                  <a:srgbClr val="FFFFFF"/>
                </a:solidFill>
              </a:defRPr>
            </a:lvl4pPr>
            <a:lvl5pPr lvl="4" algn="r">
              <a:buNone/>
              <a:defRPr sz="1000">
                <a:solidFill>
                  <a:srgbClr val="FFFFFF"/>
                </a:solidFill>
              </a:defRPr>
            </a:lvl5pPr>
            <a:lvl6pPr lvl="5" algn="r">
              <a:buNone/>
              <a:defRPr sz="1000">
                <a:solidFill>
                  <a:srgbClr val="FFFFFF"/>
                </a:solidFill>
              </a:defRPr>
            </a:lvl6pPr>
            <a:lvl7pPr lvl="6" algn="r">
              <a:buNone/>
              <a:defRPr sz="1000">
                <a:solidFill>
                  <a:srgbClr val="FFFFFF"/>
                </a:solidFill>
              </a:defRPr>
            </a:lvl7pPr>
            <a:lvl8pPr lvl="7" algn="r">
              <a:buNone/>
              <a:defRPr sz="1000">
                <a:solidFill>
                  <a:srgbClr val="FFFFFF"/>
                </a:solidFill>
              </a:defRPr>
            </a:lvl8pPr>
            <a:lvl9pPr lvl="8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Relationship Id="rId4" Type="http://schemas.openxmlformats.org/officeDocument/2006/relationships/image" Target="../media/image3.gif"/><Relationship Id="rId5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973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Planning under uncertainty with sensor occlusions in urban driving scenarios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Offline and online planning approaches for solving the occluded crosswalk problem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3276950"/>
            <a:ext cx="85206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Ross B. Alexander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2.24</a:t>
            </a:r>
            <a:r>
              <a:rPr lang="en" sz="1600">
                <a:solidFill>
                  <a:schemeClr val="dk2"/>
                </a:solidFill>
              </a:rPr>
              <a:t>.2020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504450" y="4924050"/>
            <a:ext cx="761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0"/>
            <a:ext cx="8520600" cy="8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</a:t>
            </a:r>
            <a:endParaRPr b="1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845700"/>
            <a:ext cx="5174700" cy="3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C1515"/>
                </a:solidFill>
              </a:rPr>
              <a:t>Need s</a:t>
            </a:r>
            <a:r>
              <a:rPr b="1" lang="en">
                <a:solidFill>
                  <a:srgbClr val="8C1515"/>
                </a:solidFill>
              </a:rPr>
              <a:t>afe and efficient planning for autonomous vehicles in urban scenarios</a:t>
            </a:r>
            <a:endParaRPr b="1">
              <a:solidFill>
                <a:srgbClr val="8C151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with perfect sensors, </a:t>
            </a:r>
            <a:r>
              <a:rPr b="1" lang="en"/>
              <a:t>sensor occlusions lead to planning uncertainty</a:t>
            </a:r>
            <a:endParaRPr b="1"/>
          </a:p>
          <a:p>
            <a:pPr indent="-285750" lvl="0" marL="6858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400"/>
              <a:t>Static occlusions (buildings, signs, trees)</a:t>
            </a:r>
            <a:endParaRPr sz="1400"/>
          </a:p>
          <a:p>
            <a:pPr indent="-285750" lvl="0" marL="6858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400"/>
              <a:t>Dynamic occlusions</a:t>
            </a:r>
            <a:r>
              <a:rPr lang="en" sz="1400"/>
              <a:t> (other traffic participants)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occlusion scenarios</a:t>
            </a:r>
            <a:endParaRPr/>
          </a:p>
          <a:p>
            <a:pPr indent="-285750" lvl="0" marL="6858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i="1" lang="en" sz="1400"/>
              <a:t>Occluded crosswalk</a:t>
            </a:r>
            <a:endParaRPr i="1" sz="1400"/>
          </a:p>
          <a:p>
            <a:pPr indent="-285750" lvl="0" marL="6858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400"/>
              <a:t>Occluded unsignalized T-intersection</a:t>
            </a:r>
            <a:endParaRPr sz="1400"/>
          </a:p>
          <a:p>
            <a:pPr indent="-285750" lvl="0" marL="6858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400"/>
              <a:t>Occluded overtaking (rural!) </a:t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60383" t="0"/>
          <a:stretch/>
        </p:blipFill>
        <p:spPr>
          <a:xfrm rot="-5400000">
            <a:off x="5550813" y="2460888"/>
            <a:ext cx="1311599" cy="11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0" r="0" t="11182"/>
          <a:stretch/>
        </p:blipFill>
        <p:spPr>
          <a:xfrm>
            <a:off x="6154709" y="0"/>
            <a:ext cx="2563392" cy="132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40130" r="0" t="0"/>
          <a:stretch/>
        </p:blipFill>
        <p:spPr>
          <a:xfrm>
            <a:off x="6926825" y="2528025"/>
            <a:ext cx="2217174" cy="13252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728800" y="1241250"/>
            <a:ext cx="34152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Ideal detection result from LIDAR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</a:t>
            </a:r>
            <a:r>
              <a:rPr lang="en" sz="900">
                <a:solidFill>
                  <a:schemeClr val="dk1"/>
                </a:solidFill>
              </a:rPr>
              <a:t>. D. Pendleton </a:t>
            </a:r>
            <a:r>
              <a:rPr i="1" lang="en" sz="900">
                <a:solidFill>
                  <a:schemeClr val="dk1"/>
                </a:solidFill>
              </a:rPr>
              <a:t>et al.</a:t>
            </a:r>
            <a:r>
              <a:rPr lang="en" sz="900">
                <a:solidFill>
                  <a:schemeClr val="dk1"/>
                </a:solidFill>
              </a:rPr>
              <a:t>, “Perception, planning, control, and coordination for autonomous vehicles,” </a:t>
            </a:r>
            <a:r>
              <a:rPr i="1" lang="en" sz="900">
                <a:solidFill>
                  <a:schemeClr val="dk1"/>
                </a:solidFill>
              </a:rPr>
              <a:t>Machines</a:t>
            </a:r>
            <a:r>
              <a:rPr lang="en" sz="900">
                <a:solidFill>
                  <a:schemeClr val="dk1"/>
                </a:solidFill>
              </a:rPr>
              <a:t>, vol. 5, no. 1, pp. 1–54, 2017.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755038" y="3750300"/>
            <a:ext cx="33627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Common o</a:t>
            </a:r>
            <a:r>
              <a:rPr b="1" lang="en" sz="1200">
                <a:solidFill>
                  <a:schemeClr val="dk1"/>
                </a:solidFill>
              </a:rPr>
              <a:t>cclusion scenarios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M. Bouton, A. Nakhaei, K. Fujimura, and M. J. Kochenderfer, “Scalable Decision Making with Sensor Occlusions for Autonomous Driving,” </a:t>
            </a:r>
            <a:r>
              <a:rPr i="1" lang="en" sz="900">
                <a:solidFill>
                  <a:schemeClr val="dk1"/>
                </a:solidFill>
              </a:rPr>
              <a:t>2018 IEEE Int. Conf. Robot. Autom.</a:t>
            </a:r>
            <a:r>
              <a:rPr lang="en" sz="900">
                <a:solidFill>
                  <a:schemeClr val="dk1"/>
                </a:solidFill>
              </a:rPr>
              <a:t>, pp. 2076–2081, 2018.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0"/>
            <a:ext cx="8520600" cy="8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</a:t>
            </a:r>
            <a:endParaRPr b="1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845700"/>
            <a:ext cx="5302500" cy="3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achieve safe and efficient planning, other traffic participants need to be reasoned about and </a:t>
            </a:r>
            <a:r>
              <a:rPr b="1" lang="en"/>
              <a:t>sensor uncertainty and sensor occlusions need to be accounted for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C1515"/>
                </a:solidFill>
              </a:rPr>
              <a:t>Occluded crosswalk is a good initial problem</a:t>
            </a:r>
            <a:endParaRPr b="1">
              <a:solidFill>
                <a:srgbClr val="8C1515"/>
              </a:solidFill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60383" t="0"/>
          <a:stretch/>
        </p:blipFill>
        <p:spPr>
          <a:xfrm rot="-5400000">
            <a:off x="5550813" y="2460888"/>
            <a:ext cx="1311599" cy="11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0" l="0" r="0" t="11182"/>
          <a:stretch/>
        </p:blipFill>
        <p:spPr>
          <a:xfrm>
            <a:off x="6154709" y="0"/>
            <a:ext cx="2563392" cy="132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40130" r="0" t="0"/>
          <a:stretch/>
        </p:blipFill>
        <p:spPr>
          <a:xfrm>
            <a:off x="6926825" y="2528025"/>
            <a:ext cx="2217174" cy="13252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5728800" y="1241250"/>
            <a:ext cx="34152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Ideal detection result from LIDAR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S. D. Pendleton </a:t>
            </a:r>
            <a:r>
              <a:rPr i="1" lang="en" sz="900">
                <a:solidFill>
                  <a:schemeClr val="dk1"/>
                </a:solidFill>
              </a:rPr>
              <a:t>et al.</a:t>
            </a:r>
            <a:r>
              <a:rPr lang="en" sz="900">
                <a:solidFill>
                  <a:schemeClr val="dk1"/>
                </a:solidFill>
              </a:rPr>
              <a:t>, “Perception, planning, control, and coordination for autonomous vehicles,” </a:t>
            </a:r>
            <a:r>
              <a:rPr i="1" lang="en" sz="900">
                <a:solidFill>
                  <a:schemeClr val="dk1"/>
                </a:solidFill>
              </a:rPr>
              <a:t>Machines</a:t>
            </a:r>
            <a:r>
              <a:rPr lang="en" sz="900">
                <a:solidFill>
                  <a:schemeClr val="dk1"/>
                </a:solidFill>
              </a:rPr>
              <a:t>, vol. 5, no. 1, pp. 1–54, 2017.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755038" y="3750300"/>
            <a:ext cx="33627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Common occlusion scenarios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M. Bouton, A. Nakhaei, K. Fujimura, and M. J. Kochenderfer, “Scalable Decision Making with Sensor Occlusions for Autonomous Driving,” </a:t>
            </a:r>
            <a:r>
              <a:rPr i="1" lang="en" sz="900">
                <a:solidFill>
                  <a:schemeClr val="dk1"/>
                </a:solidFill>
              </a:rPr>
              <a:t>2018 IEEE Int. Conf. Robot. Autom.</a:t>
            </a:r>
            <a:r>
              <a:rPr lang="en" sz="900">
                <a:solidFill>
                  <a:schemeClr val="dk1"/>
                </a:solidFill>
              </a:rPr>
              <a:t>, pp. 2076–2081, 2018.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0"/>
            <a:ext cx="8520600" cy="8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Related</a:t>
            </a:r>
            <a:r>
              <a:rPr b="1" lang="en"/>
              <a:t> Work</a:t>
            </a:r>
            <a:endParaRPr b="1"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845700"/>
            <a:ext cx="8520600" cy="3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95959"/>
                </a:solidFill>
              </a:rPr>
              <a:t>Pedestrian avoidance					</a:t>
            </a:r>
            <a:r>
              <a:rPr lang="en">
                <a:solidFill>
                  <a:srgbClr val="595959"/>
                </a:solidFill>
              </a:rPr>
              <a:t>(Kapania, 2019); (Pusse, 2019)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Sensor occlusions 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Crosswalk, static &amp; dynamic occlusion 	(Bouton, 2018); (Schratter, 2019)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Crosswalk, dynamic occlusion 			(Thornton, 2018)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Risk quantification 					(Yu, 2018)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Field-of-view propagation	 			(Hubmann, 2019)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Intention-aware planning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Pedestrians							(Bai, 2015); (Luo, 2018); (Cai, 2019)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Drivers								(Sunberg, 2017)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0"/>
            <a:ext cx="8520600" cy="8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Setting</a:t>
            </a:r>
            <a:endParaRPr b="1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845700"/>
            <a:ext cx="5160900" cy="3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Occluded crosswalk POMDP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Ego vehicle (</a:t>
            </a:r>
            <a:r>
              <a:rPr lang="en"/>
              <a:t>·</a:t>
            </a:r>
            <a:r>
              <a:rPr baseline="-25000" lang="en"/>
              <a:t>ego</a:t>
            </a:r>
            <a:r>
              <a:rPr lang="en"/>
              <a:t>) and pedestrian (·</a:t>
            </a:r>
            <a:r>
              <a:rPr baseline="-25000" lang="en"/>
              <a:t>ped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s: position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v: velocity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a: acceleration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continuous reduced spaces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</a:t>
            </a:r>
            <a:r>
              <a:rPr lang="en"/>
              <a:t>: (s</a:t>
            </a:r>
            <a:r>
              <a:rPr baseline="-25000" lang="en"/>
              <a:t>ego</a:t>
            </a:r>
            <a:r>
              <a:rPr lang="en"/>
              <a:t>, v</a:t>
            </a:r>
            <a:r>
              <a:rPr baseline="-25000" lang="en"/>
              <a:t>ego</a:t>
            </a:r>
            <a:r>
              <a:rPr lang="en"/>
              <a:t>) ✕ (s</a:t>
            </a:r>
            <a:r>
              <a:rPr baseline="-25000" lang="en"/>
              <a:t>ped</a:t>
            </a:r>
            <a:r>
              <a:rPr lang="en"/>
              <a:t>, v</a:t>
            </a:r>
            <a:r>
              <a:rPr baseline="-25000" lang="en"/>
              <a:t>ped</a:t>
            </a:r>
            <a:r>
              <a:rPr lang="en"/>
              <a:t>) </a:t>
            </a:r>
            <a:r>
              <a:rPr lang="en">
                <a:solidFill>
                  <a:srgbClr val="B7B7B7"/>
                </a:solidFill>
              </a:rPr>
              <a:t>… </a:t>
            </a:r>
            <a:r>
              <a:rPr lang="en">
                <a:solidFill>
                  <a:srgbClr val="B7B7B7"/>
                </a:solidFill>
              </a:rPr>
              <a:t>✕</a:t>
            </a:r>
            <a:r>
              <a:rPr baseline="-25000" lang="en">
                <a:solidFill>
                  <a:srgbClr val="B7B7B7"/>
                </a:solidFill>
              </a:rPr>
              <a:t>i</a:t>
            </a:r>
            <a:r>
              <a:rPr lang="en">
                <a:solidFill>
                  <a:srgbClr val="B7B7B7"/>
                </a:solidFill>
              </a:rPr>
              <a:t> (s</a:t>
            </a:r>
            <a:r>
              <a:rPr baseline="-25000" lang="en">
                <a:solidFill>
                  <a:srgbClr val="B7B7B7"/>
                </a:solidFill>
              </a:rPr>
              <a:t>ped</a:t>
            </a:r>
            <a:r>
              <a:rPr lang="en">
                <a:solidFill>
                  <a:srgbClr val="B7B7B7"/>
                </a:solidFill>
              </a:rPr>
              <a:t>, v</a:t>
            </a:r>
            <a:r>
              <a:rPr baseline="-25000" lang="en">
                <a:solidFill>
                  <a:srgbClr val="B7B7B7"/>
                </a:solidFill>
              </a:rPr>
              <a:t>ped</a:t>
            </a:r>
            <a:r>
              <a:rPr lang="en">
                <a:solidFill>
                  <a:srgbClr val="B7B7B7"/>
                </a:solidFill>
              </a:rPr>
              <a:t>)</a:t>
            </a:r>
            <a:r>
              <a:rPr baseline="-25000" lang="en">
                <a:solidFill>
                  <a:srgbClr val="B7B7B7"/>
                </a:solidFill>
              </a:rPr>
              <a:t>i</a:t>
            </a:r>
            <a:endParaRPr baseline="-25000">
              <a:solidFill>
                <a:srgbClr val="B7B7B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</a:t>
            </a:r>
            <a:r>
              <a:rPr lang="en"/>
              <a:t>:  a</a:t>
            </a:r>
            <a:r>
              <a:rPr baseline="-25000" lang="en"/>
              <a:t>ego</a:t>
            </a:r>
            <a:endParaRPr baseline="-25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</a:t>
            </a:r>
            <a:r>
              <a:rPr lang="en"/>
              <a:t>: (s</a:t>
            </a:r>
            <a:r>
              <a:rPr baseline="-25000" lang="en"/>
              <a:t>ego</a:t>
            </a:r>
            <a:r>
              <a:rPr lang="en"/>
              <a:t>, v</a:t>
            </a:r>
            <a:r>
              <a:rPr baseline="-25000" lang="en"/>
              <a:t>ego</a:t>
            </a:r>
            <a:r>
              <a:rPr lang="en"/>
              <a:t>) ✕ (s</a:t>
            </a:r>
            <a:r>
              <a:rPr baseline="-25000" lang="en"/>
              <a:t>ped</a:t>
            </a:r>
            <a:r>
              <a:rPr lang="en"/>
              <a:t>, v</a:t>
            </a:r>
            <a:r>
              <a:rPr baseline="-25000" lang="en"/>
              <a:t>ped</a:t>
            </a:r>
            <a:r>
              <a:rPr lang="en"/>
              <a:t>) </a:t>
            </a:r>
            <a:r>
              <a:rPr lang="en">
                <a:solidFill>
                  <a:srgbClr val="B7B7B7"/>
                </a:solidFill>
              </a:rPr>
              <a:t>… ✕</a:t>
            </a:r>
            <a:r>
              <a:rPr baseline="-25000" lang="en">
                <a:solidFill>
                  <a:srgbClr val="B7B7B7"/>
                </a:solidFill>
              </a:rPr>
              <a:t>i</a:t>
            </a:r>
            <a:r>
              <a:rPr lang="en">
                <a:solidFill>
                  <a:srgbClr val="B7B7B7"/>
                </a:solidFill>
              </a:rPr>
              <a:t> (s</a:t>
            </a:r>
            <a:r>
              <a:rPr baseline="-25000" lang="en">
                <a:solidFill>
                  <a:srgbClr val="B7B7B7"/>
                </a:solidFill>
              </a:rPr>
              <a:t>ped</a:t>
            </a:r>
            <a:r>
              <a:rPr lang="en">
                <a:solidFill>
                  <a:srgbClr val="B7B7B7"/>
                </a:solidFill>
              </a:rPr>
              <a:t>, v</a:t>
            </a:r>
            <a:r>
              <a:rPr baseline="-25000" lang="en">
                <a:solidFill>
                  <a:srgbClr val="B7B7B7"/>
                </a:solidFill>
              </a:rPr>
              <a:t>ped</a:t>
            </a:r>
            <a:r>
              <a:rPr lang="en">
                <a:solidFill>
                  <a:srgbClr val="B7B7B7"/>
                </a:solidFill>
              </a:rPr>
              <a:t>)</a:t>
            </a:r>
            <a:r>
              <a:rPr baseline="-25000" lang="en">
                <a:solidFill>
                  <a:srgbClr val="B7B7B7"/>
                </a:solidFill>
              </a:rPr>
              <a:t>i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C151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 to discretize spaces, extend number of traffic participants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7" name="Google Shape;97;p17"/>
          <p:cNvGrpSpPr/>
          <p:nvPr/>
        </p:nvGrpSpPr>
        <p:grpSpPr>
          <a:xfrm>
            <a:off x="3353500" y="-1145350"/>
            <a:ext cx="6048900" cy="6048900"/>
            <a:chOff x="3353500" y="-1145350"/>
            <a:chExt cx="6048900" cy="6048900"/>
          </a:xfrm>
        </p:grpSpPr>
        <p:pic>
          <p:nvPicPr>
            <p:cNvPr id="98" name="Google Shape;98;p17"/>
            <p:cNvPicPr preferRelativeResize="0"/>
            <p:nvPr/>
          </p:nvPicPr>
          <p:blipFill rotWithShape="1">
            <a:blip r:embed="rId3">
              <a:alphaModFix/>
            </a:blip>
            <a:srcRect b="25321" l="0" r="26664" t="16666"/>
            <a:stretch/>
          </p:blipFill>
          <p:spPr>
            <a:xfrm>
              <a:off x="5596125" y="962300"/>
              <a:ext cx="3374125" cy="1601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9" name="Google Shape;99;p17"/>
            <p:cNvCxnSpPr/>
            <p:nvPr/>
          </p:nvCxnSpPr>
          <p:spPr>
            <a:xfrm rot="10800000">
              <a:off x="7660425" y="1879100"/>
              <a:ext cx="1500" cy="3375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0" name="Google Shape;100;p17"/>
            <p:cNvSpPr/>
            <p:nvPr/>
          </p:nvSpPr>
          <p:spPr>
            <a:xfrm rot="-10186685">
              <a:off x="6358180" y="1974862"/>
              <a:ext cx="1093760" cy="158877"/>
            </a:xfrm>
            <a:prstGeom prst="triangle">
              <a:avLst>
                <a:gd fmla="val 85659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4A86E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" name="Google Shape;101;p17"/>
            <p:cNvCxnSpPr/>
            <p:nvPr/>
          </p:nvCxnSpPr>
          <p:spPr>
            <a:xfrm>
              <a:off x="6316225" y="1879100"/>
              <a:ext cx="836700" cy="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2" name="Google Shape;102;p17"/>
            <p:cNvSpPr/>
            <p:nvPr/>
          </p:nvSpPr>
          <p:spPr>
            <a:xfrm rot="-8100000">
              <a:off x="4258751" y="-278919"/>
              <a:ext cx="4238398" cy="4316038"/>
            </a:xfrm>
            <a:prstGeom prst="pie">
              <a:avLst>
                <a:gd fmla="val 6066829" name="adj1"/>
                <a:gd fmla="val 8706462" name="adj2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4A86E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4A86E8"/>
                </a:highlight>
              </a:endParaRPr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5575600" y="2647125"/>
              <a:ext cx="3415200" cy="5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Occluded crosswalk scenario with ego vehicle and one pedestrian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0"/>
            <a:ext cx="8520600" cy="8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Setting</a:t>
            </a:r>
            <a:endParaRPr b="1"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845700"/>
            <a:ext cx="5094900" cy="3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Occluded crosswalk POMDP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Transition, reward, and observation models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T: 	linearized vehicle dynamics w/noise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linearized pedestrian dynamics w/noise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R:	-1 for collision with pedestrian,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+1 for reaching roadway end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O: 	</a:t>
            </a:r>
            <a:r>
              <a:rPr lang="en"/>
              <a:t>fully-observable </a:t>
            </a:r>
            <a:r>
              <a:rPr lang="en"/>
              <a:t>ego vehicle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partially-observable </a:t>
            </a:r>
            <a:r>
              <a:rPr lang="en"/>
              <a:t>pedestrian	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C1515"/>
                </a:solidFill>
              </a:rPr>
              <a:t>R</a:t>
            </a:r>
            <a:r>
              <a:rPr b="1" lang="en">
                <a:solidFill>
                  <a:srgbClr val="8C1515"/>
                </a:solidFill>
              </a:rPr>
              <a:t>each end of roadway without collision as quickly as possible using finite-horizon discounting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1" name="Google Shape;111;p18"/>
          <p:cNvGrpSpPr/>
          <p:nvPr/>
        </p:nvGrpSpPr>
        <p:grpSpPr>
          <a:xfrm>
            <a:off x="3353500" y="-1145350"/>
            <a:ext cx="6048900" cy="6048900"/>
            <a:chOff x="3353500" y="-1145350"/>
            <a:chExt cx="6048900" cy="6048900"/>
          </a:xfrm>
        </p:grpSpPr>
        <p:pic>
          <p:nvPicPr>
            <p:cNvPr id="112" name="Google Shape;112;p18"/>
            <p:cNvPicPr preferRelativeResize="0"/>
            <p:nvPr/>
          </p:nvPicPr>
          <p:blipFill rotWithShape="1">
            <a:blip r:embed="rId3">
              <a:alphaModFix/>
            </a:blip>
            <a:srcRect b="25321" l="0" r="26664" t="16666"/>
            <a:stretch/>
          </p:blipFill>
          <p:spPr>
            <a:xfrm>
              <a:off x="5596125" y="962300"/>
              <a:ext cx="3374125" cy="1601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3" name="Google Shape;113;p18"/>
            <p:cNvCxnSpPr/>
            <p:nvPr/>
          </p:nvCxnSpPr>
          <p:spPr>
            <a:xfrm rot="10800000">
              <a:off x="7660425" y="1879100"/>
              <a:ext cx="1500" cy="3375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4" name="Google Shape;114;p18"/>
            <p:cNvSpPr/>
            <p:nvPr/>
          </p:nvSpPr>
          <p:spPr>
            <a:xfrm rot="-10186685">
              <a:off x="6358180" y="1974862"/>
              <a:ext cx="1093760" cy="158877"/>
            </a:xfrm>
            <a:prstGeom prst="triangle">
              <a:avLst>
                <a:gd fmla="val 85659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4A86E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" name="Google Shape;115;p18"/>
            <p:cNvCxnSpPr/>
            <p:nvPr/>
          </p:nvCxnSpPr>
          <p:spPr>
            <a:xfrm>
              <a:off x="6316225" y="1879100"/>
              <a:ext cx="836700" cy="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6" name="Google Shape;116;p18"/>
            <p:cNvSpPr/>
            <p:nvPr/>
          </p:nvSpPr>
          <p:spPr>
            <a:xfrm rot="-8100000">
              <a:off x="4258751" y="-278919"/>
              <a:ext cx="4238398" cy="4316038"/>
            </a:xfrm>
            <a:prstGeom prst="pie">
              <a:avLst>
                <a:gd fmla="val 6066829" name="adj1"/>
                <a:gd fmla="val 8706462" name="adj2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4A86E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4A86E8"/>
                </a:highlight>
              </a:endParaRPr>
            </a:p>
          </p:txBody>
        </p:sp>
        <p:sp>
          <p:nvSpPr>
            <p:cNvPr id="117" name="Google Shape;117;p18"/>
            <p:cNvSpPr txBox="1"/>
            <p:nvPr/>
          </p:nvSpPr>
          <p:spPr>
            <a:xfrm>
              <a:off x="5575600" y="2647125"/>
              <a:ext cx="3415200" cy="5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Occluded crosswalk scenario with ego vehicle and one pedestrian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118" name="Google Shape;118;p18"/>
          <p:cNvSpPr txBox="1"/>
          <p:nvPr/>
        </p:nvSpPr>
        <p:spPr>
          <a:xfrm>
            <a:off x="5891025" y="3559300"/>
            <a:ext cx="28461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</a:rPr>
              <a:t>Obstacle prevents even partial observability of pedestrian</a:t>
            </a:r>
            <a:endParaRPr i="1">
              <a:solidFill>
                <a:srgbClr val="0000FF"/>
              </a:solidFill>
            </a:endParaRPr>
          </a:p>
        </p:txBody>
      </p:sp>
      <p:cxnSp>
        <p:nvCxnSpPr>
          <p:cNvPr id="119" name="Google Shape;119;p18"/>
          <p:cNvCxnSpPr/>
          <p:nvPr/>
        </p:nvCxnSpPr>
        <p:spPr>
          <a:xfrm>
            <a:off x="6398525" y="1879100"/>
            <a:ext cx="1268700" cy="377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Dot"/>
            <a:round/>
            <a:headEnd len="med" w="med" type="oval"/>
            <a:tailEnd len="med" w="med" type="diamon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0"/>
            <a:ext cx="8520600" cy="8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Progress &amp; Future Work</a:t>
            </a:r>
            <a:endParaRPr b="1"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845700"/>
            <a:ext cx="8520600" cy="18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POMDPs.jl</a:t>
            </a:r>
            <a:r>
              <a:rPr lang="en"/>
              <a:t> &amp;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AutomotivePOMDPs.jl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SingleOCPOMDP</a:t>
            </a:r>
            <a:r>
              <a:rPr b="1" lang="en" sz="1400"/>
              <a:t>	crosswalk			ego, one pedestrian</a:t>
            </a:r>
            <a:endParaRPr b="1"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OCPOMDP</a:t>
            </a:r>
            <a:r>
              <a:rPr b="1" lang="en" sz="1400"/>
              <a:t>			crosswalk			ego, multiple pedestrians	</a:t>
            </a:r>
            <a:r>
              <a:rPr lang="en" sz="1400"/>
              <a:t>		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UrbanPOMDP</a:t>
            </a:r>
            <a:r>
              <a:rPr lang="en" sz="1400"/>
              <a:t>		urban intersection	ego, multiple pedestrians, multiple cars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performance of offline solvers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25" y="2698300"/>
            <a:ext cx="2454375" cy="147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627425" y="4170925"/>
            <a:ext cx="24543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Random policy simulation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4813" y="2698300"/>
            <a:ext cx="2454385" cy="147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3345000" y="4170925"/>
            <a:ext cx="24543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QMDP</a:t>
            </a:r>
            <a:r>
              <a:rPr b="1" lang="en" sz="1200">
                <a:solidFill>
                  <a:schemeClr val="dk1"/>
                </a:solidFill>
              </a:rPr>
              <a:t> policy simulation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6062425" y="4170925"/>
            <a:ext cx="24543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SARSOP</a:t>
            </a:r>
            <a:r>
              <a:rPr b="1" lang="en" sz="1200">
                <a:solidFill>
                  <a:schemeClr val="dk1"/>
                </a:solidFill>
              </a:rPr>
              <a:t> policy simulation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2425" y="2698300"/>
            <a:ext cx="2454375" cy="14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0"/>
            <a:ext cx="8520600" cy="8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Progress &amp; Future Work</a:t>
            </a:r>
            <a:endParaRPr b="1"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845700"/>
            <a:ext cx="5657100" cy="3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effects of: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</a:t>
            </a:r>
            <a:r>
              <a:rPr lang="en" sz="1400"/>
              <a:t>iscretization (continuous v. discrete, discrete resolution)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sensor types (Gaussian sensor, LIDAR sensor)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&amp; results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</a:t>
            </a:r>
            <a:r>
              <a:rPr lang="en" sz="1400"/>
              <a:t>uccess rate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Crossing time (</a:t>
            </a:r>
            <a:r>
              <a:rPr lang="en" sz="1400"/>
              <a:t>≈</a:t>
            </a:r>
            <a:r>
              <a:rPr lang="en" sz="1400"/>
              <a:t> reward)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Computation time &amp; bound convergence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</a:t>
            </a:r>
            <a:r>
              <a:rPr lang="en" sz="1400"/>
              <a:t>olicy &amp; history visualizations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Offline approaches will likely become intractable in more complex scenarios, so </a:t>
            </a:r>
            <a:r>
              <a:rPr b="1" lang="en"/>
              <a:t>explore online approaches in the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OCPOMDP</a:t>
            </a:r>
            <a:r>
              <a:rPr b="1" lang="en"/>
              <a:t> scenario</a:t>
            </a:r>
            <a:endParaRPr b="1"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797" y="1159600"/>
            <a:ext cx="3011649" cy="25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