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1515"/>
    <a:srgbClr val="0D0D0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79"/>
    <p:restoredTop sz="95748"/>
  </p:normalViewPr>
  <p:slideViewPr>
    <p:cSldViewPr snapToGrid="0" snapToObjects="1">
      <p:cViewPr>
        <p:scale>
          <a:sx n="78" d="100"/>
          <a:sy n="78" d="100"/>
        </p:scale>
        <p:origin x="-6088" y="-20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64EA2-8502-7E4B-8F03-3580F5E3B2A2}" type="datetimeFigureOut">
              <a:rPr lang="en-US" smtClean="0"/>
              <a:t>3/18/21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9156C-EEAC-F24B-AE77-FFB2A22D710E}" type="slidenum">
              <a:rPr lang="en-US" smtClean="0"/>
              <a:t>‹#›</a:t>
            </a:fld>
            <a:endParaRPr lang="en-US" dirty="0"/>
          </a:p>
        </p:txBody>
      </p:sp>
    </p:spTree>
    <p:extLst>
      <p:ext uri="{BB962C8B-B14F-4D97-AF65-F5344CB8AC3E}">
        <p14:creationId xmlns:p14="http://schemas.microsoft.com/office/powerpoint/2010/main" val="193591786"/>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846309-04CA-4846-A5DA-14C0DE29AF7C}" type="slidenum">
              <a:rPr lang="en-US" smtClean="0"/>
              <a:t>1</a:t>
            </a:fld>
            <a:endParaRPr lang="en-US" dirty="0"/>
          </a:p>
        </p:txBody>
      </p:sp>
    </p:spTree>
    <p:extLst>
      <p:ext uri="{BB962C8B-B14F-4D97-AF65-F5344CB8AC3E}">
        <p14:creationId xmlns:p14="http://schemas.microsoft.com/office/powerpoint/2010/main" val="361422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49A5-DE17-D340-87A7-13C10C78C8AE}"/>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0DA743CE-5460-D440-8255-E28EB876AC60}"/>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1A5CE578-3687-4640-A076-6F86A1F4F106}"/>
              </a:ext>
            </a:extLst>
          </p:cNvPr>
          <p:cNvSpPr>
            <a:spLocks noGrp="1"/>
          </p:cNvSpPr>
          <p:nvPr>
            <p:ph type="dt" sz="half" idx="10"/>
          </p:nvPr>
        </p:nvSpPr>
        <p:spPr/>
        <p:txBody>
          <a:bodyPr/>
          <a:lstStyle/>
          <a:p>
            <a:fld id="{2B54E4A3-1C2B-6441-8E20-80E6160263A4}" type="datetimeFigureOut">
              <a:rPr lang="en-US" smtClean="0"/>
              <a:t>3/18/21</a:t>
            </a:fld>
            <a:endParaRPr lang="en-US" dirty="0"/>
          </a:p>
        </p:txBody>
      </p:sp>
      <p:sp>
        <p:nvSpPr>
          <p:cNvPr id="5" name="Footer Placeholder 4">
            <a:extLst>
              <a:ext uri="{FF2B5EF4-FFF2-40B4-BE49-F238E27FC236}">
                <a16:creationId xmlns:a16="http://schemas.microsoft.com/office/drawing/2014/main" id="{C2C229CE-7807-B24F-BE9B-805F5DA05C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466823-4735-CB43-96D6-30FB2730611A}"/>
              </a:ext>
            </a:extLst>
          </p:cNvPr>
          <p:cNvSpPr>
            <a:spLocks noGrp="1"/>
          </p:cNvSpPr>
          <p:nvPr>
            <p:ph type="sldNum" sz="quarter" idx="12"/>
          </p:nvPr>
        </p:nvSpPr>
        <p:spPr/>
        <p:txBody>
          <a:bodyPr/>
          <a:lstStyle/>
          <a:p>
            <a:fld id="{6D4AD197-884D-7546-8F33-8670027E52E4}" type="slidenum">
              <a:rPr lang="en-US" smtClean="0"/>
              <a:t>‹#›</a:t>
            </a:fld>
            <a:endParaRPr lang="en-US" dirty="0"/>
          </a:p>
        </p:txBody>
      </p:sp>
    </p:spTree>
    <p:extLst>
      <p:ext uri="{BB962C8B-B14F-4D97-AF65-F5344CB8AC3E}">
        <p14:creationId xmlns:p14="http://schemas.microsoft.com/office/powerpoint/2010/main" val="67848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5C3A-9B4A-004A-91F3-2DB4DFBA38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8D1CF4-066F-8D46-A256-2FF7BADC06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B9F6B-070C-0545-B7D9-B94EE0C75488}"/>
              </a:ext>
            </a:extLst>
          </p:cNvPr>
          <p:cNvSpPr>
            <a:spLocks noGrp="1"/>
          </p:cNvSpPr>
          <p:nvPr>
            <p:ph type="dt" sz="half" idx="10"/>
          </p:nvPr>
        </p:nvSpPr>
        <p:spPr/>
        <p:txBody>
          <a:bodyPr/>
          <a:lstStyle/>
          <a:p>
            <a:fld id="{2B54E4A3-1C2B-6441-8E20-80E6160263A4}" type="datetimeFigureOut">
              <a:rPr lang="en-US" smtClean="0"/>
              <a:t>3/18/21</a:t>
            </a:fld>
            <a:endParaRPr lang="en-US" dirty="0"/>
          </a:p>
        </p:txBody>
      </p:sp>
      <p:sp>
        <p:nvSpPr>
          <p:cNvPr id="5" name="Footer Placeholder 4">
            <a:extLst>
              <a:ext uri="{FF2B5EF4-FFF2-40B4-BE49-F238E27FC236}">
                <a16:creationId xmlns:a16="http://schemas.microsoft.com/office/drawing/2014/main" id="{6FA7FF5D-5BC1-4043-A564-E385B6D427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488A84-FB62-1F44-A5AC-FDD3C2CAAE25}"/>
              </a:ext>
            </a:extLst>
          </p:cNvPr>
          <p:cNvSpPr>
            <a:spLocks noGrp="1"/>
          </p:cNvSpPr>
          <p:nvPr>
            <p:ph type="sldNum" sz="quarter" idx="12"/>
          </p:nvPr>
        </p:nvSpPr>
        <p:spPr/>
        <p:txBody>
          <a:bodyPr/>
          <a:lstStyle/>
          <a:p>
            <a:fld id="{6D4AD197-884D-7546-8F33-8670027E52E4}" type="slidenum">
              <a:rPr lang="en-US" smtClean="0"/>
              <a:t>‹#›</a:t>
            </a:fld>
            <a:endParaRPr lang="en-US" dirty="0"/>
          </a:p>
        </p:txBody>
      </p:sp>
    </p:spTree>
    <p:extLst>
      <p:ext uri="{BB962C8B-B14F-4D97-AF65-F5344CB8AC3E}">
        <p14:creationId xmlns:p14="http://schemas.microsoft.com/office/powerpoint/2010/main" val="140304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37BE90-8054-2242-AF0A-0754E773ACFB}"/>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6EBA48-C30C-DC4A-94A5-C6C3F41732F1}"/>
              </a:ext>
            </a:extLst>
          </p:cNvPr>
          <p:cNvSpPr>
            <a:spLocks noGrp="1"/>
          </p:cNvSpPr>
          <p:nvPr>
            <p:ph type="body" orient="vert" idx="1"/>
          </p:nvPr>
        </p:nvSpPr>
        <p:spPr>
          <a:xfrm>
            <a:off x="3017520"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69B0C-15FA-DD42-94D9-5E9D3D92D161}"/>
              </a:ext>
            </a:extLst>
          </p:cNvPr>
          <p:cNvSpPr>
            <a:spLocks noGrp="1"/>
          </p:cNvSpPr>
          <p:nvPr>
            <p:ph type="dt" sz="half" idx="10"/>
          </p:nvPr>
        </p:nvSpPr>
        <p:spPr/>
        <p:txBody>
          <a:bodyPr/>
          <a:lstStyle/>
          <a:p>
            <a:fld id="{2B54E4A3-1C2B-6441-8E20-80E6160263A4}" type="datetimeFigureOut">
              <a:rPr lang="en-US" smtClean="0"/>
              <a:t>3/18/21</a:t>
            </a:fld>
            <a:endParaRPr lang="en-US" dirty="0"/>
          </a:p>
        </p:txBody>
      </p:sp>
      <p:sp>
        <p:nvSpPr>
          <p:cNvPr id="5" name="Footer Placeholder 4">
            <a:extLst>
              <a:ext uri="{FF2B5EF4-FFF2-40B4-BE49-F238E27FC236}">
                <a16:creationId xmlns:a16="http://schemas.microsoft.com/office/drawing/2014/main" id="{715BF9E0-03B2-1648-84A7-F955BBE484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1C1529-638D-4740-A596-2DC4DA37A21B}"/>
              </a:ext>
            </a:extLst>
          </p:cNvPr>
          <p:cNvSpPr>
            <a:spLocks noGrp="1"/>
          </p:cNvSpPr>
          <p:nvPr>
            <p:ph type="sldNum" sz="quarter" idx="12"/>
          </p:nvPr>
        </p:nvSpPr>
        <p:spPr/>
        <p:txBody>
          <a:bodyPr/>
          <a:lstStyle/>
          <a:p>
            <a:fld id="{6D4AD197-884D-7546-8F33-8670027E52E4}" type="slidenum">
              <a:rPr lang="en-US" smtClean="0"/>
              <a:t>‹#›</a:t>
            </a:fld>
            <a:endParaRPr lang="en-US" dirty="0"/>
          </a:p>
        </p:txBody>
      </p:sp>
    </p:spTree>
    <p:extLst>
      <p:ext uri="{BB962C8B-B14F-4D97-AF65-F5344CB8AC3E}">
        <p14:creationId xmlns:p14="http://schemas.microsoft.com/office/powerpoint/2010/main" val="202996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CF2E-0A04-694B-ABBB-86020DF8D2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9E9568-7261-A642-AF87-C8AF8C961C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71B14-0DA7-644B-8E3B-A48AB7A27C6F}"/>
              </a:ext>
            </a:extLst>
          </p:cNvPr>
          <p:cNvSpPr>
            <a:spLocks noGrp="1"/>
          </p:cNvSpPr>
          <p:nvPr>
            <p:ph type="dt" sz="half" idx="10"/>
          </p:nvPr>
        </p:nvSpPr>
        <p:spPr/>
        <p:txBody>
          <a:bodyPr/>
          <a:lstStyle/>
          <a:p>
            <a:fld id="{2B54E4A3-1C2B-6441-8E20-80E6160263A4}" type="datetimeFigureOut">
              <a:rPr lang="en-US" smtClean="0"/>
              <a:t>3/18/21</a:t>
            </a:fld>
            <a:endParaRPr lang="en-US" dirty="0"/>
          </a:p>
        </p:txBody>
      </p:sp>
      <p:sp>
        <p:nvSpPr>
          <p:cNvPr id="5" name="Footer Placeholder 4">
            <a:extLst>
              <a:ext uri="{FF2B5EF4-FFF2-40B4-BE49-F238E27FC236}">
                <a16:creationId xmlns:a16="http://schemas.microsoft.com/office/drawing/2014/main" id="{29735780-1CAC-C249-9BEF-280B5AA5AF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4B5956-F486-424D-8315-1BDAD1DD2785}"/>
              </a:ext>
            </a:extLst>
          </p:cNvPr>
          <p:cNvSpPr>
            <a:spLocks noGrp="1"/>
          </p:cNvSpPr>
          <p:nvPr>
            <p:ph type="sldNum" sz="quarter" idx="12"/>
          </p:nvPr>
        </p:nvSpPr>
        <p:spPr/>
        <p:txBody>
          <a:bodyPr/>
          <a:lstStyle/>
          <a:p>
            <a:fld id="{6D4AD197-884D-7546-8F33-8670027E52E4}" type="slidenum">
              <a:rPr lang="en-US" smtClean="0"/>
              <a:t>‹#›</a:t>
            </a:fld>
            <a:endParaRPr lang="en-US" dirty="0"/>
          </a:p>
        </p:txBody>
      </p:sp>
    </p:spTree>
    <p:extLst>
      <p:ext uri="{BB962C8B-B14F-4D97-AF65-F5344CB8AC3E}">
        <p14:creationId xmlns:p14="http://schemas.microsoft.com/office/powerpoint/2010/main" val="129210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BBC1-3B61-0F41-8BCA-346CE1C2242D}"/>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13A10653-4FB3-A14F-BDA2-075E3205819B}"/>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38EDEF-5086-6041-AA9F-2E051A7240E9}"/>
              </a:ext>
            </a:extLst>
          </p:cNvPr>
          <p:cNvSpPr>
            <a:spLocks noGrp="1"/>
          </p:cNvSpPr>
          <p:nvPr>
            <p:ph type="dt" sz="half" idx="10"/>
          </p:nvPr>
        </p:nvSpPr>
        <p:spPr/>
        <p:txBody>
          <a:bodyPr/>
          <a:lstStyle/>
          <a:p>
            <a:fld id="{2B54E4A3-1C2B-6441-8E20-80E6160263A4}" type="datetimeFigureOut">
              <a:rPr lang="en-US" smtClean="0"/>
              <a:t>3/18/21</a:t>
            </a:fld>
            <a:endParaRPr lang="en-US" dirty="0"/>
          </a:p>
        </p:txBody>
      </p:sp>
      <p:sp>
        <p:nvSpPr>
          <p:cNvPr id="5" name="Footer Placeholder 4">
            <a:extLst>
              <a:ext uri="{FF2B5EF4-FFF2-40B4-BE49-F238E27FC236}">
                <a16:creationId xmlns:a16="http://schemas.microsoft.com/office/drawing/2014/main" id="{50116567-1558-3D40-884B-466AAC5F55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FC0110-0241-9548-AD84-6706E3B4F7EC}"/>
              </a:ext>
            </a:extLst>
          </p:cNvPr>
          <p:cNvSpPr>
            <a:spLocks noGrp="1"/>
          </p:cNvSpPr>
          <p:nvPr>
            <p:ph type="sldNum" sz="quarter" idx="12"/>
          </p:nvPr>
        </p:nvSpPr>
        <p:spPr/>
        <p:txBody>
          <a:bodyPr/>
          <a:lstStyle/>
          <a:p>
            <a:fld id="{6D4AD197-884D-7546-8F33-8670027E52E4}" type="slidenum">
              <a:rPr lang="en-US" smtClean="0"/>
              <a:t>‹#›</a:t>
            </a:fld>
            <a:endParaRPr lang="en-US" dirty="0"/>
          </a:p>
        </p:txBody>
      </p:sp>
    </p:spTree>
    <p:extLst>
      <p:ext uri="{BB962C8B-B14F-4D97-AF65-F5344CB8AC3E}">
        <p14:creationId xmlns:p14="http://schemas.microsoft.com/office/powerpoint/2010/main" val="124839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CC11-A972-C045-97D9-C0C4F4233F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AAD0C-E91C-324F-86D6-6B5858E9D197}"/>
              </a:ext>
            </a:extLst>
          </p:cNvPr>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D3979-293E-6740-AB17-4FA03927A081}"/>
              </a:ext>
            </a:extLst>
          </p:cNvPr>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B7516B-A29B-DA40-83E6-DF2AD6CD8A69}"/>
              </a:ext>
            </a:extLst>
          </p:cNvPr>
          <p:cNvSpPr>
            <a:spLocks noGrp="1"/>
          </p:cNvSpPr>
          <p:nvPr>
            <p:ph type="dt" sz="half" idx="10"/>
          </p:nvPr>
        </p:nvSpPr>
        <p:spPr/>
        <p:txBody>
          <a:bodyPr/>
          <a:lstStyle/>
          <a:p>
            <a:fld id="{2B54E4A3-1C2B-6441-8E20-80E6160263A4}" type="datetimeFigureOut">
              <a:rPr lang="en-US" smtClean="0"/>
              <a:t>3/18/21</a:t>
            </a:fld>
            <a:endParaRPr lang="en-US" dirty="0"/>
          </a:p>
        </p:txBody>
      </p:sp>
      <p:sp>
        <p:nvSpPr>
          <p:cNvPr id="6" name="Footer Placeholder 5">
            <a:extLst>
              <a:ext uri="{FF2B5EF4-FFF2-40B4-BE49-F238E27FC236}">
                <a16:creationId xmlns:a16="http://schemas.microsoft.com/office/drawing/2014/main" id="{95C21BA7-831F-EC47-B0B0-BA8F22E609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D77009-32AB-CF44-A521-DB8D9935F364}"/>
              </a:ext>
            </a:extLst>
          </p:cNvPr>
          <p:cNvSpPr>
            <a:spLocks noGrp="1"/>
          </p:cNvSpPr>
          <p:nvPr>
            <p:ph type="sldNum" sz="quarter" idx="12"/>
          </p:nvPr>
        </p:nvSpPr>
        <p:spPr/>
        <p:txBody>
          <a:bodyPr/>
          <a:lstStyle/>
          <a:p>
            <a:fld id="{6D4AD197-884D-7546-8F33-8670027E52E4}" type="slidenum">
              <a:rPr lang="en-US" smtClean="0"/>
              <a:t>‹#›</a:t>
            </a:fld>
            <a:endParaRPr lang="en-US" dirty="0"/>
          </a:p>
        </p:txBody>
      </p:sp>
    </p:spTree>
    <p:extLst>
      <p:ext uri="{BB962C8B-B14F-4D97-AF65-F5344CB8AC3E}">
        <p14:creationId xmlns:p14="http://schemas.microsoft.com/office/powerpoint/2010/main" val="317931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C99F-9955-4246-BDB5-7ACFC1C21418}"/>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8C7D01-E5DA-DA4D-939C-F5EC521F184B}"/>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a:extLst>
              <a:ext uri="{FF2B5EF4-FFF2-40B4-BE49-F238E27FC236}">
                <a16:creationId xmlns:a16="http://schemas.microsoft.com/office/drawing/2014/main" id="{1D650034-1A57-D34F-BE1F-0710177EF20B}"/>
              </a:ext>
            </a:extLst>
          </p:cNvPr>
          <p:cNvSpPr>
            <a:spLocks noGrp="1"/>
          </p:cNvSpPr>
          <p:nvPr>
            <p:ph sz="half" idx="2"/>
          </p:nvPr>
        </p:nvSpPr>
        <p:spPr>
          <a:xfrm>
            <a:off x="3023239" y="12024360"/>
            <a:ext cx="18568033"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F19D47-1847-4C4E-A456-8A392BEAE974}"/>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a:extLst>
              <a:ext uri="{FF2B5EF4-FFF2-40B4-BE49-F238E27FC236}">
                <a16:creationId xmlns:a16="http://schemas.microsoft.com/office/drawing/2014/main" id="{3D9AE81A-3A6D-374D-9960-B2C47D7603D6}"/>
              </a:ext>
            </a:extLst>
          </p:cNvPr>
          <p:cNvSpPr>
            <a:spLocks noGrp="1"/>
          </p:cNvSpPr>
          <p:nvPr>
            <p:ph sz="quarter" idx="4"/>
          </p:nvPr>
        </p:nvSpPr>
        <p:spPr>
          <a:xfrm>
            <a:off x="22219920"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971E17-C87D-564F-AE44-CCDF1F1E6ED3}"/>
              </a:ext>
            </a:extLst>
          </p:cNvPr>
          <p:cNvSpPr>
            <a:spLocks noGrp="1"/>
          </p:cNvSpPr>
          <p:nvPr>
            <p:ph type="dt" sz="half" idx="10"/>
          </p:nvPr>
        </p:nvSpPr>
        <p:spPr/>
        <p:txBody>
          <a:bodyPr/>
          <a:lstStyle/>
          <a:p>
            <a:fld id="{2B54E4A3-1C2B-6441-8E20-80E6160263A4}" type="datetimeFigureOut">
              <a:rPr lang="en-US" smtClean="0"/>
              <a:t>3/18/21</a:t>
            </a:fld>
            <a:endParaRPr lang="en-US" dirty="0"/>
          </a:p>
        </p:txBody>
      </p:sp>
      <p:sp>
        <p:nvSpPr>
          <p:cNvPr id="8" name="Footer Placeholder 7">
            <a:extLst>
              <a:ext uri="{FF2B5EF4-FFF2-40B4-BE49-F238E27FC236}">
                <a16:creationId xmlns:a16="http://schemas.microsoft.com/office/drawing/2014/main" id="{156B9C1F-6067-B143-89A2-F6149275B84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1334ABF-F4CF-0742-8616-0065F32E1F11}"/>
              </a:ext>
            </a:extLst>
          </p:cNvPr>
          <p:cNvSpPr>
            <a:spLocks noGrp="1"/>
          </p:cNvSpPr>
          <p:nvPr>
            <p:ph type="sldNum" sz="quarter" idx="12"/>
          </p:nvPr>
        </p:nvSpPr>
        <p:spPr/>
        <p:txBody>
          <a:bodyPr/>
          <a:lstStyle/>
          <a:p>
            <a:fld id="{6D4AD197-884D-7546-8F33-8670027E52E4}" type="slidenum">
              <a:rPr lang="en-US" smtClean="0"/>
              <a:t>‹#›</a:t>
            </a:fld>
            <a:endParaRPr lang="en-US" dirty="0"/>
          </a:p>
        </p:txBody>
      </p:sp>
    </p:spTree>
    <p:extLst>
      <p:ext uri="{BB962C8B-B14F-4D97-AF65-F5344CB8AC3E}">
        <p14:creationId xmlns:p14="http://schemas.microsoft.com/office/powerpoint/2010/main" val="382374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48FB-4D7A-EE4F-B9C1-0EF01E7E47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A1109A-D432-4E47-9E91-ECAB36956E1B}"/>
              </a:ext>
            </a:extLst>
          </p:cNvPr>
          <p:cNvSpPr>
            <a:spLocks noGrp="1"/>
          </p:cNvSpPr>
          <p:nvPr>
            <p:ph type="dt" sz="half" idx="10"/>
          </p:nvPr>
        </p:nvSpPr>
        <p:spPr/>
        <p:txBody>
          <a:bodyPr/>
          <a:lstStyle/>
          <a:p>
            <a:fld id="{2B54E4A3-1C2B-6441-8E20-80E6160263A4}" type="datetimeFigureOut">
              <a:rPr lang="en-US" smtClean="0"/>
              <a:t>3/18/21</a:t>
            </a:fld>
            <a:endParaRPr lang="en-US" dirty="0"/>
          </a:p>
        </p:txBody>
      </p:sp>
      <p:sp>
        <p:nvSpPr>
          <p:cNvPr id="4" name="Footer Placeholder 3">
            <a:extLst>
              <a:ext uri="{FF2B5EF4-FFF2-40B4-BE49-F238E27FC236}">
                <a16:creationId xmlns:a16="http://schemas.microsoft.com/office/drawing/2014/main" id="{EBC35D28-E719-8A4C-97F5-DDC4D6514E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49135E1-8689-1740-BD3F-4ACEF62402F9}"/>
              </a:ext>
            </a:extLst>
          </p:cNvPr>
          <p:cNvSpPr>
            <a:spLocks noGrp="1"/>
          </p:cNvSpPr>
          <p:nvPr>
            <p:ph type="sldNum" sz="quarter" idx="12"/>
          </p:nvPr>
        </p:nvSpPr>
        <p:spPr/>
        <p:txBody>
          <a:bodyPr/>
          <a:lstStyle/>
          <a:p>
            <a:fld id="{6D4AD197-884D-7546-8F33-8670027E52E4}" type="slidenum">
              <a:rPr lang="en-US" smtClean="0"/>
              <a:t>‹#›</a:t>
            </a:fld>
            <a:endParaRPr lang="en-US" dirty="0"/>
          </a:p>
        </p:txBody>
      </p:sp>
    </p:spTree>
    <p:extLst>
      <p:ext uri="{BB962C8B-B14F-4D97-AF65-F5344CB8AC3E}">
        <p14:creationId xmlns:p14="http://schemas.microsoft.com/office/powerpoint/2010/main" val="102218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2088BB-AE59-D94E-A6F2-99ACAFB69BB9}"/>
              </a:ext>
            </a:extLst>
          </p:cNvPr>
          <p:cNvSpPr>
            <a:spLocks noGrp="1"/>
          </p:cNvSpPr>
          <p:nvPr>
            <p:ph type="dt" sz="half" idx="10"/>
          </p:nvPr>
        </p:nvSpPr>
        <p:spPr/>
        <p:txBody>
          <a:bodyPr/>
          <a:lstStyle/>
          <a:p>
            <a:fld id="{2B54E4A3-1C2B-6441-8E20-80E6160263A4}" type="datetimeFigureOut">
              <a:rPr lang="en-US" smtClean="0"/>
              <a:t>3/18/21</a:t>
            </a:fld>
            <a:endParaRPr lang="en-US" dirty="0"/>
          </a:p>
        </p:txBody>
      </p:sp>
      <p:sp>
        <p:nvSpPr>
          <p:cNvPr id="3" name="Footer Placeholder 2">
            <a:extLst>
              <a:ext uri="{FF2B5EF4-FFF2-40B4-BE49-F238E27FC236}">
                <a16:creationId xmlns:a16="http://schemas.microsoft.com/office/drawing/2014/main" id="{87489A29-0697-134D-AC88-9E3C53022C6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FBDB768-0F21-0844-8E87-D9ACF2D8E477}"/>
              </a:ext>
            </a:extLst>
          </p:cNvPr>
          <p:cNvSpPr>
            <a:spLocks noGrp="1"/>
          </p:cNvSpPr>
          <p:nvPr>
            <p:ph type="sldNum" sz="quarter" idx="12"/>
          </p:nvPr>
        </p:nvSpPr>
        <p:spPr/>
        <p:txBody>
          <a:bodyPr/>
          <a:lstStyle/>
          <a:p>
            <a:fld id="{6D4AD197-884D-7546-8F33-8670027E52E4}" type="slidenum">
              <a:rPr lang="en-US" smtClean="0"/>
              <a:t>‹#›</a:t>
            </a:fld>
            <a:endParaRPr lang="en-US" dirty="0"/>
          </a:p>
        </p:txBody>
      </p:sp>
    </p:spTree>
    <p:extLst>
      <p:ext uri="{BB962C8B-B14F-4D97-AF65-F5344CB8AC3E}">
        <p14:creationId xmlns:p14="http://schemas.microsoft.com/office/powerpoint/2010/main" val="362582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65AB-2E8A-6640-BD63-E7D5C508D015}"/>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5D824856-F4F7-AF41-83BF-A02059FBE52C}"/>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848022-DCAA-6242-9D42-011418482677}"/>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677F5335-4F76-E343-98D3-E4E5889919C8}"/>
              </a:ext>
            </a:extLst>
          </p:cNvPr>
          <p:cNvSpPr>
            <a:spLocks noGrp="1"/>
          </p:cNvSpPr>
          <p:nvPr>
            <p:ph type="dt" sz="half" idx="10"/>
          </p:nvPr>
        </p:nvSpPr>
        <p:spPr/>
        <p:txBody>
          <a:bodyPr/>
          <a:lstStyle/>
          <a:p>
            <a:fld id="{2B54E4A3-1C2B-6441-8E20-80E6160263A4}" type="datetimeFigureOut">
              <a:rPr lang="en-US" smtClean="0"/>
              <a:t>3/18/21</a:t>
            </a:fld>
            <a:endParaRPr lang="en-US" dirty="0"/>
          </a:p>
        </p:txBody>
      </p:sp>
      <p:sp>
        <p:nvSpPr>
          <p:cNvPr id="6" name="Footer Placeholder 5">
            <a:extLst>
              <a:ext uri="{FF2B5EF4-FFF2-40B4-BE49-F238E27FC236}">
                <a16:creationId xmlns:a16="http://schemas.microsoft.com/office/drawing/2014/main" id="{09AE9CC1-65B1-6D47-B6BE-E5066F8101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8BBA6E-451A-EB49-B06F-0185D994BA5E}"/>
              </a:ext>
            </a:extLst>
          </p:cNvPr>
          <p:cNvSpPr>
            <a:spLocks noGrp="1"/>
          </p:cNvSpPr>
          <p:nvPr>
            <p:ph type="sldNum" sz="quarter" idx="12"/>
          </p:nvPr>
        </p:nvSpPr>
        <p:spPr/>
        <p:txBody>
          <a:bodyPr/>
          <a:lstStyle/>
          <a:p>
            <a:fld id="{6D4AD197-884D-7546-8F33-8670027E52E4}" type="slidenum">
              <a:rPr lang="en-US" smtClean="0"/>
              <a:t>‹#›</a:t>
            </a:fld>
            <a:endParaRPr lang="en-US" dirty="0"/>
          </a:p>
        </p:txBody>
      </p:sp>
    </p:spTree>
    <p:extLst>
      <p:ext uri="{BB962C8B-B14F-4D97-AF65-F5344CB8AC3E}">
        <p14:creationId xmlns:p14="http://schemas.microsoft.com/office/powerpoint/2010/main" val="57827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0FFB-58AD-7A4A-AE16-A564F5A4E076}"/>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8AF57F46-066A-BC47-8D87-EE52825C544F}"/>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dirty="0"/>
          </a:p>
        </p:txBody>
      </p:sp>
      <p:sp>
        <p:nvSpPr>
          <p:cNvPr id="4" name="Text Placeholder 3">
            <a:extLst>
              <a:ext uri="{FF2B5EF4-FFF2-40B4-BE49-F238E27FC236}">
                <a16:creationId xmlns:a16="http://schemas.microsoft.com/office/drawing/2014/main" id="{3C38FAE5-7A8E-E647-BBEA-B036E30F1188}"/>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B516989A-AA40-A445-83D9-951C745C1D52}"/>
              </a:ext>
            </a:extLst>
          </p:cNvPr>
          <p:cNvSpPr>
            <a:spLocks noGrp="1"/>
          </p:cNvSpPr>
          <p:nvPr>
            <p:ph type="dt" sz="half" idx="10"/>
          </p:nvPr>
        </p:nvSpPr>
        <p:spPr/>
        <p:txBody>
          <a:bodyPr/>
          <a:lstStyle/>
          <a:p>
            <a:fld id="{2B54E4A3-1C2B-6441-8E20-80E6160263A4}" type="datetimeFigureOut">
              <a:rPr lang="en-US" smtClean="0"/>
              <a:t>3/18/21</a:t>
            </a:fld>
            <a:endParaRPr lang="en-US" dirty="0"/>
          </a:p>
        </p:txBody>
      </p:sp>
      <p:sp>
        <p:nvSpPr>
          <p:cNvPr id="6" name="Footer Placeholder 5">
            <a:extLst>
              <a:ext uri="{FF2B5EF4-FFF2-40B4-BE49-F238E27FC236}">
                <a16:creationId xmlns:a16="http://schemas.microsoft.com/office/drawing/2014/main" id="{16867ED6-1611-784A-8AF9-D1789232C7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B2883B-0804-9646-B7E0-CB4F7F115F2A}"/>
              </a:ext>
            </a:extLst>
          </p:cNvPr>
          <p:cNvSpPr>
            <a:spLocks noGrp="1"/>
          </p:cNvSpPr>
          <p:nvPr>
            <p:ph type="sldNum" sz="quarter" idx="12"/>
          </p:nvPr>
        </p:nvSpPr>
        <p:spPr/>
        <p:txBody>
          <a:bodyPr/>
          <a:lstStyle/>
          <a:p>
            <a:fld id="{6D4AD197-884D-7546-8F33-8670027E52E4}" type="slidenum">
              <a:rPr lang="en-US" smtClean="0"/>
              <a:t>‹#›</a:t>
            </a:fld>
            <a:endParaRPr lang="en-US" dirty="0"/>
          </a:p>
        </p:txBody>
      </p:sp>
    </p:spTree>
    <p:extLst>
      <p:ext uri="{BB962C8B-B14F-4D97-AF65-F5344CB8AC3E}">
        <p14:creationId xmlns:p14="http://schemas.microsoft.com/office/powerpoint/2010/main" val="2675012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8DA2D-A37B-194E-A06B-656A18E2A396}"/>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265310-D298-D048-A7DA-630533179242}"/>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432EC-39E6-6443-9A08-786E896620FA}"/>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2B54E4A3-1C2B-6441-8E20-80E6160263A4}" type="datetimeFigureOut">
              <a:rPr lang="en-US" smtClean="0"/>
              <a:t>3/18/21</a:t>
            </a:fld>
            <a:endParaRPr lang="en-US" dirty="0"/>
          </a:p>
        </p:txBody>
      </p:sp>
      <p:sp>
        <p:nvSpPr>
          <p:cNvPr id="5" name="Footer Placeholder 4">
            <a:extLst>
              <a:ext uri="{FF2B5EF4-FFF2-40B4-BE49-F238E27FC236}">
                <a16:creationId xmlns:a16="http://schemas.microsoft.com/office/drawing/2014/main" id="{C39A3E81-84E6-0949-9B62-9A2FAC5BF045}"/>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E2C2121-55B1-D64E-B3B3-1140F0970E8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6D4AD197-884D-7546-8F33-8670027E52E4}" type="slidenum">
              <a:rPr lang="en-US" smtClean="0"/>
              <a:t>‹#›</a:t>
            </a:fld>
            <a:endParaRPr lang="en-US" dirty="0"/>
          </a:p>
        </p:txBody>
      </p:sp>
    </p:spTree>
    <p:extLst>
      <p:ext uri="{BB962C8B-B14F-4D97-AF65-F5344CB8AC3E}">
        <p14:creationId xmlns:p14="http://schemas.microsoft.com/office/powerpoint/2010/main" val="3277639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hyperlink" Target="https://en.wikipedia.org/wiki/1988_Stanford_Cardinal_baseball_team" TargetMode="External"/><Relationship Id="rId11" Type="http://schemas.openxmlformats.org/officeDocument/2006/relationships/image" Target="../media/image7.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hyperlink" Target="https://en.wikipedia.org/wiki/Stanford_University" TargetMode="External"/><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9253728" y="198210"/>
            <a:ext cx="25383744" cy="5186035"/>
          </a:xfrm>
          <a:prstGeom prst="rect">
            <a:avLst/>
          </a:prstGeom>
          <a:noFill/>
          <a:scene3d>
            <a:camera prst="orthographicFront"/>
            <a:lightRig rig="balanced" dir="t"/>
          </a:scene3d>
        </p:spPr>
        <p:txBody>
          <a:bodyPr wrap="square" rtlCol="0" anchor="t" anchorCtr="1">
            <a:spAutoFit/>
          </a:bodyPr>
          <a:lstStyle/>
          <a:p>
            <a:pPr algn="ctr"/>
            <a:r>
              <a:rPr lang="en-US" sz="9600" b="1" dirty="0">
                <a:latin typeface="Bebas Neue Bold" pitchFamily="2" charset="77"/>
                <a:cs typeface="Times New Roman" panose="02020603050405020304" pitchFamily="18" charset="0"/>
              </a:rPr>
              <a:t>RANDOMIZED LOW-RANK APPROXIMATION OF </a:t>
            </a:r>
          </a:p>
          <a:p>
            <a:pPr algn="ctr"/>
            <a:r>
              <a:rPr lang="en-US" sz="9600" b="1" dirty="0">
                <a:latin typeface="Bebas Neue Bold" pitchFamily="2" charset="77"/>
                <a:cs typeface="Times New Roman" panose="02020603050405020304" pitchFamily="18" charset="0"/>
              </a:rPr>
              <a:t>KERNEL MATRICES IN GAUSSIAN PROCESSES</a:t>
            </a:r>
          </a:p>
          <a:p>
            <a:pPr algn="ctr"/>
            <a:endParaRPr lang="en-US" sz="1100" b="1" dirty="0">
              <a:latin typeface="Bebas Neue Bold" pitchFamily="2" charset="77"/>
              <a:cs typeface="Times New Roman" panose="02020603050405020304" pitchFamily="18" charset="0"/>
            </a:endParaRPr>
          </a:p>
          <a:p>
            <a:pPr algn="ctr"/>
            <a:r>
              <a:rPr lang="en-US" sz="6600" dirty="0">
                <a:latin typeface="Bebas Neue Regular" pitchFamily="2" charset="77"/>
                <a:cs typeface="Times New Roman" panose="02020603050405020304" pitchFamily="18" charset="0"/>
              </a:rPr>
              <a:t>Ross B. Alexander</a:t>
            </a:r>
          </a:p>
          <a:p>
            <a:pPr algn="ctr"/>
            <a:endParaRPr lang="en-US" sz="1800" b="1" dirty="0">
              <a:latin typeface="Bebas Neue Bold" pitchFamily="2" charset="77"/>
              <a:cs typeface="Times New Roman" panose="02020603050405020304" pitchFamily="18" charset="0"/>
            </a:endParaRPr>
          </a:p>
          <a:p>
            <a:pPr algn="ctr"/>
            <a:r>
              <a:rPr lang="en-US" sz="4400" dirty="0">
                <a:latin typeface="Bebas Neue Book" pitchFamily="2" charset="77"/>
                <a:cs typeface="Times New Roman" panose="02020603050405020304" pitchFamily="18" charset="0"/>
              </a:rPr>
              <a:t>EE 270  |  Large Scale Matrix Computation, Optimization, and Learning  |  Stanford University</a:t>
            </a:r>
          </a:p>
        </p:txBody>
      </p:sp>
      <p:sp>
        <p:nvSpPr>
          <p:cNvPr id="60" name="Rectangle 59"/>
          <p:cNvSpPr>
            <a:spLocks noChangeAspect="1"/>
          </p:cNvSpPr>
          <p:nvPr/>
        </p:nvSpPr>
        <p:spPr>
          <a:xfrm>
            <a:off x="313865" y="5786794"/>
            <a:ext cx="11146615" cy="26906262"/>
          </a:xfrm>
          <a:prstGeom prst="rect">
            <a:avLst/>
          </a:prstGeom>
          <a:solidFill>
            <a:srgbClr val="FFFFFF">
              <a:alpha val="50196"/>
            </a:srgbClr>
          </a:solidFill>
          <a:ln w="88900" cap="rnd" cmpd="sng">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3600" dirty="0">
              <a:solidFill>
                <a:schemeClr val="tx1"/>
              </a:solidFill>
              <a:latin typeface="SF Pro Display Medium" pitchFamily="2" charset="0"/>
              <a:ea typeface="SF Pro Display Medium" pitchFamily="2" charset="0"/>
              <a:cs typeface="SF Pro Display Medium" pitchFamily="2" charset="0"/>
            </a:endParaRPr>
          </a:p>
        </p:txBody>
      </p:sp>
      <p:sp>
        <p:nvSpPr>
          <p:cNvPr id="63" name="TextBox 62"/>
          <p:cNvSpPr txBox="1"/>
          <p:nvPr/>
        </p:nvSpPr>
        <p:spPr>
          <a:xfrm>
            <a:off x="309292" y="5786794"/>
            <a:ext cx="11151379" cy="1200329"/>
          </a:xfrm>
          <a:prstGeom prst="rect">
            <a:avLst/>
          </a:prstGeom>
          <a:solidFill>
            <a:srgbClr val="8C1515"/>
          </a:solidFill>
          <a:ln w="12700" cap="rnd">
            <a:solidFill>
              <a:schemeClr val="tx1"/>
            </a:solidFill>
          </a:ln>
          <a:effectLst/>
        </p:spPr>
        <p:txBody>
          <a:bodyPr wrap="square" rtlCol="0" anchor="ctr">
            <a:spAutoFit/>
          </a:bodyPr>
          <a:lstStyle/>
          <a:p>
            <a:pPr algn="ctr"/>
            <a:r>
              <a:rPr lang="en-US" sz="7200" b="1" cap="small" spc="-150" dirty="0">
                <a:solidFill>
                  <a:schemeClr val="bg1"/>
                </a:solidFill>
                <a:latin typeface="Bebas Neue Bold" pitchFamily="2" charset="77"/>
                <a:cs typeface="Times New Roman" panose="02020603050405020304" pitchFamily="18" charset="0"/>
              </a:rPr>
              <a:t>PROBLEM &amp; MOTIVATION</a:t>
            </a:r>
            <a:endParaRPr lang="en-US" sz="7200" b="1" spc="-150" dirty="0">
              <a:solidFill>
                <a:schemeClr val="bg1"/>
              </a:solidFill>
              <a:latin typeface="Bebas Neue Bold" pitchFamily="2" charset="77"/>
            </a:endParaRPr>
          </a:p>
        </p:txBody>
      </p:sp>
      <p:sp>
        <p:nvSpPr>
          <p:cNvPr id="98" name="Rectangle 97">
            <a:extLst>
              <a:ext uri="{FF2B5EF4-FFF2-40B4-BE49-F238E27FC236}">
                <a16:creationId xmlns:a16="http://schemas.microsoft.com/office/drawing/2014/main" id="{DDD8A45B-D738-DF45-A9D6-D02336505ED4}"/>
              </a:ext>
            </a:extLst>
          </p:cNvPr>
          <p:cNvSpPr>
            <a:spLocks noChangeAspect="1"/>
          </p:cNvSpPr>
          <p:nvPr/>
        </p:nvSpPr>
        <p:spPr>
          <a:xfrm>
            <a:off x="11772900" y="5786794"/>
            <a:ext cx="20345400" cy="6993541"/>
          </a:xfrm>
          <a:prstGeom prst="rect">
            <a:avLst/>
          </a:prstGeom>
          <a:solidFill>
            <a:srgbClr val="FFFFFF">
              <a:alpha val="50196"/>
            </a:srgbClr>
          </a:solidFill>
          <a:ln w="88900" cap="rnd" cmpd="sng">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2000" dirty="0">
              <a:solidFill>
                <a:prstClr val="black"/>
              </a:solidFill>
              <a:latin typeface="Bebas Neue Regular" pitchFamily="2" charset="77"/>
              <a:ea typeface="Helvetica Neue" panose="02000503000000020004" pitchFamily="2" charset="0"/>
              <a:cs typeface="Helvetica Neue" panose="02000503000000020004" pitchFamily="2" charset="0"/>
            </a:endParaRPr>
          </a:p>
        </p:txBody>
      </p:sp>
      <p:sp>
        <p:nvSpPr>
          <p:cNvPr id="114" name="TextBox 113">
            <a:extLst>
              <a:ext uri="{FF2B5EF4-FFF2-40B4-BE49-F238E27FC236}">
                <a16:creationId xmlns:a16="http://schemas.microsoft.com/office/drawing/2014/main" id="{7A0A73BF-A378-6E44-A285-44AC1851F8E1}"/>
              </a:ext>
            </a:extLst>
          </p:cNvPr>
          <p:cNvSpPr txBox="1"/>
          <p:nvPr/>
        </p:nvSpPr>
        <p:spPr>
          <a:xfrm>
            <a:off x="11767729" y="5786794"/>
            <a:ext cx="20354096" cy="1200329"/>
          </a:xfrm>
          <a:prstGeom prst="rect">
            <a:avLst/>
          </a:prstGeom>
          <a:solidFill>
            <a:srgbClr val="8C1515"/>
          </a:solidFill>
          <a:ln w="12700" cap="rnd">
            <a:solidFill>
              <a:schemeClr val="tx1"/>
            </a:solidFill>
          </a:ln>
          <a:effectLst/>
        </p:spPr>
        <p:txBody>
          <a:bodyPr wrap="square" rtlCol="0" anchor="ctr">
            <a:spAutoFit/>
          </a:bodyPr>
          <a:lstStyle/>
          <a:p>
            <a:pPr algn="ctr"/>
            <a:r>
              <a:rPr lang="en-US" sz="7200" b="1" cap="small" spc="-150" dirty="0">
                <a:solidFill>
                  <a:schemeClr val="bg1"/>
                </a:solidFill>
                <a:latin typeface="Bebas Neue Bold" pitchFamily="2" charset="77"/>
                <a:cs typeface="Times New Roman" panose="02020603050405020304" pitchFamily="18" charset="0"/>
              </a:rPr>
              <a:t>METHODS &amp; BACKGROUND</a:t>
            </a:r>
            <a:endParaRPr lang="en-US" sz="7200" b="1" spc="-150" dirty="0">
              <a:solidFill>
                <a:schemeClr val="bg1"/>
              </a:solidFill>
              <a:latin typeface="Bebas Neue Bold" pitchFamily="2" charset="77"/>
            </a:endParaRPr>
          </a:p>
        </p:txBody>
      </p:sp>
      <p:sp>
        <p:nvSpPr>
          <p:cNvPr id="119" name="Rectangle 118">
            <a:extLst>
              <a:ext uri="{FF2B5EF4-FFF2-40B4-BE49-F238E27FC236}">
                <a16:creationId xmlns:a16="http://schemas.microsoft.com/office/drawing/2014/main" id="{69BB0543-5CA9-864E-B87F-E8C3EC5596A8}"/>
              </a:ext>
            </a:extLst>
          </p:cNvPr>
          <p:cNvSpPr>
            <a:spLocks noChangeAspect="1"/>
          </p:cNvSpPr>
          <p:nvPr/>
        </p:nvSpPr>
        <p:spPr>
          <a:xfrm>
            <a:off x="32430531" y="5786794"/>
            <a:ext cx="11146615" cy="13720578"/>
          </a:xfrm>
          <a:prstGeom prst="rect">
            <a:avLst/>
          </a:prstGeom>
          <a:solidFill>
            <a:srgbClr val="FFFFFF">
              <a:alpha val="50196"/>
            </a:srgbClr>
          </a:solidFill>
          <a:ln w="88900" cap="rnd" cmpd="sng">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8000" dirty="0">
              <a:solidFill>
                <a:prstClr val="black"/>
              </a:solidFill>
              <a:latin typeface="Bebas Neue Regular" pitchFamily="2" charset="77"/>
              <a:ea typeface="Helvetica Neue" panose="02000503000000020004" pitchFamily="2" charset="0"/>
              <a:cs typeface="Helvetica Neue" panose="02000503000000020004" pitchFamily="2" charset="0"/>
            </a:endParaRPr>
          </a:p>
        </p:txBody>
      </p:sp>
      <p:sp>
        <p:nvSpPr>
          <p:cNvPr id="123" name="TextBox 122">
            <a:extLst>
              <a:ext uri="{FF2B5EF4-FFF2-40B4-BE49-F238E27FC236}">
                <a16:creationId xmlns:a16="http://schemas.microsoft.com/office/drawing/2014/main" id="{2C49DFE0-9F02-294A-95F2-8D4292719BC7}"/>
              </a:ext>
            </a:extLst>
          </p:cNvPr>
          <p:cNvSpPr txBox="1"/>
          <p:nvPr/>
        </p:nvSpPr>
        <p:spPr>
          <a:xfrm>
            <a:off x="32425958" y="5786794"/>
            <a:ext cx="11151379" cy="1200329"/>
          </a:xfrm>
          <a:prstGeom prst="rect">
            <a:avLst/>
          </a:prstGeom>
          <a:solidFill>
            <a:srgbClr val="8C1515"/>
          </a:solidFill>
          <a:ln w="12700" cap="rnd">
            <a:solidFill>
              <a:schemeClr val="tx1"/>
            </a:solidFill>
          </a:ln>
          <a:effectLst/>
        </p:spPr>
        <p:txBody>
          <a:bodyPr wrap="square" rtlCol="0" anchor="ctr">
            <a:spAutoFit/>
          </a:bodyPr>
          <a:lstStyle/>
          <a:p>
            <a:pPr algn="ctr"/>
            <a:r>
              <a:rPr lang="en-US" sz="7200" b="1" cap="small" spc="-150" dirty="0">
                <a:solidFill>
                  <a:schemeClr val="bg1"/>
                </a:solidFill>
                <a:latin typeface="Bebas Neue Bold" pitchFamily="2" charset="77"/>
                <a:cs typeface="Times New Roman" panose="02020603050405020304" pitchFamily="18" charset="0"/>
              </a:rPr>
              <a:t>DISCUSSION</a:t>
            </a:r>
            <a:endParaRPr lang="en-US" sz="7200" b="1" spc="-150" dirty="0">
              <a:solidFill>
                <a:schemeClr val="bg1"/>
              </a:solidFill>
              <a:latin typeface="Bebas Neue Bold" pitchFamily="2" charset="77"/>
            </a:endParaRPr>
          </a:p>
        </p:txBody>
      </p:sp>
      <p:sp>
        <p:nvSpPr>
          <p:cNvPr id="126" name="Rectangle 125">
            <a:extLst>
              <a:ext uri="{FF2B5EF4-FFF2-40B4-BE49-F238E27FC236}">
                <a16:creationId xmlns:a16="http://schemas.microsoft.com/office/drawing/2014/main" id="{67FE20B9-95C4-9946-8600-52843E0E20F2}"/>
              </a:ext>
            </a:extLst>
          </p:cNvPr>
          <p:cNvSpPr>
            <a:spLocks noChangeAspect="1"/>
          </p:cNvSpPr>
          <p:nvPr/>
        </p:nvSpPr>
        <p:spPr>
          <a:xfrm>
            <a:off x="32421194" y="19891893"/>
            <a:ext cx="11146615" cy="5688447"/>
          </a:xfrm>
          <a:prstGeom prst="rect">
            <a:avLst/>
          </a:prstGeom>
          <a:solidFill>
            <a:srgbClr val="FFFFFF">
              <a:alpha val="50196"/>
            </a:srgbClr>
          </a:solidFill>
          <a:ln w="88900" cap="rnd" cmpd="sng">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3600" dirty="0">
              <a:solidFill>
                <a:prstClr val="black"/>
              </a:solidFill>
              <a:latin typeface="Bebas Neue Regular" pitchFamily="2" charset="77"/>
              <a:ea typeface="Helvetica Neue" panose="02000503000000020004" pitchFamily="2" charset="0"/>
              <a:cs typeface="Helvetica Neue" panose="02000503000000020004" pitchFamily="2" charset="0"/>
            </a:endParaRPr>
          </a:p>
        </p:txBody>
      </p:sp>
      <p:sp>
        <p:nvSpPr>
          <p:cNvPr id="132" name="TextBox 131">
            <a:extLst>
              <a:ext uri="{FF2B5EF4-FFF2-40B4-BE49-F238E27FC236}">
                <a16:creationId xmlns:a16="http://schemas.microsoft.com/office/drawing/2014/main" id="{0DF08A7B-EC56-1148-98A1-25D45A98A944}"/>
              </a:ext>
            </a:extLst>
          </p:cNvPr>
          <p:cNvSpPr txBox="1"/>
          <p:nvPr/>
        </p:nvSpPr>
        <p:spPr>
          <a:xfrm>
            <a:off x="32416430" y="19891894"/>
            <a:ext cx="11151379" cy="1200329"/>
          </a:xfrm>
          <a:prstGeom prst="rect">
            <a:avLst/>
          </a:prstGeom>
          <a:solidFill>
            <a:srgbClr val="8C1515"/>
          </a:solidFill>
          <a:ln w="12700" cap="rnd">
            <a:solidFill>
              <a:schemeClr val="tx1"/>
            </a:solidFill>
          </a:ln>
          <a:effectLst/>
        </p:spPr>
        <p:txBody>
          <a:bodyPr wrap="square" rtlCol="0" anchor="ctr">
            <a:spAutoFit/>
          </a:bodyPr>
          <a:lstStyle/>
          <a:p>
            <a:pPr algn="ctr"/>
            <a:r>
              <a:rPr lang="en-US" sz="7200" b="1" cap="small" spc="-150" dirty="0">
                <a:solidFill>
                  <a:schemeClr val="bg1"/>
                </a:solidFill>
                <a:latin typeface="Bebas Neue Bold" pitchFamily="2" charset="77"/>
                <a:cs typeface="Times New Roman" panose="02020603050405020304" pitchFamily="18" charset="0"/>
              </a:rPr>
              <a:t>FUTURE WORK</a:t>
            </a:r>
            <a:endParaRPr lang="en-US" sz="7200" b="1" spc="-150" dirty="0">
              <a:solidFill>
                <a:schemeClr val="bg1"/>
              </a:solidFill>
              <a:latin typeface="Bebas Neue Bold" pitchFamily="2" charset="77"/>
            </a:endParaRPr>
          </a:p>
        </p:txBody>
      </p:sp>
      <p:sp>
        <p:nvSpPr>
          <p:cNvPr id="133" name="Rectangle 132">
            <a:extLst>
              <a:ext uri="{FF2B5EF4-FFF2-40B4-BE49-F238E27FC236}">
                <a16:creationId xmlns:a16="http://schemas.microsoft.com/office/drawing/2014/main" id="{FA6C3A9C-7494-FE4B-B98C-0670389F112E}"/>
              </a:ext>
            </a:extLst>
          </p:cNvPr>
          <p:cNvSpPr>
            <a:spLocks noChangeAspect="1"/>
          </p:cNvSpPr>
          <p:nvPr/>
        </p:nvSpPr>
        <p:spPr>
          <a:xfrm>
            <a:off x="11718467" y="13113083"/>
            <a:ext cx="20345400" cy="19579973"/>
          </a:xfrm>
          <a:prstGeom prst="rect">
            <a:avLst/>
          </a:prstGeom>
          <a:solidFill>
            <a:srgbClr val="FFFFFF">
              <a:alpha val="50196"/>
            </a:srgbClr>
          </a:solidFill>
          <a:ln w="88900" cap="rnd" cmpd="sng">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8000" dirty="0">
              <a:solidFill>
                <a:prstClr val="black"/>
              </a:solidFill>
              <a:latin typeface="Bebas Neue Regular" pitchFamily="2" charset="77"/>
              <a:ea typeface="Helvetica Neue" panose="02000503000000020004" pitchFamily="2" charset="0"/>
              <a:cs typeface="Helvetica Neue" panose="02000503000000020004" pitchFamily="2" charset="0"/>
            </a:endParaRPr>
          </a:p>
        </p:txBody>
      </p:sp>
      <p:sp>
        <p:nvSpPr>
          <p:cNvPr id="134" name="TextBox 133">
            <a:extLst>
              <a:ext uri="{FF2B5EF4-FFF2-40B4-BE49-F238E27FC236}">
                <a16:creationId xmlns:a16="http://schemas.microsoft.com/office/drawing/2014/main" id="{6898EA43-7E03-D94C-8937-0ECFCF4859B9}"/>
              </a:ext>
            </a:extLst>
          </p:cNvPr>
          <p:cNvSpPr txBox="1"/>
          <p:nvPr/>
        </p:nvSpPr>
        <p:spPr>
          <a:xfrm>
            <a:off x="11709771" y="13076127"/>
            <a:ext cx="20354096" cy="1200329"/>
          </a:xfrm>
          <a:prstGeom prst="rect">
            <a:avLst/>
          </a:prstGeom>
          <a:solidFill>
            <a:srgbClr val="8C1515"/>
          </a:solidFill>
          <a:ln w="12700" cap="rnd">
            <a:solidFill>
              <a:schemeClr val="tx1"/>
            </a:solidFill>
          </a:ln>
          <a:effectLst/>
        </p:spPr>
        <p:txBody>
          <a:bodyPr wrap="square" rtlCol="0" anchor="ctr">
            <a:spAutoFit/>
          </a:bodyPr>
          <a:lstStyle/>
          <a:p>
            <a:pPr algn="ctr"/>
            <a:r>
              <a:rPr lang="en-US" sz="7200" b="1" cap="small" spc="-150" dirty="0">
                <a:solidFill>
                  <a:schemeClr val="bg1"/>
                </a:solidFill>
                <a:latin typeface="Bebas Neue Bold" pitchFamily="2" charset="77"/>
                <a:cs typeface="Times New Roman" panose="02020603050405020304" pitchFamily="18" charset="0"/>
              </a:rPr>
              <a:t>RESULTS</a:t>
            </a:r>
            <a:endParaRPr lang="en-US" sz="7200" b="1" spc="-150" dirty="0">
              <a:solidFill>
                <a:schemeClr val="bg1"/>
              </a:solidFill>
              <a:latin typeface="Bebas Neue Bold" pitchFamily="2" charset="77"/>
            </a:endParaRPr>
          </a:p>
        </p:txBody>
      </p:sp>
      <p:pic>
        <p:nvPicPr>
          <p:cNvPr id="8" name="Picture 7" descr="A picture containing text, outdoor, sign, pole&#10;&#10;Description automatically generated">
            <a:extLst>
              <a:ext uri="{FF2B5EF4-FFF2-40B4-BE49-F238E27FC236}">
                <a16:creationId xmlns:a16="http://schemas.microsoft.com/office/drawing/2014/main" id="{85676D72-F653-294D-9D67-A4C5DCF331C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219200" y="765418"/>
            <a:ext cx="4154984" cy="4154984"/>
          </a:xfrm>
          <a:prstGeom prst="rect">
            <a:avLst/>
          </a:prstGeom>
        </p:spPr>
      </p:pic>
      <p:pic>
        <p:nvPicPr>
          <p:cNvPr id="20" name="Picture 19" descr="A picture containing text, sign, clipart, vector graphics&#10;&#10;Description automatically generated">
            <a:extLst>
              <a:ext uri="{FF2B5EF4-FFF2-40B4-BE49-F238E27FC236}">
                <a16:creationId xmlns:a16="http://schemas.microsoft.com/office/drawing/2014/main" id="{B72D206A-20D1-0A4B-899A-DB139C86D4C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9799778" y="844103"/>
            <a:ext cx="2661208" cy="4062777"/>
          </a:xfrm>
          <a:prstGeom prst="rect">
            <a:avLst/>
          </a:prstGeom>
        </p:spPr>
      </p:pic>
      <p:pic>
        <p:nvPicPr>
          <p:cNvPr id="34" name="Picture 33" descr="Chart, histogram&#10;&#10;Description automatically generated">
            <a:extLst>
              <a:ext uri="{FF2B5EF4-FFF2-40B4-BE49-F238E27FC236}">
                <a16:creationId xmlns:a16="http://schemas.microsoft.com/office/drawing/2014/main" id="{4641F6D0-1EF2-7848-A580-54A9A5ED2255}"/>
              </a:ext>
            </a:extLst>
          </p:cNvPr>
          <p:cNvPicPr>
            <a:picLocks noChangeAspect="1"/>
          </p:cNvPicPr>
          <p:nvPr/>
        </p:nvPicPr>
        <p:blipFill rotWithShape="1">
          <a:blip r:embed="rId7"/>
          <a:srcRect l="3265" r="4902"/>
          <a:stretch/>
        </p:blipFill>
        <p:spPr>
          <a:xfrm>
            <a:off x="7885716" y="19355272"/>
            <a:ext cx="3501039" cy="2853661"/>
          </a:xfrm>
          <a:prstGeom prst="rect">
            <a:avLst/>
          </a:prstGeom>
        </p:spPr>
      </p:pic>
      <p:sp>
        <p:nvSpPr>
          <p:cNvPr id="36" name="TextBox 35">
            <a:extLst>
              <a:ext uri="{FF2B5EF4-FFF2-40B4-BE49-F238E27FC236}">
                <a16:creationId xmlns:a16="http://schemas.microsoft.com/office/drawing/2014/main" id="{D7DA1549-9AD1-AC43-9BFB-5772745FF916}"/>
              </a:ext>
            </a:extLst>
          </p:cNvPr>
          <p:cNvSpPr txBox="1"/>
          <p:nvPr/>
        </p:nvSpPr>
        <p:spPr>
          <a:xfrm>
            <a:off x="487680" y="7155442"/>
            <a:ext cx="10809115" cy="11418510"/>
          </a:xfrm>
          <a:prstGeom prst="rect">
            <a:avLst/>
          </a:prstGeom>
          <a:noFill/>
        </p:spPr>
        <p:txBody>
          <a:bodyPr wrap="square" rtlCol="0">
            <a:spAutoFit/>
          </a:bodyPr>
          <a:lstStyle/>
          <a:p>
            <a:r>
              <a:rPr lang="en-US" sz="3200" b="1" dirty="0">
                <a:latin typeface="Avenir Next LT Pro" panose="020B0504020202020204" pitchFamily="34" charset="77"/>
                <a:ea typeface="SF Pro Display Medium" pitchFamily="2" charset="0"/>
                <a:cs typeface="SF Pro Display Medium" pitchFamily="2" charset="0"/>
              </a:rPr>
              <a:t>Predictive models in classification &amp; regression tasks</a:t>
            </a:r>
          </a:p>
          <a:p>
            <a:r>
              <a:rPr lang="en-US" sz="3200" dirty="0">
                <a:latin typeface="Avenir Next LT Pro" panose="020B0504020202020204" pitchFamily="34" charset="77"/>
                <a:ea typeface="SF Pro Display Medium" pitchFamily="2" charset="0"/>
                <a:cs typeface="SF Pro Display Medium" pitchFamily="2" charset="0"/>
              </a:rPr>
              <a:t>In classification and regression tasks, we propose to fit a particular predictive model to a dataset. These predictive models can range from simple linear models like linear classifiers and regressors, to complex nonlinear models, like deep neural networks. </a:t>
            </a:r>
          </a:p>
          <a:p>
            <a:endParaRPr lang="en-US" sz="3200" dirty="0">
              <a:latin typeface="Avenir Next LT Pro" panose="020B0504020202020204" pitchFamily="34" charset="77"/>
              <a:ea typeface="SF Pro Display Medium" pitchFamily="2" charset="0"/>
              <a:cs typeface="SF Pro Display Medium" pitchFamily="2" charset="0"/>
            </a:endParaRPr>
          </a:p>
          <a:p>
            <a:r>
              <a:rPr lang="en-US" sz="3200" b="1" dirty="0">
                <a:latin typeface="Avenir Next LT Pro" panose="020B0504020202020204" pitchFamily="34" charset="77"/>
                <a:ea typeface="SF Pro Display Medium" pitchFamily="2" charset="0"/>
                <a:cs typeface="SF Pro Display Medium" pitchFamily="2" charset="0"/>
              </a:rPr>
              <a:t>Parametric models, their success, &amp; their cost</a:t>
            </a:r>
          </a:p>
          <a:p>
            <a:r>
              <a:rPr lang="en-US" sz="3200" dirty="0">
                <a:latin typeface="Avenir Next LT Pro" panose="020B0504020202020204" pitchFamily="34" charset="77"/>
                <a:ea typeface="SF Pro Display Medium" pitchFamily="2" charset="0"/>
                <a:cs typeface="SF Pro Display Medium" pitchFamily="2" charset="0"/>
              </a:rPr>
              <a:t>In particular, we are often interested in proposing an expressive, flexible, parametric predictive model that can be fit well to the data given the amount of the data and the model’s representational power. While there has recently been immense success in fitting complicated parametric models like deep neural networks, the parameters of the model must be learned through a computationally-intensive training process.</a:t>
            </a:r>
          </a:p>
          <a:p>
            <a:endParaRPr lang="en-US" sz="3200" dirty="0">
              <a:latin typeface="Avenir Next LT Pro" panose="020B0504020202020204" pitchFamily="34" charset="77"/>
              <a:ea typeface="SF Pro Display Medium" pitchFamily="2" charset="0"/>
              <a:cs typeface="SF Pro Display Medium" pitchFamily="2" charset="0"/>
            </a:endParaRPr>
          </a:p>
          <a:p>
            <a:r>
              <a:rPr lang="en-US" sz="3200" b="1" dirty="0">
                <a:latin typeface="Avenir Next LT Pro" panose="020B0504020202020204" pitchFamily="34" charset="77"/>
                <a:ea typeface="SF Pro Display Medium" pitchFamily="2" charset="0"/>
                <a:cs typeface="SF Pro Display Medium" pitchFamily="2" charset="0"/>
              </a:rPr>
              <a:t>Nonparametric models as an alternative</a:t>
            </a:r>
          </a:p>
          <a:p>
            <a:r>
              <a:rPr lang="en-US" sz="3200" dirty="0">
                <a:latin typeface="Avenir Next LT Pro" panose="020B0504020202020204" pitchFamily="34" charset="77"/>
                <a:ea typeface="SF Pro Display Medium" pitchFamily="2" charset="0"/>
                <a:cs typeface="SF Pro Display Medium" pitchFamily="2" charset="0"/>
              </a:rPr>
              <a:t>Nonparametric models offer an alternative to parameter and computation-heavy parametric models. This class of model includes techniques like kernel regression, Dirichlet process mixtures, and other infinite statistical models.</a:t>
            </a:r>
          </a:p>
        </p:txBody>
      </p:sp>
      <p:sp>
        <p:nvSpPr>
          <p:cNvPr id="40" name="TextBox 39">
            <a:extLst>
              <a:ext uri="{FF2B5EF4-FFF2-40B4-BE49-F238E27FC236}">
                <a16:creationId xmlns:a16="http://schemas.microsoft.com/office/drawing/2014/main" id="{1B6DA43A-EBA7-0C43-8958-71427CA829F1}"/>
              </a:ext>
            </a:extLst>
          </p:cNvPr>
          <p:cNvSpPr txBox="1"/>
          <p:nvPr/>
        </p:nvSpPr>
        <p:spPr>
          <a:xfrm>
            <a:off x="11957421" y="7141438"/>
            <a:ext cx="9988180" cy="584775"/>
          </a:xfrm>
          <a:prstGeom prst="rect">
            <a:avLst/>
          </a:prstGeom>
          <a:noFill/>
        </p:spPr>
        <p:txBody>
          <a:bodyPr wrap="square" rtlCol="0">
            <a:spAutoFit/>
          </a:bodyPr>
          <a:lstStyle/>
          <a:p>
            <a:r>
              <a:rPr lang="en-US" sz="3200" b="1" dirty="0">
                <a:latin typeface="Avenir Next LT Pro" panose="020B0504020202020204" pitchFamily="34" charset="77"/>
                <a:ea typeface="SF Pro Display" pitchFamily="2" charset="0"/>
                <a:cs typeface="SF Pro Display" pitchFamily="2" charset="0"/>
              </a:rPr>
              <a:t>Gaussian processes</a:t>
            </a:r>
          </a:p>
        </p:txBody>
      </p:sp>
      <p:sp>
        <p:nvSpPr>
          <p:cNvPr id="135" name="TextBox 134">
            <a:extLst>
              <a:ext uri="{FF2B5EF4-FFF2-40B4-BE49-F238E27FC236}">
                <a16:creationId xmlns:a16="http://schemas.microsoft.com/office/drawing/2014/main" id="{F23C5CC4-E4F0-CD42-B85B-47F020135A8B}"/>
              </a:ext>
            </a:extLst>
          </p:cNvPr>
          <p:cNvSpPr txBox="1"/>
          <p:nvPr/>
        </p:nvSpPr>
        <p:spPr>
          <a:xfrm>
            <a:off x="12388403" y="31498073"/>
            <a:ext cx="16852078" cy="1077218"/>
          </a:xfrm>
          <a:prstGeom prst="rect">
            <a:avLst/>
          </a:prstGeom>
          <a:noFill/>
        </p:spPr>
        <p:txBody>
          <a:bodyPr wrap="square" rtlCol="0">
            <a:spAutoFit/>
          </a:bodyPr>
          <a:lstStyle/>
          <a:p>
            <a:r>
              <a:rPr lang="en-US" sz="3200" dirty="0">
                <a:latin typeface="Avenir Next LT Pro" panose="020B0504020202020204" pitchFamily="34" charset="77"/>
                <a:ea typeface="SF Pro Display" pitchFamily="2" charset="0"/>
                <a:cs typeface="SF Pro Display" pitchFamily="2" charset="0"/>
              </a:rPr>
              <a:t>*Results available for uniformly and non-uniformly distributed samples.</a:t>
            </a:r>
          </a:p>
          <a:p>
            <a:r>
              <a:rPr lang="en-US" sz="3200" dirty="0">
                <a:latin typeface="Avenir Next LT Pro" panose="020B0504020202020204" pitchFamily="34" charset="77"/>
                <a:ea typeface="SF Pro Display" pitchFamily="2" charset="0"/>
                <a:cs typeface="SF Pro Display" pitchFamily="2" charset="0"/>
              </a:rPr>
              <a:t>**Boxplots for each value of approximation rank </a:t>
            </a:r>
            <a:r>
              <a:rPr lang="en-US" sz="3200" i="1" dirty="0">
                <a:latin typeface="Avenir Next LT Pro" panose="020B0504020202020204" pitchFamily="34" charset="77"/>
                <a:ea typeface="SF Pro Display" pitchFamily="2" charset="0"/>
                <a:cs typeface="SF Pro Display" pitchFamily="2" charset="0"/>
              </a:rPr>
              <a:t>p</a:t>
            </a:r>
            <a:r>
              <a:rPr lang="en-US" sz="3200" dirty="0">
                <a:latin typeface="Avenir Next LT Pro" panose="020B0504020202020204" pitchFamily="34" charset="77"/>
                <a:ea typeface="SF Pro Display" pitchFamily="2" charset="0"/>
                <a:cs typeface="SF Pro Display" pitchFamily="2" charset="0"/>
              </a:rPr>
              <a:t> are aggregated over 100 random runs. </a:t>
            </a:r>
          </a:p>
        </p:txBody>
      </p:sp>
      <p:sp>
        <p:nvSpPr>
          <p:cNvPr id="136" name="TextBox 135">
            <a:extLst>
              <a:ext uri="{FF2B5EF4-FFF2-40B4-BE49-F238E27FC236}">
                <a16:creationId xmlns:a16="http://schemas.microsoft.com/office/drawing/2014/main" id="{C4A2490D-D190-924F-AF7B-9F33A585130A}"/>
              </a:ext>
            </a:extLst>
          </p:cNvPr>
          <p:cNvSpPr txBox="1"/>
          <p:nvPr/>
        </p:nvSpPr>
        <p:spPr>
          <a:xfrm>
            <a:off x="32503338" y="7149510"/>
            <a:ext cx="11004399" cy="12403395"/>
          </a:xfrm>
          <a:prstGeom prst="rect">
            <a:avLst/>
          </a:prstGeom>
          <a:noFill/>
        </p:spPr>
        <p:txBody>
          <a:bodyPr wrap="square" rtlCol="0">
            <a:spAutoFit/>
          </a:bodyPr>
          <a:lstStyle/>
          <a:p>
            <a:r>
              <a:rPr lang="en-US" sz="3200" b="1" dirty="0">
                <a:latin typeface="Avenir Next LT Pro" panose="020B0504020202020204" pitchFamily="34" charset="77"/>
                <a:ea typeface="SF Pro Display" pitchFamily="2" charset="0"/>
                <a:cs typeface="SF Pro Display" pitchFamily="2" charset="0"/>
              </a:rPr>
              <a:t>Low-rank approximations lead to feasible GPs</a:t>
            </a:r>
            <a:endParaRPr lang="en-US" sz="3200" dirty="0">
              <a:latin typeface="Avenir Next LT Pro" panose="020B0504020202020204" pitchFamily="34" charset="77"/>
              <a:ea typeface="SF Pro Display" pitchFamily="2" charset="0"/>
              <a:cs typeface="SF Pro Display" pitchFamily="2" charset="0"/>
            </a:endParaRPr>
          </a:p>
          <a:p>
            <a:r>
              <a:rPr lang="en-US" sz="3200" dirty="0">
                <a:latin typeface="Avenir Next LT Pro" panose="020B0504020202020204" pitchFamily="34" charset="77"/>
                <a:ea typeface="SF Pro Display" pitchFamily="2" charset="0"/>
                <a:cs typeface="SF Pro Display" pitchFamily="2" charset="0"/>
              </a:rPr>
              <a:t>For the function we tested, in both the uniformly- and non-uniformly-sampled data cases with 100 data points, we find suitable GPs even for approximation rank as low as </a:t>
            </a:r>
            <a:r>
              <a:rPr lang="en-US" sz="3200" i="1" dirty="0">
                <a:latin typeface="Avenir Next LT Pro" panose="020B0504020202020204" pitchFamily="34" charset="77"/>
                <a:ea typeface="SF Pro Display" pitchFamily="2" charset="0"/>
                <a:cs typeface="SF Pro Display" pitchFamily="2" charset="0"/>
              </a:rPr>
              <a:t>p</a:t>
            </a:r>
            <a:r>
              <a:rPr lang="en-US" sz="3200" dirty="0">
                <a:latin typeface="Avenir Next LT Pro" panose="020B0504020202020204" pitchFamily="34" charset="77"/>
                <a:ea typeface="SF Pro Display" pitchFamily="2" charset="0"/>
                <a:cs typeface="SF Pro Display" pitchFamily="2" charset="0"/>
              </a:rPr>
              <a:t>=20. As the approximation rank approaches half of the number of data points, the randomized low-rank approximation of the kernel matrix is essentially identical to the original kernel matrix.</a:t>
            </a:r>
          </a:p>
          <a:p>
            <a:endParaRPr lang="en-US" sz="3200" dirty="0">
              <a:latin typeface="Avenir Next LT Pro" panose="020B0504020202020204" pitchFamily="34" charset="77"/>
              <a:ea typeface="SF Pro Display" pitchFamily="2" charset="0"/>
              <a:cs typeface="SF Pro Display" pitchFamily="2" charset="0"/>
            </a:endParaRPr>
          </a:p>
          <a:p>
            <a:r>
              <a:rPr lang="en-US" sz="3200" b="1" dirty="0">
                <a:latin typeface="Avenir Next LT Pro" panose="020B0504020202020204" pitchFamily="34" charset="77"/>
                <a:ea typeface="SF Pro Display" pitchFamily="2" charset="0"/>
                <a:cs typeface="SF Pro Display" pitchFamily="2" charset="0"/>
              </a:rPr>
              <a:t>Inverse </a:t>
            </a:r>
            <a:r>
              <a:rPr lang="en-US" sz="3200" b="1" dirty="0">
                <a:latin typeface="Avenir Next LT Pro" panose="020B0504020202020204" pitchFamily="34" charset="77"/>
              </a:rPr>
              <a:t>ℓ</a:t>
            </a:r>
            <a:r>
              <a:rPr lang="en-US" sz="3200" b="1" baseline="-25000" dirty="0">
                <a:latin typeface="Avenir Next LT Pro" panose="020B0504020202020204" pitchFamily="34" charset="77"/>
              </a:rPr>
              <a:t>2</a:t>
            </a:r>
            <a:r>
              <a:rPr lang="en-US" sz="3200" b="1" dirty="0">
                <a:latin typeface="Avenir Next LT Pro" panose="020B0504020202020204" pitchFamily="34" charset="77"/>
                <a:ea typeface="SF Pro Display" pitchFamily="2" charset="0"/>
                <a:cs typeface="SF Pro Display" pitchFamily="2" charset="0"/>
              </a:rPr>
              <a:t> score column subsampling performs best</a:t>
            </a:r>
            <a:endParaRPr lang="en-US" sz="3200" dirty="0">
              <a:latin typeface="Avenir Next LT Pro" panose="020B0504020202020204" pitchFamily="34" charset="77"/>
              <a:ea typeface="SF Pro Display" pitchFamily="2" charset="0"/>
              <a:cs typeface="SF Pro Display" pitchFamily="2" charset="0"/>
            </a:endParaRPr>
          </a:p>
          <a:p>
            <a:r>
              <a:rPr lang="en-US" sz="3200" dirty="0">
                <a:latin typeface="Avenir Next LT Pro" panose="020B0504020202020204" pitchFamily="34" charset="77"/>
                <a:ea typeface="SF Pro Display" pitchFamily="2" charset="0"/>
                <a:cs typeface="SF Pro Display" pitchFamily="2" charset="0"/>
              </a:rPr>
              <a:t>We find that (perhaps unsurprisingly) upsampling rows that have low </a:t>
            </a:r>
            <a:r>
              <a:rPr lang="en-US" sz="3200" dirty="0">
                <a:latin typeface="Avenir Next LT Pro" panose="020B0504020202020204" pitchFamily="34" charset="77"/>
              </a:rPr>
              <a:t>ℓ</a:t>
            </a:r>
            <a:r>
              <a:rPr lang="en-US" sz="3200" baseline="-25000" dirty="0">
                <a:latin typeface="Avenir Next LT Pro" panose="020B0504020202020204" pitchFamily="34" charset="77"/>
              </a:rPr>
              <a:t>2 </a:t>
            </a:r>
            <a:r>
              <a:rPr lang="en-US" sz="3200" dirty="0">
                <a:latin typeface="Avenir Next LT Pro" panose="020B0504020202020204" pitchFamily="34" charset="77"/>
                <a:ea typeface="SF Pro Display" pitchFamily="2" charset="0"/>
                <a:cs typeface="SF Pro Display" pitchFamily="2" charset="0"/>
              </a:rPr>
              <a:t>-norm (inverse </a:t>
            </a:r>
            <a:r>
              <a:rPr lang="en-US" sz="3200" dirty="0">
                <a:latin typeface="Avenir Next LT Pro" panose="020B0504020202020204" pitchFamily="34" charset="77"/>
              </a:rPr>
              <a:t>ℓ</a:t>
            </a:r>
            <a:r>
              <a:rPr lang="en-US" sz="3200" baseline="-25000" dirty="0">
                <a:latin typeface="Avenir Next LT Pro" panose="020B0504020202020204" pitchFamily="34" charset="77"/>
              </a:rPr>
              <a:t>2</a:t>
            </a:r>
            <a:r>
              <a:rPr lang="en-US" sz="3200" dirty="0">
                <a:latin typeface="Avenir Next LT Pro" panose="020B0504020202020204" pitchFamily="34" charset="77"/>
                <a:ea typeface="SF Pro Display" pitchFamily="2" charset="0"/>
                <a:cs typeface="SF Pro Display" pitchFamily="2" charset="0"/>
              </a:rPr>
              <a:t> score column subsampling) leads to superior low-rank approximations. In particular, the insight is that we upsample rows of the kernel matrix corresponding to samples that are far away from other samples in the dataset, which improves the performance of the GP over the entire domain.</a:t>
            </a:r>
          </a:p>
          <a:p>
            <a:endParaRPr lang="en-US" sz="3200" dirty="0">
              <a:latin typeface="Avenir Next LT Pro" panose="020B0504020202020204" pitchFamily="34" charset="77"/>
              <a:ea typeface="SF Pro Display" pitchFamily="2" charset="0"/>
              <a:cs typeface="SF Pro Display" pitchFamily="2" charset="0"/>
            </a:endParaRPr>
          </a:p>
          <a:p>
            <a:r>
              <a:rPr lang="en-US" sz="3200" b="1" dirty="0">
                <a:latin typeface="Avenir Next LT Pro" panose="020B0504020202020204" pitchFamily="34" charset="77"/>
                <a:ea typeface="SF Pro Display" pitchFamily="2" charset="0"/>
                <a:cs typeface="SF Pro Display" pitchFamily="2" charset="0"/>
              </a:rPr>
              <a:t>Low-rank approximations are considerably faster</a:t>
            </a:r>
            <a:endParaRPr lang="en-US" sz="3200" dirty="0">
              <a:latin typeface="Avenir Next LT Pro" panose="020B0504020202020204" pitchFamily="34" charset="77"/>
              <a:ea typeface="SF Pro Display" pitchFamily="2" charset="0"/>
              <a:cs typeface="SF Pro Display" pitchFamily="2" charset="0"/>
            </a:endParaRPr>
          </a:p>
          <a:p>
            <a:r>
              <a:rPr lang="en-US" sz="3200" dirty="0">
                <a:latin typeface="Avenir Next LT Pro" panose="020B0504020202020204" pitchFamily="34" charset="77"/>
                <a:ea typeface="SF Pro Display" pitchFamily="2" charset="0"/>
                <a:cs typeface="SF Pro Display" pitchFamily="2" charset="0"/>
              </a:rPr>
              <a:t>In view of the computation time, we see that generating the randomized projection matrix and constructing the randomized low-rank approximation of the kernel matrix is faster than performing an exact  low-rank approximation when the approximation rank is less than the number of samples.</a:t>
            </a:r>
          </a:p>
        </p:txBody>
      </p:sp>
      <p:sp>
        <p:nvSpPr>
          <p:cNvPr id="137" name="TextBox 136">
            <a:extLst>
              <a:ext uri="{FF2B5EF4-FFF2-40B4-BE49-F238E27FC236}">
                <a16:creationId xmlns:a16="http://schemas.microsoft.com/office/drawing/2014/main" id="{632C3015-00B5-4D4A-83DF-8B877C061DC6}"/>
              </a:ext>
            </a:extLst>
          </p:cNvPr>
          <p:cNvSpPr txBox="1"/>
          <p:nvPr/>
        </p:nvSpPr>
        <p:spPr>
          <a:xfrm>
            <a:off x="37731583" y="21331293"/>
            <a:ext cx="5657403" cy="4031873"/>
          </a:xfrm>
          <a:prstGeom prst="rect">
            <a:avLst/>
          </a:prstGeom>
          <a:noFill/>
        </p:spPr>
        <p:txBody>
          <a:bodyPr wrap="square" rtlCol="0">
            <a:spAutoFit/>
          </a:bodyPr>
          <a:lstStyle/>
          <a:p>
            <a:pPr lvl="0"/>
            <a:r>
              <a:rPr lang="en-US" sz="3200" dirty="0">
                <a:solidFill>
                  <a:prstClr val="black"/>
                </a:solidFill>
                <a:latin typeface="Avenir Next LT Pro" panose="020B0504020202020204" pitchFamily="34" charset="77"/>
                <a:ea typeface="Helvetica Neue" panose="02000503000000020004" pitchFamily="2" charset="0"/>
                <a:cs typeface="Helvetica Neue" panose="02000503000000020004" pitchFamily="2" charset="0"/>
              </a:rPr>
              <a:t>There are lots of avenues for future work, including exploring additional, higher-dimensional functions with gradient information. We also would like to investigate the kernel learning process as well as low-rank deep GPs.</a:t>
            </a:r>
            <a:endParaRPr lang="en-US" sz="3200" dirty="0">
              <a:latin typeface="Avenir Next LT Pro" panose="020B0504020202020204" pitchFamily="34" charset="77"/>
              <a:ea typeface="SF Pro Display" pitchFamily="2" charset="0"/>
              <a:cs typeface="SF Pro Display" pitchFamily="2" charset="0"/>
            </a:endParaRPr>
          </a:p>
        </p:txBody>
      </p:sp>
      <p:grpSp>
        <p:nvGrpSpPr>
          <p:cNvPr id="19" name="Group 18">
            <a:extLst>
              <a:ext uri="{FF2B5EF4-FFF2-40B4-BE49-F238E27FC236}">
                <a16:creationId xmlns:a16="http://schemas.microsoft.com/office/drawing/2014/main" id="{9369CDDB-AE6A-8747-83CE-94D0DD14B6B3}"/>
              </a:ext>
            </a:extLst>
          </p:cNvPr>
          <p:cNvGrpSpPr/>
          <p:nvPr/>
        </p:nvGrpSpPr>
        <p:grpSpPr>
          <a:xfrm>
            <a:off x="32421194" y="25907193"/>
            <a:ext cx="11151379" cy="6796870"/>
            <a:chOff x="32421194" y="25907193"/>
            <a:chExt cx="11151379" cy="6796870"/>
          </a:xfrm>
        </p:grpSpPr>
        <p:sp>
          <p:nvSpPr>
            <p:cNvPr id="124" name="Rectangle 123">
              <a:extLst>
                <a:ext uri="{FF2B5EF4-FFF2-40B4-BE49-F238E27FC236}">
                  <a16:creationId xmlns:a16="http://schemas.microsoft.com/office/drawing/2014/main" id="{9B1AA03C-D209-364F-B4D2-52D31A24CE7F}"/>
                </a:ext>
              </a:extLst>
            </p:cNvPr>
            <p:cNvSpPr>
              <a:spLocks noChangeAspect="1"/>
            </p:cNvSpPr>
            <p:nvPr/>
          </p:nvSpPr>
          <p:spPr>
            <a:xfrm>
              <a:off x="32425958" y="25907193"/>
              <a:ext cx="11146615" cy="6796870"/>
            </a:xfrm>
            <a:prstGeom prst="rect">
              <a:avLst/>
            </a:prstGeom>
            <a:solidFill>
              <a:srgbClr val="FFFFFF">
                <a:alpha val="50196"/>
              </a:srgbClr>
            </a:solidFill>
            <a:ln w="88900" cap="rnd" cmpd="sng">
              <a:solidFill>
                <a:schemeClr val="tx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8000" dirty="0">
                <a:solidFill>
                  <a:prstClr val="black"/>
                </a:solidFill>
                <a:latin typeface="Bebas Neue Regular" pitchFamily="2" charset="77"/>
                <a:ea typeface="Helvetica Neue" panose="02000503000000020004" pitchFamily="2" charset="0"/>
                <a:cs typeface="Helvetica Neue" panose="02000503000000020004" pitchFamily="2" charset="0"/>
              </a:endParaRPr>
            </a:p>
            <a:p>
              <a:pPr lvl="0"/>
              <a:endParaRPr lang="en-US" sz="3600" dirty="0">
                <a:solidFill>
                  <a:prstClr val="black"/>
                </a:solidFill>
                <a:latin typeface="Bebas Neue Regular" pitchFamily="2" charset="77"/>
                <a:ea typeface="Helvetica Neue" panose="02000503000000020004" pitchFamily="2" charset="0"/>
                <a:cs typeface="Helvetica Neue" panose="02000503000000020004" pitchFamily="2" charset="0"/>
              </a:endParaRPr>
            </a:p>
          </p:txBody>
        </p:sp>
        <p:sp>
          <p:nvSpPr>
            <p:cNvPr id="125" name="TextBox 124">
              <a:extLst>
                <a:ext uri="{FF2B5EF4-FFF2-40B4-BE49-F238E27FC236}">
                  <a16:creationId xmlns:a16="http://schemas.microsoft.com/office/drawing/2014/main" id="{3E149985-7512-4042-B290-FBCDFD9C3A6C}"/>
                </a:ext>
              </a:extLst>
            </p:cNvPr>
            <p:cNvSpPr txBox="1"/>
            <p:nvPr/>
          </p:nvSpPr>
          <p:spPr>
            <a:xfrm>
              <a:off x="32421194" y="25907193"/>
              <a:ext cx="11151379" cy="1200329"/>
            </a:xfrm>
            <a:prstGeom prst="rect">
              <a:avLst/>
            </a:prstGeom>
            <a:solidFill>
              <a:srgbClr val="8C1515"/>
            </a:solidFill>
            <a:ln w="12700" cap="rnd">
              <a:solidFill>
                <a:schemeClr val="tx1"/>
              </a:solidFill>
            </a:ln>
            <a:effectLst/>
          </p:spPr>
          <p:txBody>
            <a:bodyPr wrap="square" rtlCol="0" anchor="ctr">
              <a:spAutoFit/>
            </a:bodyPr>
            <a:lstStyle/>
            <a:p>
              <a:pPr algn="ctr"/>
              <a:r>
                <a:rPr lang="en-US" sz="7200" b="1" cap="small" spc="-150" dirty="0">
                  <a:solidFill>
                    <a:schemeClr val="bg1"/>
                  </a:solidFill>
                  <a:latin typeface="Bebas Neue Bold" pitchFamily="2" charset="77"/>
                  <a:cs typeface="Times New Roman" panose="02020603050405020304" pitchFamily="18" charset="0"/>
                </a:rPr>
                <a:t>REFERENCES</a:t>
              </a:r>
              <a:endParaRPr lang="en-US" sz="7200" b="1" spc="-150" dirty="0">
                <a:solidFill>
                  <a:schemeClr val="bg1"/>
                </a:solidFill>
                <a:latin typeface="Bebas Neue Bold" pitchFamily="2" charset="77"/>
              </a:endParaRPr>
            </a:p>
          </p:txBody>
        </p:sp>
        <p:sp>
          <p:nvSpPr>
            <p:cNvPr id="141" name="TextBox 140">
              <a:extLst>
                <a:ext uri="{FF2B5EF4-FFF2-40B4-BE49-F238E27FC236}">
                  <a16:creationId xmlns:a16="http://schemas.microsoft.com/office/drawing/2014/main" id="{FECE6FAB-5459-8044-963D-2823203EB96C}"/>
                </a:ext>
              </a:extLst>
            </p:cNvPr>
            <p:cNvSpPr txBox="1"/>
            <p:nvPr/>
          </p:nvSpPr>
          <p:spPr>
            <a:xfrm>
              <a:off x="32503338" y="27194863"/>
              <a:ext cx="10977562" cy="5509200"/>
            </a:xfrm>
            <a:prstGeom prst="rect">
              <a:avLst/>
            </a:prstGeom>
            <a:noFill/>
          </p:spPr>
          <p:txBody>
            <a:bodyPr wrap="square" rtlCol="0">
              <a:spAutoFit/>
            </a:bodyPr>
            <a:lstStyle/>
            <a:p>
              <a:pPr marL="892175" indent="-858838"/>
              <a:r>
                <a:rPr lang="en-US" sz="3200" dirty="0">
                  <a:latin typeface="Avenir Next LT Pro" panose="020B0504020202020204" pitchFamily="34" charset="77"/>
                </a:rPr>
                <a:t>[1] </a:t>
              </a:r>
              <a:r>
                <a:rPr lang="en-US" sz="3200" dirty="0" err="1">
                  <a:latin typeface="Avenir Next LT Pro" panose="020B0504020202020204" pitchFamily="34" charset="77"/>
                </a:rPr>
                <a:t>Haitao</a:t>
              </a:r>
              <a:r>
                <a:rPr lang="en-US" sz="3200" dirty="0">
                  <a:latin typeface="Avenir Next LT Pro" panose="020B0504020202020204" pitchFamily="34" charset="77"/>
                </a:rPr>
                <a:t> Liu, Yew-Soon Ong, Xiaobo Shen, and </a:t>
              </a:r>
              <a:r>
                <a:rPr lang="en-US" sz="3200" dirty="0" err="1">
                  <a:latin typeface="Avenir Next LT Pro" panose="020B0504020202020204" pitchFamily="34" charset="77"/>
                </a:rPr>
                <a:t>Jianfei</a:t>
              </a:r>
              <a:r>
                <a:rPr lang="en-US" sz="3200" dirty="0">
                  <a:latin typeface="Avenir Next LT Pro" panose="020B0504020202020204" pitchFamily="34" charset="77"/>
                </a:rPr>
                <a:t> Cai. When gaussian process meets big data: A review of scalable </a:t>
              </a:r>
              <a:r>
                <a:rPr lang="en-US" sz="3200" dirty="0" err="1">
                  <a:latin typeface="Avenir Next LT Pro" panose="020B0504020202020204" pitchFamily="34" charset="77"/>
                </a:rPr>
                <a:t>gps</a:t>
              </a:r>
              <a:r>
                <a:rPr lang="en-US" sz="3200" dirty="0">
                  <a:latin typeface="Avenir Next LT Pro" panose="020B0504020202020204" pitchFamily="34" charset="77"/>
                </a:rPr>
                <a:t>, 2019.</a:t>
              </a:r>
            </a:p>
            <a:p>
              <a:pPr marL="892175" indent="-858838"/>
              <a:r>
                <a:rPr lang="en-US" sz="3200" dirty="0">
                  <a:latin typeface="Avenir Next LT Pro" panose="020B0504020202020204" pitchFamily="34" charset="77"/>
                </a:rPr>
                <a:t>[2] Carl Edward Rasmussen. Gaussian processes in machine learning. In Summer school on machine learning, pages 63–71. Springer, 2003.</a:t>
              </a:r>
            </a:p>
            <a:p>
              <a:pPr marL="892175" indent="-858838"/>
              <a:r>
                <a:rPr lang="en-US" sz="3200" dirty="0">
                  <a:latin typeface="Avenir Next LT Pro" panose="020B0504020202020204" pitchFamily="34" charset="77"/>
                </a:rPr>
                <a:t>[3] Christopher Williams and Matthias Seeger. Using the </a:t>
              </a:r>
              <a:r>
                <a:rPr lang="en-US" sz="3200" dirty="0" err="1">
                  <a:latin typeface="Avenir Next LT Pro" panose="020B0504020202020204" pitchFamily="34" charset="77"/>
                </a:rPr>
                <a:t>nyström</a:t>
              </a:r>
              <a:r>
                <a:rPr lang="en-US" sz="3200" dirty="0">
                  <a:latin typeface="Avenir Next LT Pro" panose="020B0504020202020204" pitchFamily="34" charset="77"/>
                </a:rPr>
                <a:t> method to speed up kernel machines. In T. Leen, T. </a:t>
              </a:r>
              <a:r>
                <a:rPr lang="en-US" sz="3200" dirty="0" err="1">
                  <a:latin typeface="Avenir Next LT Pro" panose="020B0504020202020204" pitchFamily="34" charset="77"/>
                </a:rPr>
                <a:t>Dietterich</a:t>
              </a:r>
              <a:r>
                <a:rPr lang="en-US" sz="3200" dirty="0">
                  <a:latin typeface="Avenir Next LT Pro" panose="020B0504020202020204" pitchFamily="34" charset="77"/>
                </a:rPr>
                <a:t>, and V. </a:t>
              </a:r>
              <a:r>
                <a:rPr lang="en-US" sz="3200" dirty="0" err="1">
                  <a:latin typeface="Avenir Next LT Pro" panose="020B0504020202020204" pitchFamily="34" charset="77"/>
                </a:rPr>
                <a:t>Tresp</a:t>
              </a:r>
              <a:r>
                <a:rPr lang="en-US" sz="3200" dirty="0">
                  <a:latin typeface="Avenir Next LT Pro" panose="020B0504020202020204" pitchFamily="34" charset="77"/>
                </a:rPr>
                <a:t>, editors, Advances in Neural Information Processing Systems, volume 13. MIT Press, 2001.</a:t>
              </a:r>
            </a:p>
          </p:txBody>
        </p:sp>
      </p:grpSp>
      <p:pic>
        <p:nvPicPr>
          <p:cNvPr id="5" name="Picture 4">
            <a:extLst>
              <a:ext uri="{FF2B5EF4-FFF2-40B4-BE49-F238E27FC236}">
                <a16:creationId xmlns:a16="http://schemas.microsoft.com/office/drawing/2014/main" id="{4132AF71-C4B4-CC42-B933-0A4EB368CB9A}"/>
              </a:ext>
            </a:extLst>
          </p:cNvPr>
          <p:cNvPicPr>
            <a:picLocks noChangeAspect="1"/>
          </p:cNvPicPr>
          <p:nvPr/>
        </p:nvPicPr>
        <p:blipFill>
          <a:blip r:embed="rId8"/>
          <a:srcRect/>
          <a:stretch/>
        </p:blipFill>
        <p:spPr>
          <a:xfrm>
            <a:off x="25267134" y="22001952"/>
            <a:ext cx="6295846" cy="4197231"/>
          </a:xfrm>
          <a:prstGeom prst="rect">
            <a:avLst/>
          </a:prstGeom>
        </p:spPr>
      </p:pic>
      <p:pic>
        <p:nvPicPr>
          <p:cNvPr id="7" name="Picture 6">
            <a:extLst>
              <a:ext uri="{FF2B5EF4-FFF2-40B4-BE49-F238E27FC236}">
                <a16:creationId xmlns:a16="http://schemas.microsoft.com/office/drawing/2014/main" id="{5473D022-86B7-1447-A2DE-4EEEF0AEDB1A}"/>
              </a:ext>
            </a:extLst>
          </p:cNvPr>
          <p:cNvPicPr>
            <a:picLocks noChangeAspect="1"/>
          </p:cNvPicPr>
          <p:nvPr/>
        </p:nvPicPr>
        <p:blipFill>
          <a:blip r:embed="rId9"/>
          <a:srcRect/>
          <a:stretch/>
        </p:blipFill>
        <p:spPr>
          <a:xfrm>
            <a:off x="18639576" y="22001952"/>
            <a:ext cx="6295846" cy="4197231"/>
          </a:xfrm>
          <a:prstGeom prst="rect">
            <a:avLst/>
          </a:prstGeom>
        </p:spPr>
      </p:pic>
      <p:pic>
        <p:nvPicPr>
          <p:cNvPr id="10" name="Picture 9">
            <a:extLst>
              <a:ext uri="{FF2B5EF4-FFF2-40B4-BE49-F238E27FC236}">
                <a16:creationId xmlns:a16="http://schemas.microsoft.com/office/drawing/2014/main" id="{9388A2FE-4758-AF47-A102-9E2118773E55}"/>
              </a:ext>
            </a:extLst>
          </p:cNvPr>
          <p:cNvPicPr>
            <a:picLocks noChangeAspect="1"/>
          </p:cNvPicPr>
          <p:nvPr/>
        </p:nvPicPr>
        <p:blipFill>
          <a:blip r:embed="rId10"/>
          <a:srcRect/>
          <a:stretch/>
        </p:blipFill>
        <p:spPr>
          <a:xfrm>
            <a:off x="12012019" y="22001952"/>
            <a:ext cx="6295846" cy="4197231"/>
          </a:xfrm>
          <a:prstGeom prst="rect">
            <a:avLst/>
          </a:prstGeom>
        </p:spPr>
      </p:pic>
      <p:sp>
        <p:nvSpPr>
          <p:cNvPr id="11" name="TextBox 10">
            <a:extLst>
              <a:ext uri="{FF2B5EF4-FFF2-40B4-BE49-F238E27FC236}">
                <a16:creationId xmlns:a16="http://schemas.microsoft.com/office/drawing/2014/main" id="{08E62CCE-1566-714D-8738-1AC7A591F0E3}"/>
              </a:ext>
            </a:extLst>
          </p:cNvPr>
          <p:cNvSpPr txBox="1"/>
          <p:nvPr/>
        </p:nvSpPr>
        <p:spPr>
          <a:xfrm>
            <a:off x="12336425" y="20632881"/>
            <a:ext cx="19226556" cy="584775"/>
          </a:xfrm>
          <a:prstGeom prst="rect">
            <a:avLst/>
          </a:prstGeom>
          <a:noFill/>
        </p:spPr>
        <p:txBody>
          <a:bodyPr wrap="square" rtlCol="0">
            <a:spAutoFit/>
          </a:bodyPr>
          <a:lstStyle/>
          <a:p>
            <a:pPr algn="ctr"/>
            <a:r>
              <a:rPr lang="en-US" sz="3200" b="1" dirty="0">
                <a:latin typeface="Avenir Next LT Pro" panose="020B0504020202020204" pitchFamily="34" charset="77"/>
              </a:rPr>
              <a:t>Variation in Kernel Matrix Approximation Error and Computation Time by Approximation Rank</a:t>
            </a:r>
          </a:p>
        </p:txBody>
      </p:sp>
      <p:sp>
        <p:nvSpPr>
          <p:cNvPr id="37" name="TextBox 36">
            <a:extLst>
              <a:ext uri="{FF2B5EF4-FFF2-40B4-BE49-F238E27FC236}">
                <a16:creationId xmlns:a16="http://schemas.microsoft.com/office/drawing/2014/main" id="{8301BA52-E0C4-7E4E-83E8-C900C014FA72}"/>
              </a:ext>
            </a:extLst>
          </p:cNvPr>
          <p:cNvSpPr txBox="1"/>
          <p:nvPr/>
        </p:nvSpPr>
        <p:spPr>
          <a:xfrm>
            <a:off x="12012019" y="21430652"/>
            <a:ext cx="6295847" cy="461665"/>
          </a:xfrm>
          <a:prstGeom prst="rect">
            <a:avLst/>
          </a:prstGeom>
          <a:noFill/>
        </p:spPr>
        <p:txBody>
          <a:bodyPr wrap="square" rtlCol="0">
            <a:spAutoFit/>
          </a:bodyPr>
          <a:lstStyle/>
          <a:p>
            <a:pPr algn="ctr"/>
            <a:r>
              <a:rPr lang="en-US" sz="2400" b="1" dirty="0">
                <a:solidFill>
                  <a:schemeClr val="tx1">
                    <a:lumMod val="65000"/>
                    <a:lumOff val="35000"/>
                  </a:schemeClr>
                </a:solidFill>
                <a:latin typeface="Avenir Next LT Pro" panose="020B0504020202020204" pitchFamily="34" charset="77"/>
              </a:rPr>
              <a:t>Uniform Column Subsampling</a:t>
            </a:r>
          </a:p>
        </p:txBody>
      </p:sp>
      <p:sp>
        <p:nvSpPr>
          <p:cNvPr id="39" name="TextBox 38">
            <a:extLst>
              <a:ext uri="{FF2B5EF4-FFF2-40B4-BE49-F238E27FC236}">
                <a16:creationId xmlns:a16="http://schemas.microsoft.com/office/drawing/2014/main" id="{9F6CA773-DBB3-FF4D-985A-3BAB210C7432}"/>
              </a:ext>
            </a:extLst>
          </p:cNvPr>
          <p:cNvSpPr txBox="1"/>
          <p:nvPr/>
        </p:nvSpPr>
        <p:spPr>
          <a:xfrm>
            <a:off x="18671918" y="21430652"/>
            <a:ext cx="6295847" cy="461665"/>
          </a:xfrm>
          <a:prstGeom prst="rect">
            <a:avLst/>
          </a:prstGeom>
          <a:noFill/>
        </p:spPr>
        <p:txBody>
          <a:bodyPr wrap="square" rtlCol="0">
            <a:spAutoFit/>
          </a:bodyPr>
          <a:lstStyle/>
          <a:p>
            <a:pPr algn="ctr"/>
            <a:r>
              <a:rPr lang="en-US" sz="2400" b="1" dirty="0">
                <a:solidFill>
                  <a:schemeClr val="tx1">
                    <a:lumMod val="65000"/>
                    <a:lumOff val="35000"/>
                  </a:schemeClr>
                </a:solidFill>
                <a:latin typeface="Avenir Next LT Pro" panose="020B0504020202020204" pitchFamily="34" charset="77"/>
              </a:rPr>
              <a:t>ℓ</a:t>
            </a:r>
            <a:r>
              <a:rPr lang="en-US" sz="2400" b="1" baseline="-25000" dirty="0">
                <a:solidFill>
                  <a:schemeClr val="tx1">
                    <a:lumMod val="65000"/>
                    <a:lumOff val="35000"/>
                  </a:schemeClr>
                </a:solidFill>
                <a:latin typeface="Avenir Next LT Pro" panose="020B0504020202020204" pitchFamily="34" charset="77"/>
              </a:rPr>
              <a:t>2</a:t>
            </a:r>
            <a:r>
              <a:rPr lang="en-US" sz="2400" b="1" dirty="0">
                <a:solidFill>
                  <a:schemeClr val="tx1">
                    <a:lumMod val="65000"/>
                    <a:lumOff val="35000"/>
                  </a:schemeClr>
                </a:solidFill>
                <a:latin typeface="Avenir Next LT Pro" panose="020B0504020202020204" pitchFamily="34" charset="77"/>
              </a:rPr>
              <a:t> Score Column Subsampling</a:t>
            </a:r>
          </a:p>
        </p:txBody>
      </p:sp>
      <p:sp>
        <p:nvSpPr>
          <p:cNvPr id="41" name="TextBox 40">
            <a:extLst>
              <a:ext uri="{FF2B5EF4-FFF2-40B4-BE49-F238E27FC236}">
                <a16:creationId xmlns:a16="http://schemas.microsoft.com/office/drawing/2014/main" id="{0C2919EB-16E0-7944-84D0-E708DD86FE7F}"/>
              </a:ext>
            </a:extLst>
          </p:cNvPr>
          <p:cNvSpPr txBox="1"/>
          <p:nvPr/>
        </p:nvSpPr>
        <p:spPr>
          <a:xfrm>
            <a:off x="25331817" y="21430652"/>
            <a:ext cx="6295847" cy="461665"/>
          </a:xfrm>
          <a:prstGeom prst="rect">
            <a:avLst/>
          </a:prstGeom>
          <a:noFill/>
        </p:spPr>
        <p:txBody>
          <a:bodyPr wrap="square" rtlCol="0">
            <a:spAutoFit/>
          </a:bodyPr>
          <a:lstStyle/>
          <a:p>
            <a:pPr algn="ctr"/>
            <a:r>
              <a:rPr lang="en-US" sz="2400" b="1" dirty="0">
                <a:solidFill>
                  <a:schemeClr val="tx1">
                    <a:lumMod val="65000"/>
                    <a:lumOff val="35000"/>
                  </a:schemeClr>
                </a:solidFill>
                <a:latin typeface="Avenir Next LT Pro" panose="020B0504020202020204" pitchFamily="34" charset="77"/>
              </a:rPr>
              <a:t>Inverse ℓ</a:t>
            </a:r>
            <a:r>
              <a:rPr lang="en-US" sz="2400" b="1" baseline="-25000" dirty="0">
                <a:solidFill>
                  <a:schemeClr val="tx1">
                    <a:lumMod val="65000"/>
                    <a:lumOff val="35000"/>
                  </a:schemeClr>
                </a:solidFill>
                <a:latin typeface="Avenir Next LT Pro" panose="020B0504020202020204" pitchFamily="34" charset="77"/>
              </a:rPr>
              <a:t>2</a:t>
            </a:r>
            <a:r>
              <a:rPr lang="en-US" sz="2400" b="1" dirty="0">
                <a:solidFill>
                  <a:schemeClr val="tx1">
                    <a:lumMod val="65000"/>
                    <a:lumOff val="35000"/>
                  </a:schemeClr>
                </a:solidFill>
                <a:latin typeface="Avenir Next LT Pro" panose="020B0504020202020204" pitchFamily="34" charset="77"/>
              </a:rPr>
              <a:t> Score Column Subsampling</a:t>
            </a:r>
          </a:p>
        </p:txBody>
      </p:sp>
      <p:grpSp>
        <p:nvGrpSpPr>
          <p:cNvPr id="44" name="Group 43">
            <a:extLst>
              <a:ext uri="{FF2B5EF4-FFF2-40B4-BE49-F238E27FC236}">
                <a16:creationId xmlns:a16="http://schemas.microsoft.com/office/drawing/2014/main" id="{17038AB7-9F80-A94F-BC2A-A1B2CB626919}"/>
              </a:ext>
            </a:extLst>
          </p:cNvPr>
          <p:cNvGrpSpPr/>
          <p:nvPr/>
        </p:nvGrpSpPr>
        <p:grpSpPr>
          <a:xfrm>
            <a:off x="11970377" y="14704774"/>
            <a:ext cx="19615645" cy="5672628"/>
            <a:chOff x="12115687" y="20442803"/>
            <a:chExt cx="19615645" cy="5672628"/>
          </a:xfrm>
        </p:grpSpPr>
        <p:pic>
          <p:nvPicPr>
            <p:cNvPr id="45" name="Picture 44" descr="Chart, line chart&#10;&#10;Description automatically generated">
              <a:extLst>
                <a:ext uri="{FF2B5EF4-FFF2-40B4-BE49-F238E27FC236}">
                  <a16:creationId xmlns:a16="http://schemas.microsoft.com/office/drawing/2014/main" id="{5B9AF9D1-CB05-A343-B97E-11D4B6E07D16}"/>
                </a:ext>
              </a:extLst>
            </p:cNvPr>
            <p:cNvPicPr>
              <a:picLocks noChangeAspect="1"/>
            </p:cNvPicPr>
            <p:nvPr/>
          </p:nvPicPr>
          <p:blipFill>
            <a:blip r:embed="rId11"/>
            <a:stretch>
              <a:fillRect/>
            </a:stretch>
          </p:blipFill>
          <p:spPr>
            <a:xfrm>
              <a:off x="25370802" y="21918200"/>
              <a:ext cx="6295847" cy="4197231"/>
            </a:xfrm>
            <a:prstGeom prst="rect">
              <a:avLst/>
            </a:prstGeom>
          </p:spPr>
        </p:pic>
        <p:pic>
          <p:nvPicPr>
            <p:cNvPr id="46" name="Picture 45" descr="Chart, line chart&#10;&#10;Description automatically generated">
              <a:extLst>
                <a:ext uri="{FF2B5EF4-FFF2-40B4-BE49-F238E27FC236}">
                  <a16:creationId xmlns:a16="http://schemas.microsoft.com/office/drawing/2014/main" id="{72BE388E-CBE1-074A-AFEA-28A3E7531103}"/>
                </a:ext>
              </a:extLst>
            </p:cNvPr>
            <p:cNvPicPr>
              <a:picLocks noChangeAspect="1"/>
            </p:cNvPicPr>
            <p:nvPr/>
          </p:nvPicPr>
          <p:blipFill>
            <a:blip r:embed="rId12"/>
            <a:stretch>
              <a:fillRect/>
            </a:stretch>
          </p:blipFill>
          <p:spPr>
            <a:xfrm>
              <a:off x="18743244" y="21918200"/>
              <a:ext cx="6295847" cy="4197231"/>
            </a:xfrm>
            <a:prstGeom prst="rect">
              <a:avLst/>
            </a:prstGeom>
          </p:spPr>
        </p:pic>
        <p:pic>
          <p:nvPicPr>
            <p:cNvPr id="47" name="Picture 46" descr="Chart, line chart&#10;&#10;Description automatically generated">
              <a:extLst>
                <a:ext uri="{FF2B5EF4-FFF2-40B4-BE49-F238E27FC236}">
                  <a16:creationId xmlns:a16="http://schemas.microsoft.com/office/drawing/2014/main" id="{BBC82250-6E3F-1443-BABF-16F6A797858C}"/>
                </a:ext>
              </a:extLst>
            </p:cNvPr>
            <p:cNvPicPr>
              <a:picLocks noChangeAspect="1"/>
            </p:cNvPicPr>
            <p:nvPr/>
          </p:nvPicPr>
          <p:blipFill>
            <a:blip r:embed="rId13"/>
            <a:stretch>
              <a:fillRect/>
            </a:stretch>
          </p:blipFill>
          <p:spPr>
            <a:xfrm>
              <a:off x="12115687" y="21918200"/>
              <a:ext cx="6295847" cy="4197231"/>
            </a:xfrm>
            <a:prstGeom prst="rect">
              <a:avLst/>
            </a:prstGeom>
          </p:spPr>
        </p:pic>
        <p:sp>
          <p:nvSpPr>
            <p:cNvPr id="48" name="TextBox 47">
              <a:extLst>
                <a:ext uri="{FF2B5EF4-FFF2-40B4-BE49-F238E27FC236}">
                  <a16:creationId xmlns:a16="http://schemas.microsoft.com/office/drawing/2014/main" id="{A58FE5EF-62BF-FB4C-A280-29B6BF0CB3FF}"/>
                </a:ext>
              </a:extLst>
            </p:cNvPr>
            <p:cNvSpPr txBox="1"/>
            <p:nvPr/>
          </p:nvSpPr>
          <p:spPr>
            <a:xfrm>
              <a:off x="12440093" y="20442803"/>
              <a:ext cx="19226556" cy="646331"/>
            </a:xfrm>
            <a:prstGeom prst="rect">
              <a:avLst/>
            </a:prstGeom>
            <a:noFill/>
          </p:spPr>
          <p:txBody>
            <a:bodyPr wrap="square" rtlCol="0">
              <a:spAutoFit/>
            </a:bodyPr>
            <a:lstStyle/>
            <a:p>
              <a:pPr algn="ctr"/>
              <a:r>
                <a:rPr lang="en-US" sz="3600" b="1" dirty="0">
                  <a:latin typeface="Avenir Next LT Pro" panose="020B0504020202020204" pitchFamily="34" charset="77"/>
                </a:rPr>
                <a:t>Full-Rank GP and Randomized Low-Rank GP using Inverse ℓ</a:t>
              </a:r>
              <a:r>
                <a:rPr lang="en-US" sz="3600" b="1" baseline="-25000" dirty="0">
                  <a:latin typeface="Avenir Next LT Pro" panose="020B0504020202020204" pitchFamily="34" charset="77"/>
                </a:rPr>
                <a:t>2</a:t>
              </a:r>
              <a:r>
                <a:rPr lang="en-US" sz="3600" b="1" dirty="0">
                  <a:latin typeface="Avenir Next LT Pro" panose="020B0504020202020204" pitchFamily="34" charset="77"/>
                </a:rPr>
                <a:t> Score Column Sampling</a:t>
              </a:r>
            </a:p>
          </p:txBody>
        </p:sp>
        <p:sp>
          <p:nvSpPr>
            <p:cNvPr id="49" name="TextBox 48">
              <a:extLst>
                <a:ext uri="{FF2B5EF4-FFF2-40B4-BE49-F238E27FC236}">
                  <a16:creationId xmlns:a16="http://schemas.microsoft.com/office/drawing/2014/main" id="{EDB65B93-85F9-004C-8AE4-488C6A1EC644}"/>
                </a:ext>
              </a:extLst>
            </p:cNvPr>
            <p:cNvSpPr txBox="1"/>
            <p:nvPr/>
          </p:nvSpPr>
          <p:spPr>
            <a:xfrm>
              <a:off x="12115687" y="21198044"/>
              <a:ext cx="6295847" cy="523220"/>
            </a:xfrm>
            <a:prstGeom prst="rect">
              <a:avLst/>
            </a:prstGeom>
            <a:noFill/>
          </p:spPr>
          <p:txBody>
            <a:bodyPr wrap="square" rtlCol="0">
              <a:spAutoFit/>
            </a:bodyPr>
            <a:lstStyle/>
            <a:p>
              <a:pPr algn="ctr"/>
              <a:r>
                <a:rPr lang="en-US" sz="2800" b="1" dirty="0">
                  <a:solidFill>
                    <a:schemeClr val="tx1">
                      <a:lumMod val="65000"/>
                      <a:lumOff val="35000"/>
                    </a:schemeClr>
                  </a:solidFill>
                  <a:latin typeface="Avenir Next LT Pro" panose="020B0504020202020204" pitchFamily="34" charset="77"/>
                </a:rPr>
                <a:t>p = 10</a:t>
              </a:r>
            </a:p>
          </p:txBody>
        </p:sp>
        <p:sp>
          <p:nvSpPr>
            <p:cNvPr id="50" name="TextBox 49">
              <a:extLst>
                <a:ext uri="{FF2B5EF4-FFF2-40B4-BE49-F238E27FC236}">
                  <a16:creationId xmlns:a16="http://schemas.microsoft.com/office/drawing/2014/main" id="{6515CF19-6955-2C43-90BC-01C560B8D833}"/>
                </a:ext>
              </a:extLst>
            </p:cNvPr>
            <p:cNvSpPr txBox="1"/>
            <p:nvPr/>
          </p:nvSpPr>
          <p:spPr>
            <a:xfrm>
              <a:off x="18775586" y="21198044"/>
              <a:ext cx="6295847" cy="523220"/>
            </a:xfrm>
            <a:prstGeom prst="rect">
              <a:avLst/>
            </a:prstGeom>
            <a:noFill/>
          </p:spPr>
          <p:txBody>
            <a:bodyPr wrap="square" rtlCol="0">
              <a:spAutoFit/>
            </a:bodyPr>
            <a:lstStyle/>
            <a:p>
              <a:pPr algn="ctr"/>
              <a:r>
                <a:rPr lang="en-US" sz="2800" b="1" dirty="0">
                  <a:solidFill>
                    <a:schemeClr val="tx1">
                      <a:lumMod val="65000"/>
                      <a:lumOff val="35000"/>
                    </a:schemeClr>
                  </a:solidFill>
                  <a:latin typeface="Avenir Next LT Pro" panose="020B0504020202020204" pitchFamily="34" charset="77"/>
                </a:rPr>
                <a:t>p = 20</a:t>
              </a:r>
            </a:p>
          </p:txBody>
        </p:sp>
        <p:sp>
          <p:nvSpPr>
            <p:cNvPr id="51" name="TextBox 50">
              <a:extLst>
                <a:ext uri="{FF2B5EF4-FFF2-40B4-BE49-F238E27FC236}">
                  <a16:creationId xmlns:a16="http://schemas.microsoft.com/office/drawing/2014/main" id="{4AC66BAA-8D79-9840-ACE9-F5829B1BDE44}"/>
                </a:ext>
              </a:extLst>
            </p:cNvPr>
            <p:cNvSpPr txBox="1"/>
            <p:nvPr/>
          </p:nvSpPr>
          <p:spPr>
            <a:xfrm>
              <a:off x="25435485" y="21198044"/>
              <a:ext cx="6295847" cy="523220"/>
            </a:xfrm>
            <a:prstGeom prst="rect">
              <a:avLst/>
            </a:prstGeom>
            <a:noFill/>
          </p:spPr>
          <p:txBody>
            <a:bodyPr wrap="square" rtlCol="0">
              <a:spAutoFit/>
            </a:bodyPr>
            <a:lstStyle/>
            <a:p>
              <a:pPr algn="ctr"/>
              <a:r>
                <a:rPr lang="en-US" sz="2800" b="1" dirty="0">
                  <a:solidFill>
                    <a:schemeClr val="tx1">
                      <a:lumMod val="65000"/>
                      <a:lumOff val="35000"/>
                    </a:schemeClr>
                  </a:solidFill>
                  <a:latin typeface="Avenir Next LT Pro" panose="020B0504020202020204" pitchFamily="34" charset="77"/>
                </a:rPr>
                <a:t>p = 30</a:t>
              </a:r>
            </a:p>
          </p:txBody>
        </p:sp>
      </p:grpSp>
      <p:pic>
        <p:nvPicPr>
          <p:cNvPr id="52" name="Picture 51">
            <a:extLst>
              <a:ext uri="{FF2B5EF4-FFF2-40B4-BE49-F238E27FC236}">
                <a16:creationId xmlns:a16="http://schemas.microsoft.com/office/drawing/2014/main" id="{E02189A2-ED61-4F41-ABD6-9717A1B30CA6}"/>
              </a:ext>
            </a:extLst>
          </p:cNvPr>
          <p:cNvPicPr>
            <a:picLocks noChangeAspect="1"/>
          </p:cNvPicPr>
          <p:nvPr/>
        </p:nvPicPr>
        <p:blipFill>
          <a:blip r:embed="rId14"/>
          <a:srcRect/>
          <a:stretch/>
        </p:blipFill>
        <p:spPr>
          <a:xfrm>
            <a:off x="25257834" y="26531931"/>
            <a:ext cx="6295846" cy="4197231"/>
          </a:xfrm>
          <a:prstGeom prst="rect">
            <a:avLst/>
          </a:prstGeom>
        </p:spPr>
      </p:pic>
      <p:pic>
        <p:nvPicPr>
          <p:cNvPr id="53" name="Picture 52">
            <a:extLst>
              <a:ext uri="{FF2B5EF4-FFF2-40B4-BE49-F238E27FC236}">
                <a16:creationId xmlns:a16="http://schemas.microsoft.com/office/drawing/2014/main" id="{5E0F0C83-6469-7F46-B804-059D8949324F}"/>
              </a:ext>
            </a:extLst>
          </p:cNvPr>
          <p:cNvPicPr>
            <a:picLocks noChangeAspect="1"/>
          </p:cNvPicPr>
          <p:nvPr/>
        </p:nvPicPr>
        <p:blipFill>
          <a:blip r:embed="rId15"/>
          <a:srcRect/>
          <a:stretch/>
        </p:blipFill>
        <p:spPr>
          <a:xfrm>
            <a:off x="18630276" y="26531931"/>
            <a:ext cx="6295846" cy="4197231"/>
          </a:xfrm>
          <a:prstGeom prst="rect">
            <a:avLst/>
          </a:prstGeom>
        </p:spPr>
      </p:pic>
      <p:pic>
        <p:nvPicPr>
          <p:cNvPr id="54" name="Picture 53">
            <a:extLst>
              <a:ext uri="{FF2B5EF4-FFF2-40B4-BE49-F238E27FC236}">
                <a16:creationId xmlns:a16="http://schemas.microsoft.com/office/drawing/2014/main" id="{695BE4E0-6DC3-5E4C-B389-6DAD085F6FBC}"/>
              </a:ext>
            </a:extLst>
          </p:cNvPr>
          <p:cNvPicPr>
            <a:picLocks noChangeAspect="1"/>
          </p:cNvPicPr>
          <p:nvPr/>
        </p:nvPicPr>
        <p:blipFill>
          <a:blip r:embed="rId16"/>
          <a:srcRect/>
          <a:stretch/>
        </p:blipFill>
        <p:spPr>
          <a:xfrm>
            <a:off x="12002719" y="26531931"/>
            <a:ext cx="6295846" cy="4197231"/>
          </a:xfrm>
          <a:prstGeom prst="rect">
            <a:avLst/>
          </a:prstGeom>
        </p:spPr>
      </p:pic>
      <p:pic>
        <p:nvPicPr>
          <p:cNvPr id="14" name="Picture 13">
            <a:extLst>
              <a:ext uri="{FF2B5EF4-FFF2-40B4-BE49-F238E27FC236}">
                <a16:creationId xmlns:a16="http://schemas.microsoft.com/office/drawing/2014/main" id="{2C68D7E5-0B9A-D94B-9871-FC6A18B68B80}"/>
              </a:ext>
            </a:extLst>
          </p:cNvPr>
          <p:cNvPicPr>
            <a:picLocks noChangeAspect="1"/>
          </p:cNvPicPr>
          <p:nvPr/>
        </p:nvPicPr>
        <p:blipFill>
          <a:blip r:embed="rId17"/>
          <a:srcRect/>
          <a:stretch/>
        </p:blipFill>
        <p:spPr>
          <a:xfrm>
            <a:off x="32530943" y="21741983"/>
            <a:ext cx="5123260" cy="3415507"/>
          </a:xfrm>
          <a:prstGeom prst="rect">
            <a:avLst/>
          </a:prstGeom>
        </p:spPr>
      </p:pic>
      <p:pic>
        <p:nvPicPr>
          <p:cNvPr id="16" name="Picture 15">
            <a:extLst>
              <a:ext uri="{FF2B5EF4-FFF2-40B4-BE49-F238E27FC236}">
                <a16:creationId xmlns:a16="http://schemas.microsoft.com/office/drawing/2014/main" id="{C586645F-A8A2-F942-96FB-40ABD5B0F2D6}"/>
              </a:ext>
            </a:extLst>
          </p:cNvPr>
          <p:cNvPicPr>
            <a:picLocks noChangeAspect="1"/>
          </p:cNvPicPr>
          <p:nvPr/>
        </p:nvPicPr>
        <p:blipFill>
          <a:blip r:embed="rId18"/>
          <a:stretch>
            <a:fillRect/>
          </a:stretch>
        </p:blipFill>
        <p:spPr>
          <a:xfrm>
            <a:off x="12530642" y="31035683"/>
            <a:ext cx="13361670" cy="466684"/>
          </a:xfrm>
          <a:prstGeom prst="rect">
            <a:avLst/>
          </a:prstGeom>
        </p:spPr>
      </p:pic>
      <p:sp>
        <p:nvSpPr>
          <p:cNvPr id="17" name="Rectangle 16">
            <a:extLst>
              <a:ext uri="{FF2B5EF4-FFF2-40B4-BE49-F238E27FC236}">
                <a16:creationId xmlns:a16="http://schemas.microsoft.com/office/drawing/2014/main" id="{9C4FCB0B-C692-D846-880A-C639970A858E}"/>
              </a:ext>
            </a:extLst>
          </p:cNvPr>
          <p:cNvSpPr/>
          <p:nvPr/>
        </p:nvSpPr>
        <p:spPr>
          <a:xfrm>
            <a:off x="487680" y="18742271"/>
            <a:ext cx="7721600" cy="4524315"/>
          </a:xfrm>
          <a:prstGeom prst="rect">
            <a:avLst/>
          </a:prstGeom>
        </p:spPr>
        <p:txBody>
          <a:bodyPr wrap="square">
            <a:spAutoFit/>
          </a:bodyPr>
          <a:lstStyle/>
          <a:p>
            <a:r>
              <a:rPr lang="en-US" sz="3200" b="1" dirty="0">
                <a:latin typeface="Avenir Next LT Pro" panose="020B0504020202020204" pitchFamily="34" charset="77"/>
                <a:ea typeface="SF Pro Display Medium" pitchFamily="2" charset="0"/>
                <a:cs typeface="SF Pro Display Medium" pitchFamily="2" charset="0"/>
              </a:rPr>
              <a:t>Gaussian processes (GPs)</a:t>
            </a:r>
          </a:p>
          <a:p>
            <a:r>
              <a:rPr lang="en-US" sz="3200" dirty="0">
                <a:latin typeface="Avenir Next LT Pro" panose="020B0504020202020204" pitchFamily="34" charset="77"/>
                <a:ea typeface="SF Pro Display Medium" pitchFamily="2" charset="0"/>
                <a:cs typeface="SF Pro Display Medium" pitchFamily="2" charset="0"/>
              </a:rPr>
              <a:t>Gaussian</a:t>
            </a:r>
            <a:r>
              <a:rPr lang="en-US" sz="3200" i="1" dirty="0">
                <a:latin typeface="Avenir Next LT Pro" panose="020B0504020202020204" pitchFamily="34" charset="77"/>
                <a:ea typeface="SF Pro Display Medium" pitchFamily="2" charset="0"/>
                <a:cs typeface="SF Pro Display Medium" pitchFamily="2" charset="0"/>
              </a:rPr>
              <a:t> processes </a:t>
            </a:r>
            <a:r>
              <a:rPr lang="en-US" sz="3200" dirty="0">
                <a:latin typeface="Avenir Next LT Pro" panose="020B0504020202020204" pitchFamily="34" charset="77"/>
                <a:ea typeface="SF Pro Display Medium" pitchFamily="2" charset="0"/>
                <a:cs typeface="SF Pro Display Medium" pitchFamily="2" charset="0"/>
              </a:rPr>
              <a:t>(GPs) are a class of non-parametric models that are distributions over functions. GPs’ parameter complexity scales with the size of the dataset. Moreover, due to their distributional nature, GPs provide direct insight into model uncertainty that deterministic models cannot provide.</a:t>
            </a:r>
          </a:p>
        </p:txBody>
      </p:sp>
      <p:sp>
        <p:nvSpPr>
          <p:cNvPr id="18" name="Rectangle 17">
            <a:extLst>
              <a:ext uri="{FF2B5EF4-FFF2-40B4-BE49-F238E27FC236}">
                <a16:creationId xmlns:a16="http://schemas.microsoft.com/office/drawing/2014/main" id="{384DE103-3B03-D449-A69A-C0C3C80DD165}"/>
              </a:ext>
            </a:extLst>
          </p:cNvPr>
          <p:cNvSpPr/>
          <p:nvPr/>
        </p:nvSpPr>
        <p:spPr>
          <a:xfrm>
            <a:off x="487680" y="23678709"/>
            <a:ext cx="10729900" cy="8956298"/>
          </a:xfrm>
          <a:prstGeom prst="rect">
            <a:avLst/>
          </a:prstGeom>
        </p:spPr>
        <p:txBody>
          <a:bodyPr wrap="square">
            <a:spAutoFit/>
          </a:bodyPr>
          <a:lstStyle/>
          <a:p>
            <a:r>
              <a:rPr lang="en-US" sz="3200" b="1" dirty="0">
                <a:latin typeface="Avenir Next LT Pro" panose="020B0504020202020204" pitchFamily="34" charset="77"/>
                <a:ea typeface="SF Pro Display Medium" pitchFamily="2" charset="0"/>
                <a:cs typeface="SF Pro Display Medium" pitchFamily="2" charset="0"/>
              </a:rPr>
              <a:t>Challenges of GPs</a:t>
            </a:r>
          </a:p>
          <a:p>
            <a:r>
              <a:rPr lang="en-US" sz="3200" dirty="0">
                <a:latin typeface="Avenir Next LT Pro" panose="020B0504020202020204" pitchFamily="34" charset="77"/>
                <a:ea typeface="SF Pro Display Medium" pitchFamily="2" charset="0"/>
                <a:cs typeface="SF Pro Display Medium" pitchFamily="2" charset="0"/>
              </a:rPr>
              <a:t>One of the challenges GPs have faced is poor sample complexity, since fitting a GP to </a:t>
            </a:r>
            <a:r>
              <a:rPr lang="en-US" sz="3200" i="1" dirty="0">
                <a:latin typeface="Avenir Next LT Pro" panose="020B0504020202020204" pitchFamily="34" charset="77"/>
                <a:ea typeface="SF Pro Display Medium" pitchFamily="2" charset="0"/>
                <a:cs typeface="SF Pro Display Medium" pitchFamily="2" charset="0"/>
              </a:rPr>
              <a:t>n </a:t>
            </a:r>
            <a:r>
              <a:rPr lang="en-US" sz="3200" dirty="0">
                <a:latin typeface="Avenir Next LT Pro" panose="020B0504020202020204" pitchFamily="34" charset="77"/>
                <a:ea typeface="SF Pro Display Medium" pitchFamily="2" charset="0"/>
                <a:cs typeface="SF Pro Display Medium" pitchFamily="2" charset="0"/>
              </a:rPr>
              <a:t>samples requires inversion of a kernel matrix which requires operations cubic in the number of samples (𝒪(</a:t>
            </a:r>
            <a:r>
              <a:rPr lang="en-US" sz="3200" i="1" dirty="0">
                <a:latin typeface="Avenir Next LT Pro" panose="020B0504020202020204" pitchFamily="34" charset="77"/>
                <a:ea typeface="SF Pro Display Medium" pitchFamily="2" charset="0"/>
                <a:cs typeface="SF Pro Display Medium" pitchFamily="2" charset="0"/>
              </a:rPr>
              <a:t>n</a:t>
            </a:r>
            <a:r>
              <a:rPr lang="en-US" sz="3200" baseline="30000" dirty="0">
                <a:latin typeface="Avenir Next LT Pro" panose="020B0504020202020204" pitchFamily="34" charset="77"/>
                <a:ea typeface="SF Pro Display Medium" pitchFamily="2" charset="0"/>
                <a:cs typeface="SF Pro Display Medium" pitchFamily="2" charset="0"/>
              </a:rPr>
              <a:t>3</a:t>
            </a:r>
            <a:r>
              <a:rPr lang="en-US" sz="3200" dirty="0">
                <a:latin typeface="Avenir Next LT Pro" panose="020B0504020202020204" pitchFamily="34" charset="77"/>
                <a:ea typeface="SF Pro Display Medium" pitchFamily="2" charset="0"/>
                <a:cs typeface="SF Pro Display Medium" pitchFamily="2" charset="0"/>
              </a:rPr>
              <a:t>)). Significant prior work has focused on methods for alleviating this, including subset methods, mixture-of-experts methods, inducing point methods (sparse GPs), and variational approximation [1] [2].</a:t>
            </a:r>
          </a:p>
          <a:p>
            <a:endParaRPr lang="en-US" sz="3200" i="1" dirty="0">
              <a:latin typeface="Avenir Next LT Pro" panose="020B0504020202020204" pitchFamily="34" charset="77"/>
              <a:ea typeface="SF Pro Display Medium" pitchFamily="2" charset="0"/>
              <a:cs typeface="SF Pro Display Medium" pitchFamily="2" charset="0"/>
            </a:endParaRPr>
          </a:p>
          <a:p>
            <a:r>
              <a:rPr lang="en-US" sz="3200" b="1" dirty="0">
                <a:latin typeface="Avenir Next LT Pro" panose="020B0504020202020204" pitchFamily="34" charset="77"/>
                <a:ea typeface="SF Pro Display Medium" pitchFamily="2" charset="0"/>
                <a:cs typeface="SF Pro Display Medium" pitchFamily="2" charset="0"/>
              </a:rPr>
              <a:t>Randomized algorithms for reducing complexity </a:t>
            </a:r>
          </a:p>
          <a:p>
            <a:r>
              <a:rPr lang="en-US" sz="3200" dirty="0">
                <a:latin typeface="Avenir Next LT Pro" panose="020B0504020202020204" pitchFamily="34" charset="77"/>
                <a:ea typeface="SF Pro Display Medium" pitchFamily="2" charset="0"/>
                <a:cs typeface="SF Pro Display Medium" pitchFamily="2" charset="0"/>
              </a:rPr>
              <a:t>We address the complexity of the kernel matrix and propose to consider randomized algorithms that can lead to increased parameter efficiency. In particular, we propose to apply the Nystr</a:t>
            </a:r>
            <a:r>
              <a:rPr lang="en-US" sz="3200" dirty="0">
                <a:latin typeface="Avenir Next LT Pro" panose="020B0504020202020204" pitchFamily="34" charset="77"/>
              </a:rPr>
              <a:t>ö</a:t>
            </a:r>
            <a:r>
              <a:rPr lang="en-US" sz="3200" dirty="0">
                <a:latin typeface="Avenir Next LT Pro" panose="020B0504020202020204" pitchFamily="34" charset="77"/>
                <a:ea typeface="SF Pro Display Medium" pitchFamily="2" charset="0"/>
                <a:cs typeface="SF Pro Display Medium" pitchFamily="2" charset="0"/>
              </a:rPr>
              <a:t>m method [3] for generating consistent low-rank approximations of the kernel matrix. We see applications in tasks involving large datasets (surrogate optimization, active learning, etc.). </a:t>
            </a:r>
          </a:p>
        </p:txBody>
      </p:sp>
      <p:sp>
        <p:nvSpPr>
          <p:cNvPr id="58" name="TextBox 57">
            <a:extLst>
              <a:ext uri="{FF2B5EF4-FFF2-40B4-BE49-F238E27FC236}">
                <a16:creationId xmlns:a16="http://schemas.microsoft.com/office/drawing/2014/main" id="{7206045C-0C08-904C-A8C1-31894D526671}"/>
              </a:ext>
            </a:extLst>
          </p:cNvPr>
          <p:cNvSpPr txBox="1"/>
          <p:nvPr/>
        </p:nvSpPr>
        <p:spPr>
          <a:xfrm>
            <a:off x="8148872" y="22194042"/>
            <a:ext cx="3147924" cy="1077218"/>
          </a:xfrm>
          <a:prstGeom prst="rect">
            <a:avLst/>
          </a:prstGeom>
          <a:noFill/>
        </p:spPr>
        <p:txBody>
          <a:bodyPr wrap="square" rtlCol="0">
            <a:spAutoFit/>
          </a:bodyPr>
          <a:lstStyle/>
          <a:p>
            <a:pPr algn="ctr"/>
            <a:r>
              <a:rPr lang="en-US" sz="1600" b="1" dirty="0">
                <a:solidFill>
                  <a:schemeClr val="tx1">
                    <a:lumMod val="65000"/>
                    <a:lumOff val="35000"/>
                  </a:schemeClr>
                </a:solidFill>
                <a:latin typeface="Avenir Next LT Pro" panose="020B0504020202020204" pitchFamily="34" charset="77"/>
              </a:rPr>
              <a:t>A GP (mean and covariance) and sample functions drawn from the GP posterior distribution</a:t>
            </a:r>
          </a:p>
        </p:txBody>
      </p:sp>
      <p:sp>
        <p:nvSpPr>
          <p:cNvPr id="59" name="TextBox 58">
            <a:extLst>
              <a:ext uri="{FF2B5EF4-FFF2-40B4-BE49-F238E27FC236}">
                <a16:creationId xmlns:a16="http://schemas.microsoft.com/office/drawing/2014/main" id="{001340C0-5E6E-2343-9DD6-720F4204B44B}"/>
              </a:ext>
            </a:extLst>
          </p:cNvPr>
          <p:cNvSpPr txBox="1"/>
          <p:nvPr/>
        </p:nvSpPr>
        <p:spPr>
          <a:xfrm>
            <a:off x="21944777" y="7153361"/>
            <a:ext cx="9988180" cy="3539430"/>
          </a:xfrm>
          <a:prstGeom prst="rect">
            <a:avLst/>
          </a:prstGeom>
          <a:noFill/>
        </p:spPr>
        <p:txBody>
          <a:bodyPr wrap="square" rtlCol="0">
            <a:spAutoFit/>
          </a:bodyPr>
          <a:lstStyle/>
          <a:p>
            <a:r>
              <a:rPr lang="en-US" sz="3200" b="1" dirty="0">
                <a:latin typeface="Avenir Next LT Pro" panose="020B0504020202020204" pitchFamily="34" charset="77"/>
                <a:ea typeface="SF Pro Display" pitchFamily="2" charset="0"/>
                <a:cs typeface="SF Pro Display" pitchFamily="2" charset="0"/>
              </a:rPr>
              <a:t>Nystr</a:t>
            </a:r>
            <a:r>
              <a:rPr lang="en-US" sz="3200" b="1" dirty="0">
                <a:latin typeface="Avenir Next LT Pro" panose="020B0504020202020204" pitchFamily="34" charset="77"/>
              </a:rPr>
              <a:t>ö</a:t>
            </a:r>
            <a:r>
              <a:rPr lang="en-US" sz="3200" b="1" dirty="0">
                <a:latin typeface="Avenir Next LT Pro" panose="020B0504020202020204" pitchFamily="34" charset="77"/>
                <a:ea typeface="SF Pro Display" pitchFamily="2" charset="0"/>
                <a:cs typeface="SF Pro Display" pitchFamily="2" charset="0"/>
              </a:rPr>
              <a:t>m method</a:t>
            </a:r>
          </a:p>
          <a:p>
            <a:r>
              <a:rPr lang="en-US" sz="3200" dirty="0">
                <a:latin typeface="Avenir Next LT Pro" panose="020B0504020202020204" pitchFamily="34" charset="77"/>
              </a:rPr>
              <a:t>Generate a column subsampling matrix S (without replacement) using a sampling method (uniform, ℓ</a:t>
            </a:r>
            <a:r>
              <a:rPr lang="en-US" sz="3200" baseline="-25000" dirty="0">
                <a:latin typeface="Avenir Next LT Pro" panose="020B0504020202020204" pitchFamily="34" charset="77"/>
              </a:rPr>
              <a:t>2</a:t>
            </a:r>
            <a:r>
              <a:rPr lang="en-US" sz="3200" dirty="0">
                <a:latin typeface="Avenir Next LT Pro" panose="020B0504020202020204" pitchFamily="34" charset="77"/>
              </a:rPr>
              <a:t>, inverse ℓ</a:t>
            </a:r>
            <a:r>
              <a:rPr lang="en-US" sz="3200" baseline="-25000" dirty="0">
                <a:latin typeface="Avenir Next LT Pro" panose="020B0504020202020204" pitchFamily="34" charset="77"/>
              </a:rPr>
              <a:t>2</a:t>
            </a:r>
            <a:r>
              <a:rPr lang="en-US" sz="3200" dirty="0">
                <a:latin typeface="Avenir Next LT Pro" panose="020B0504020202020204" pitchFamily="34" charset="77"/>
              </a:rPr>
              <a:t>, etc.). </a:t>
            </a:r>
          </a:p>
          <a:p>
            <a:endParaRPr lang="en-US" sz="3200" dirty="0">
              <a:latin typeface="Avenir Next LT Pro" panose="020B0504020202020204" pitchFamily="34" charset="77"/>
            </a:endParaRPr>
          </a:p>
          <a:p>
            <a:r>
              <a:rPr lang="en-US" sz="3200" dirty="0">
                <a:latin typeface="Avenir Next LT Pro" panose="020B0504020202020204" pitchFamily="34" charset="77"/>
              </a:rPr>
              <a:t>Generate a low-rank approximation of the kernel matrix &amp; invert quickly using matrix inversion lemma.</a:t>
            </a:r>
          </a:p>
        </p:txBody>
      </p:sp>
      <p:pic>
        <p:nvPicPr>
          <p:cNvPr id="23" name="Picture 22">
            <a:extLst>
              <a:ext uri="{FF2B5EF4-FFF2-40B4-BE49-F238E27FC236}">
                <a16:creationId xmlns:a16="http://schemas.microsoft.com/office/drawing/2014/main" id="{E730D18D-C4DC-AC4E-A3FB-9820B40B2F8A}"/>
              </a:ext>
            </a:extLst>
          </p:cNvPr>
          <p:cNvPicPr>
            <a:picLocks noChangeAspect="1"/>
          </p:cNvPicPr>
          <p:nvPr/>
        </p:nvPicPr>
        <p:blipFill rotWithShape="1">
          <a:blip r:embed="rId19"/>
          <a:srcRect t="7398" b="3335"/>
          <a:stretch/>
        </p:blipFill>
        <p:spPr>
          <a:xfrm>
            <a:off x="12769107" y="11138164"/>
            <a:ext cx="8207096" cy="1589913"/>
          </a:xfrm>
          <a:prstGeom prst="rect">
            <a:avLst/>
          </a:prstGeom>
        </p:spPr>
      </p:pic>
      <p:sp>
        <p:nvSpPr>
          <p:cNvPr id="62" name="TextBox 61">
            <a:extLst>
              <a:ext uri="{FF2B5EF4-FFF2-40B4-BE49-F238E27FC236}">
                <a16:creationId xmlns:a16="http://schemas.microsoft.com/office/drawing/2014/main" id="{1FD9591D-C53F-3B46-A3DD-F5434506A634}"/>
              </a:ext>
            </a:extLst>
          </p:cNvPr>
          <p:cNvSpPr txBox="1"/>
          <p:nvPr/>
        </p:nvSpPr>
        <p:spPr>
          <a:xfrm>
            <a:off x="11970376" y="7692407"/>
            <a:ext cx="9904992" cy="3539430"/>
          </a:xfrm>
          <a:prstGeom prst="rect">
            <a:avLst/>
          </a:prstGeom>
          <a:noFill/>
        </p:spPr>
        <p:txBody>
          <a:bodyPr wrap="square" rtlCol="0">
            <a:spAutoFit/>
          </a:bodyPr>
          <a:lstStyle/>
          <a:p>
            <a:r>
              <a:rPr lang="en-US" sz="3200" dirty="0">
                <a:latin typeface="Avenir Next LT Pro" panose="020B0504020202020204" pitchFamily="34" charset="77"/>
              </a:rPr>
              <a:t>We specialize our analysis to 1D GPs without gradient information. We include noise and (</a:t>
            </a:r>
            <a:r>
              <a:rPr lang="en-US" sz="3200" dirty="0" err="1">
                <a:latin typeface="Avenir Next LT Pro" panose="020B0504020202020204" pitchFamily="34" charset="77"/>
              </a:rPr>
              <a:t>w.l.o.g</a:t>
            </a:r>
            <a:r>
              <a:rPr lang="en-US" sz="3200" dirty="0">
                <a:latin typeface="Avenir Next LT Pro" panose="020B0504020202020204" pitchFamily="34" charset="77"/>
              </a:rPr>
              <a:t>.) use a zero-mean function </a:t>
            </a:r>
            <a:r>
              <a:rPr lang="en-US" sz="3200" i="1" dirty="0">
                <a:latin typeface="Avenir Next LT Pro" panose="020B0504020202020204" pitchFamily="34" charset="77"/>
              </a:rPr>
              <a:t>m,</a:t>
            </a:r>
            <a:r>
              <a:rPr lang="en-US" sz="3200" dirty="0">
                <a:latin typeface="Avenir Next LT Pro" panose="020B0504020202020204" pitchFamily="34" charset="77"/>
              </a:rPr>
              <a:t> and a squared exponential kernel function </a:t>
            </a:r>
            <a:r>
              <a:rPr lang="en-US" sz="3200" i="1" dirty="0">
                <a:latin typeface="Avenir Next LT Pro" panose="020B0504020202020204" pitchFamily="34" charset="77"/>
              </a:rPr>
              <a:t>k</a:t>
            </a:r>
            <a:r>
              <a:rPr lang="en-US" sz="3200" dirty="0">
                <a:latin typeface="Avenir Next LT Pro" panose="020B0504020202020204" pitchFamily="34" charset="77"/>
              </a:rPr>
              <a:t>. Both the noise σ, and length scale ℓ, are not learned in the process. We can compute the predictive distribution mean and variance, </a:t>
            </a:r>
            <a:r>
              <a:rPr lang="en-US" sz="3200" i="1" dirty="0" err="1">
                <a:latin typeface="Avenir Next LT Pro" panose="020B0504020202020204" pitchFamily="34" charset="77"/>
              </a:rPr>
              <a:t>μ</a:t>
            </a:r>
            <a:r>
              <a:rPr lang="en-US" sz="3200" i="1" dirty="0">
                <a:latin typeface="Avenir Next LT Pro" panose="020B0504020202020204" pitchFamily="34" charset="77"/>
              </a:rPr>
              <a:t>-hat</a:t>
            </a:r>
            <a:r>
              <a:rPr lang="en-US" sz="3200" dirty="0">
                <a:latin typeface="Avenir Next LT Pro" panose="020B0504020202020204" pitchFamily="34" charset="77"/>
              </a:rPr>
              <a:t> and </a:t>
            </a:r>
            <a:r>
              <a:rPr lang="en-US" sz="3200" i="1" dirty="0" err="1">
                <a:latin typeface="Avenir Next LT Pro" panose="020B0504020202020204" pitchFamily="34" charset="77"/>
              </a:rPr>
              <a:t>ν</a:t>
            </a:r>
            <a:r>
              <a:rPr lang="en-US" sz="3200" i="1" dirty="0">
                <a:latin typeface="Avenir Next LT Pro" panose="020B0504020202020204" pitchFamily="34" charset="77"/>
              </a:rPr>
              <a:t>-hat.</a:t>
            </a:r>
            <a:r>
              <a:rPr lang="en-US" sz="3200" dirty="0">
                <a:latin typeface="Avenir Next LT Pro" panose="020B0504020202020204" pitchFamily="34" charset="77"/>
              </a:rPr>
              <a:t> </a:t>
            </a:r>
          </a:p>
        </p:txBody>
      </p:sp>
      <p:pic>
        <p:nvPicPr>
          <p:cNvPr id="25" name="Picture 24">
            <a:extLst>
              <a:ext uri="{FF2B5EF4-FFF2-40B4-BE49-F238E27FC236}">
                <a16:creationId xmlns:a16="http://schemas.microsoft.com/office/drawing/2014/main" id="{638F59E1-03C5-FB44-AAFC-A0E9E7164C1C}"/>
              </a:ext>
            </a:extLst>
          </p:cNvPr>
          <p:cNvPicPr>
            <a:picLocks noChangeAspect="1"/>
          </p:cNvPicPr>
          <p:nvPr/>
        </p:nvPicPr>
        <p:blipFill>
          <a:blip r:embed="rId20"/>
          <a:srcRect/>
          <a:stretch/>
        </p:blipFill>
        <p:spPr>
          <a:xfrm>
            <a:off x="25331817" y="9034899"/>
            <a:ext cx="1872826" cy="711200"/>
          </a:xfrm>
          <a:prstGeom prst="rect">
            <a:avLst/>
          </a:prstGeom>
        </p:spPr>
      </p:pic>
      <p:pic>
        <p:nvPicPr>
          <p:cNvPr id="27" name="Picture 26">
            <a:extLst>
              <a:ext uri="{FF2B5EF4-FFF2-40B4-BE49-F238E27FC236}">
                <a16:creationId xmlns:a16="http://schemas.microsoft.com/office/drawing/2014/main" id="{9EB54F46-3968-4742-9497-426F2321E372}"/>
              </a:ext>
            </a:extLst>
          </p:cNvPr>
          <p:cNvPicPr>
            <a:picLocks noChangeAspect="1"/>
          </p:cNvPicPr>
          <p:nvPr/>
        </p:nvPicPr>
        <p:blipFill>
          <a:blip r:embed="rId21"/>
          <a:srcRect/>
          <a:stretch/>
        </p:blipFill>
        <p:spPr>
          <a:xfrm>
            <a:off x="26449303" y="10690283"/>
            <a:ext cx="3116297" cy="2001709"/>
          </a:xfrm>
          <a:prstGeom prst="rect">
            <a:avLst/>
          </a:prstGeom>
        </p:spPr>
      </p:pic>
      <p:pic>
        <p:nvPicPr>
          <p:cNvPr id="29" name="Picture 28" descr="Text, letter&#10;&#10;Description automatically generated">
            <a:extLst>
              <a:ext uri="{FF2B5EF4-FFF2-40B4-BE49-F238E27FC236}">
                <a16:creationId xmlns:a16="http://schemas.microsoft.com/office/drawing/2014/main" id="{9E224FE7-7A53-F949-9FD0-A61179417D32}"/>
              </a:ext>
            </a:extLst>
          </p:cNvPr>
          <p:cNvPicPr>
            <a:picLocks noChangeAspect="1"/>
          </p:cNvPicPr>
          <p:nvPr/>
        </p:nvPicPr>
        <p:blipFill>
          <a:blip r:embed="rId22"/>
          <a:stretch>
            <a:fillRect/>
          </a:stretch>
        </p:blipFill>
        <p:spPr>
          <a:xfrm>
            <a:off x="22674099" y="10615009"/>
            <a:ext cx="2976473" cy="2075811"/>
          </a:xfrm>
          <a:prstGeom prst="rect">
            <a:avLst/>
          </a:prstGeom>
        </p:spPr>
      </p:pic>
    </p:spTree>
    <p:extLst>
      <p:ext uri="{BB962C8B-B14F-4D97-AF65-F5344CB8AC3E}">
        <p14:creationId xmlns:p14="http://schemas.microsoft.com/office/powerpoint/2010/main" val="3641584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941</Words>
  <Application>Microsoft Macintosh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Avenir Next LT Pro</vt:lpstr>
      <vt:lpstr>Bebas Neue Bold</vt:lpstr>
      <vt:lpstr>Bebas Neue Book</vt:lpstr>
      <vt:lpstr>Bebas Neue Regular</vt:lpstr>
      <vt:lpstr>Calibri</vt:lpstr>
      <vt:lpstr>Calibri Light</vt:lpstr>
      <vt:lpstr>SF Pro Display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Alexander</dc:creator>
  <cp:lastModifiedBy>Ross Alexander</cp:lastModifiedBy>
  <cp:revision>295</cp:revision>
  <cp:lastPrinted>2021-03-19T00:08:51Z</cp:lastPrinted>
  <dcterms:created xsi:type="dcterms:W3CDTF">2018-11-17T05:37:39Z</dcterms:created>
  <dcterms:modified xsi:type="dcterms:W3CDTF">2021-03-19T00:08:54Z</dcterms:modified>
</cp:coreProperties>
</file>