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BE100D-830A-47A3-B5EA-30A2EF158B96}">
  <a:tblStyle styleId="{12BE100D-830A-47A3-B5EA-30A2EF158B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3ddba5de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3ddba5de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Trey says for the final report it could be cool to do a root locus on Ux with fixed xla and Kla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3ddba5de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3ddba5de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X_la = 20  m gives good performance at Ux = 5, and 10 m/s when K_la is on the upper end of the range (near 6500)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83b41db1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83b41db1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8566f7e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8566f7e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8566f7e6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8566f7e6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8566f7e6b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8566f7e6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8566f7e6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8566f7e6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Looks like they added noise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8566f7e6b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8566f7e6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8566f7e6b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8566f7e6b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Decreasing x_la improves 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Decreasing K_long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sim modes have delay in steering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K_long should be 1.5-2.5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X_la trends are weirder in higher sims since there is a steering delay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at xla = 20, Kla=3500, K_lon=2.5; tune K_lon down a bit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Tune a little around this region after that (K_la = 3000)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84f93779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84f93779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84f9377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84f9377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3d05654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3d05654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2.5 is </a:t>
            </a:r>
            <a:r>
              <a:rPr lang="en"/>
              <a:t>exactly</a:t>
            </a:r>
            <a:r>
              <a:rPr lang="en"/>
              <a:t> what we were looking 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Trey says that it is an upper bound, so nothing above 2.5; trey says good values are 1.5-2.5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4 is the acceleration plot we need to use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4f93779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4f93779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3d05654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3d05654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analysis tmrw morning, do formatting tmrw morning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3ddba5de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3ddba5de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3ddba5de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3ddba5de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3ddba5de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3ddba5de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84f93779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84f93779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 227 PROJECT	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9" y="1478987"/>
            <a:ext cx="2943650" cy="21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7950" y="1478988"/>
            <a:ext cx="2998100" cy="21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6050" y="1498513"/>
            <a:ext cx="3173645" cy="21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>
            <p:ph type="title"/>
          </p:nvPr>
        </p:nvSpPr>
        <p:spPr>
          <a:xfrm>
            <a:off x="196700" y="686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Ux</a:t>
            </a:r>
            <a:r>
              <a:rPr b="1" lang="en"/>
              <a:t> = 5 m/s</a:t>
            </a:r>
            <a:r>
              <a:rPr lang="en"/>
              <a:t>,</a:t>
            </a:r>
            <a:r>
              <a:rPr lang="en"/>
              <a:t> xla = 5,10,20 m, Kla = 2600: 6000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12" y="1415587"/>
            <a:ext cx="3436276" cy="231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1375" y="1443375"/>
            <a:ext cx="3095150" cy="225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 rotWithShape="1">
          <a:blip r:embed="rId5">
            <a:alphaModFix/>
          </a:blip>
          <a:srcRect b="9070" l="0" r="0" t="-9070"/>
          <a:stretch/>
        </p:blipFill>
        <p:spPr>
          <a:xfrm>
            <a:off x="6386513" y="1415575"/>
            <a:ext cx="2757475" cy="22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56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Ux = 10 m/s</a:t>
            </a:r>
            <a:r>
              <a:rPr lang="en"/>
              <a:t>, </a:t>
            </a:r>
            <a:r>
              <a:rPr lang="en"/>
              <a:t>xla = 5,10,20 m, Kla = 2600: 6000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Kla = 3500, xla = 20</a:t>
            </a:r>
            <a:r>
              <a:rPr lang="en"/>
              <a:t>;</a:t>
            </a:r>
            <a:r>
              <a:rPr lang="en"/>
              <a:t> Klong = 2.5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344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152475"/>
            <a:ext cx="4571999" cy="3517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1142113"/>
            <a:ext cx="4572000" cy="3437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Lookahead Distance Sensitivity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065700"/>
            <a:ext cx="44172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Performed sensitivity analysis around original ideal case for lookahead distance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Upon further exploring around 20 meters, a new optimal lookahead distance was set at 22 that specifically met lateral error bound requirements</a:t>
            </a:r>
            <a:endParaRPr/>
          </a:p>
        </p:txBody>
      </p:sp>
      <p:graphicFrame>
        <p:nvGraphicFramePr>
          <p:cNvPr id="141" name="Google Shape;141;p25"/>
          <p:cNvGraphicFramePr/>
          <p:nvPr/>
        </p:nvGraphicFramePr>
        <p:xfrm>
          <a:off x="5416075" y="83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{12BE100D-830A-47A3-B5EA-30A2EF158B96}</a:tableStyleId>
              </a:tblPr>
              <a:tblGrid>
                <a:gridCol w="1616175"/>
                <a:gridCol w="1800050"/>
              </a:tblGrid>
              <a:tr h="50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Lookahead Distance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r>
                        <a:rPr baseline="-25000" lang="en" sz="1200"/>
                        <a:t>la</a:t>
                      </a:r>
                      <a:r>
                        <a:rPr lang="en" sz="1200"/>
                        <a:t>(m)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Maximum Lateral Error e</a:t>
                      </a:r>
                      <a:r>
                        <a:rPr baseline="-25000" lang="en" sz="1200"/>
                        <a:t>max</a:t>
                      </a:r>
                      <a:r>
                        <a:rPr lang="en" sz="1200"/>
                        <a:t>(m)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.2653</a:t>
                      </a:r>
                      <a:endParaRPr sz="1200"/>
                    </a:p>
                  </a:txBody>
                  <a:tcPr marT="45700" marB="45700" marR="45700" marL="45700" anchor="ctr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</a:t>
                      </a:r>
                      <a:endParaRPr sz="1200"/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.2186</a:t>
                      </a:r>
                      <a:endParaRPr sz="1200"/>
                    </a:p>
                  </a:txBody>
                  <a:tcPr marT="45700" marB="45700" marR="45700" marL="45700" anchor="ctr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</a:t>
                      </a:r>
                      <a:endParaRPr sz="1200"/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.2006</a:t>
                      </a:r>
                      <a:endParaRPr sz="1200"/>
                    </a:p>
                  </a:txBody>
                  <a:tcPr marT="45700" marB="45700" marR="45700" marL="45700" anchor="ctr"/>
                </a:tc>
              </a:tr>
              <a:tr h="12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</a:t>
                      </a:r>
                      <a:endParaRPr sz="1200"/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.2055</a:t>
                      </a:r>
                      <a:endParaRPr sz="1200"/>
                    </a:p>
                  </a:txBody>
                  <a:tcPr marT="45700" marB="45700" marR="45700" marL="45700" anchor="ctr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30</a:t>
                      </a:r>
                      <a:endParaRPr sz="1200"/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.2199</a:t>
                      </a:r>
                      <a:endParaRPr sz="1200"/>
                    </a:p>
                  </a:txBody>
                  <a:tcPr marT="45700" marB="45700" marR="45700" marL="45700" anchor="ctr"/>
                </a:tc>
              </a:tr>
            </a:tbl>
          </a:graphicData>
        </a:graphic>
      </p:graphicFrame>
      <p:graphicFrame>
        <p:nvGraphicFramePr>
          <p:cNvPr id="142" name="Google Shape;142;p25"/>
          <p:cNvGraphicFramePr/>
          <p:nvPr/>
        </p:nvGraphicFramePr>
        <p:xfrm>
          <a:off x="5416075" y="292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{12BE100D-830A-47A3-B5EA-30A2EF158B96}</a:tableStyleId>
              </a:tblPr>
              <a:tblGrid>
                <a:gridCol w="1616175"/>
                <a:gridCol w="18000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18</a:t>
                      </a:r>
                      <a:endParaRPr sz="1200"/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.2061</a:t>
                      </a:r>
                      <a:endParaRPr sz="1200"/>
                    </a:p>
                  </a:txBody>
                  <a:tcPr marT="45700" marB="45700" marR="45700" marL="45700" anchor="ctr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19</a:t>
                      </a:r>
                      <a:endParaRPr sz="1200"/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.2031</a:t>
                      </a:r>
                      <a:endParaRPr sz="1200"/>
                    </a:p>
                  </a:txBody>
                  <a:tcPr marT="45700" marB="45700" marR="45700" marL="45700" anchor="ctr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</a:t>
                      </a:r>
                      <a:endParaRPr sz="1200"/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.2006</a:t>
                      </a:r>
                      <a:endParaRPr sz="1200"/>
                    </a:p>
                  </a:txBody>
                  <a:tcPr marT="45700" marB="45700" marR="45700" marL="45700" anchor="ctr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</a:t>
                      </a:r>
                      <a:endParaRPr sz="1200"/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.1990</a:t>
                      </a:r>
                      <a:endParaRPr sz="1200"/>
                    </a:p>
                  </a:txBody>
                  <a:tcPr marT="45700" marB="45700" marR="45700" marL="45700" anchor="ctr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22</a:t>
                      </a:r>
                      <a:endParaRPr b="1" sz="1200"/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.1988</a:t>
                      </a:r>
                      <a:endParaRPr b="1" sz="1200"/>
                    </a:p>
                  </a:txBody>
                  <a:tcPr marT="45700" marB="45700" marR="45700" marL="45700" anchor="ctr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23</a:t>
                      </a:r>
                      <a:endParaRPr sz="1200"/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.2031</a:t>
                      </a:r>
                      <a:endParaRPr sz="1200"/>
                    </a:p>
                  </a:txBody>
                  <a:tcPr marT="45700" marB="45700" marR="45700" marL="457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Simulation 0</a:t>
            </a:r>
            <a:r>
              <a:rPr lang="en"/>
              <a:t> </a:t>
            </a:r>
            <a:r>
              <a:rPr lang="en"/>
              <a:t>(x_la = 22, K_la = 3500, K_long = 2.5)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e_max = 0.1988 m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225" y="1993176"/>
            <a:ext cx="4860100" cy="19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180" y="1607950"/>
            <a:ext cx="8549640" cy="3419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Simulation 1</a:t>
            </a:r>
            <a:r>
              <a:rPr lang="en"/>
              <a:t> (x_la = 22, K_la = 3500, K_long = 2.5)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e_max = 0.2897 m 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80" y="1540615"/>
            <a:ext cx="8549639" cy="363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Simulation 2</a:t>
            </a:r>
            <a:r>
              <a:rPr lang="en"/>
              <a:t> (x_la = 22, K_la = 3500, K_long = 2.5)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e_max = 0.3030 m 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3">
            <a:alphaModFix/>
          </a:blip>
          <a:srcRect b="0" l="0" r="0" t="3614"/>
          <a:stretch/>
        </p:blipFill>
        <p:spPr>
          <a:xfrm>
            <a:off x="297175" y="1559275"/>
            <a:ext cx="8549649" cy="36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Simulation 3</a:t>
            </a:r>
            <a:r>
              <a:rPr lang="en"/>
              <a:t> (x_la = 22, K_la = 3500, K_long = 2.5)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e_max = 0.3049 m </a:t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 rotWithShape="1">
          <a:blip r:embed="rId3">
            <a:alphaModFix/>
          </a:blip>
          <a:srcRect b="0" l="0" r="0" t="3025"/>
          <a:stretch/>
        </p:blipFill>
        <p:spPr>
          <a:xfrm>
            <a:off x="296025" y="1580450"/>
            <a:ext cx="8551951" cy="36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3 Experiments</a:t>
            </a:r>
            <a:endParaRPr/>
          </a:p>
        </p:txBody>
      </p:sp>
      <p:graphicFrame>
        <p:nvGraphicFramePr>
          <p:cNvPr id="177" name="Google Shape;177;p30"/>
          <p:cNvGraphicFramePr/>
          <p:nvPr/>
        </p:nvGraphicFramePr>
        <p:xfrm>
          <a:off x="9525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{12BE100D-830A-47A3-B5EA-30A2EF158B96}</a:tableStyleId>
              </a:tblPr>
              <a:tblGrid>
                <a:gridCol w="1447800"/>
                <a:gridCol w="1447800"/>
                <a:gridCol w="1447800"/>
                <a:gridCol w="1514425"/>
                <a:gridCol w="1381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x_la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K_la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K_long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e_max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Ux tracking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.3013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.2840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.2664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.2549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.2289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.1896 (yay!)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Bad! (adjust K_long)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.1948 (also yay!)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Good!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PID Controller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Longitudinal Controller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 on a straight road- best version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Xla = 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Kla = 3500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Klong = 2.5;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 long was determined by canceling out the drag, rolling resistance, Ux_des_dot term in the full controller; this gives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K_long = Fx / (m*(Ux_des - Ux)) = m*axDes / m*(Uxdes - Ux) = </a:t>
            </a:r>
            <a:r>
              <a:rPr lang="en"/>
              <a:t>axDes / (Uxdes - Ux)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spec of 0.25*g/(1 m/s or velocity error) is K_long = 0.25*g/1 = 2.5 (approx.)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 = 3500, xla = 20; </a:t>
            </a:r>
            <a:r>
              <a:rPr b="1" lang="en"/>
              <a:t>Klong = 2.5</a:t>
            </a:r>
            <a:endParaRPr b="1"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344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152475"/>
            <a:ext cx="4571999" cy="3517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1142113"/>
            <a:ext cx="4572000" cy="3437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 = 3500, xla = 20; </a:t>
            </a:r>
            <a:r>
              <a:rPr b="1" lang="en"/>
              <a:t>Klong = </a:t>
            </a:r>
            <a:r>
              <a:rPr b="1" lang="en"/>
              <a:t>0.625</a:t>
            </a:r>
            <a:endParaRPr b="1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3925"/>
            <a:ext cx="4572000" cy="3571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1895188"/>
            <a:ext cx="4572001" cy="193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 = 3500, xla = 20; </a:t>
            </a:r>
            <a:r>
              <a:rPr b="1" lang="en"/>
              <a:t>Klong = </a:t>
            </a:r>
            <a:r>
              <a:rPr b="1" lang="en"/>
              <a:t>1.25</a:t>
            </a:r>
            <a:endParaRPr b="1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85875"/>
            <a:ext cx="4572000" cy="184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1152463"/>
            <a:ext cx="4572000" cy="3571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 = 3500, xla = 20; </a:t>
            </a:r>
            <a:r>
              <a:rPr b="1" lang="en"/>
              <a:t>Klong = </a:t>
            </a:r>
            <a:r>
              <a:rPr b="1" lang="en"/>
              <a:t>5</a:t>
            </a:r>
            <a:endParaRPr b="1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1907463"/>
            <a:ext cx="4572000" cy="1906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55238"/>
            <a:ext cx="4572000" cy="3410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 = 3500, xla = 20; </a:t>
            </a:r>
            <a:r>
              <a:rPr b="1" lang="en"/>
              <a:t>Klong = </a:t>
            </a:r>
            <a:r>
              <a:rPr b="1" lang="en"/>
              <a:t>10</a:t>
            </a:r>
            <a:endParaRPr b="1"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152463"/>
            <a:ext cx="4572000" cy="393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55418"/>
            <a:ext cx="4572000" cy="1810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Lateral Lookahead Controller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