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7" r:id="rId2"/>
  </p:sldIdLst>
  <p:sldSz cx="43891200" cy="32918400"/>
  <p:notesSz cx="6858000" cy="9144000"/>
  <p:defaultTextStyle>
    <a:defPPr>
      <a:defRPr lang="en-US"/>
    </a:defPPr>
    <a:lvl1pPr marL="0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1pPr>
    <a:lvl2pPr marL="2403546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2pPr>
    <a:lvl3pPr marL="4807092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3pPr>
    <a:lvl4pPr marL="7210638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4pPr>
    <a:lvl5pPr marL="9614184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5pPr>
    <a:lvl6pPr marL="12017731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6pPr>
    <a:lvl7pPr marL="14421277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7pPr>
    <a:lvl8pPr marL="16824823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8pPr>
    <a:lvl9pPr marL="19228369" algn="l" defTabSz="2403546" rtl="0" eaLnBrk="1" latinLnBrk="0" hangingPunct="1">
      <a:defRPr sz="9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A052"/>
    <a:srgbClr val="026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471" autoAdjust="0"/>
    <p:restoredTop sz="94310" autoAdjust="0"/>
  </p:normalViewPr>
  <p:slideViewPr>
    <p:cSldViewPr snapToGrid="0" snapToObjects="1">
      <p:cViewPr>
        <p:scale>
          <a:sx n="50" d="100"/>
          <a:sy n="50" d="100"/>
        </p:scale>
        <p:origin x="504" y="-852"/>
      </p:cViewPr>
      <p:guideLst>
        <p:guide orient="horz" pos="10368"/>
        <p:guide pos="138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914400" cy="914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NGWF Dataset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50-4AE0-A7C7-A9CE5D13F3E2}"/>
              </c:ext>
            </c:extLst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Eval</c:v>
                </c:pt>
                <c:pt idx="1">
                  <c:v>Test</c:v>
                </c:pt>
                <c:pt idx="2">
                  <c:v>Train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50-4AE0-A7C7-A9CE5D13F3E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3D1EC-FE57-41C3-A96D-EC19CC359D76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CAB8B2-A009-431E-BF28-2FB7C11732C7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b="0" i="1" dirty="0">
              <a:latin typeface="Arial" panose="020B0604020202020204" pitchFamily="34" charset="0"/>
              <a:cs typeface="Arial" panose="020B0604020202020204" pitchFamily="34" charset="0"/>
            </a:rPr>
            <a:t>Features:</a:t>
          </a:r>
        </a:p>
        <a:p>
          <a:pPr>
            <a:spcAft>
              <a:spcPts val="0"/>
            </a:spcAft>
          </a:pP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Weather</a:t>
          </a:r>
        </a:p>
      </dgm:t>
    </dgm:pt>
    <dgm:pt modelId="{99734265-F2F5-473F-B1E9-FB99D01C2E6C}" type="parTrans" cxnId="{21505457-450A-45A1-89E6-FE6DD40498C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A7F78F-581F-443F-ABE7-E6CA939EFF6F}" type="sibTrans" cxnId="{21505457-450A-45A1-89E6-FE6DD40498C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BA3CAD-EB51-4946-9DD4-D1C2FB42B9CC}">
      <dgm:prSet custT="1"/>
      <dgm:spPr/>
      <dgm:t>
        <a:bodyPr/>
        <a:lstStyle/>
        <a:p>
          <a:pPr marL="64008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Population</a:t>
          </a:r>
        </a:p>
      </dgm:t>
    </dgm:pt>
    <dgm:pt modelId="{DE8BBE4B-F8FF-4AB1-8F38-9E8FCD2A7B0D}" type="sibTrans" cxnId="{821A4B1E-5129-44B3-A855-2FA919C10D1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7D5518-CDAD-46D0-89BE-EB99307AFC27}" type="parTrans" cxnId="{821A4B1E-5129-44B3-A855-2FA919C10D1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0E54BA-86AA-4DD7-B0CE-059B73CE61DB}">
      <dgm:prSet phldrT="[Text]" custT="1"/>
      <dgm:spPr/>
      <dgm:t>
        <a:bodyPr/>
        <a:lstStyle/>
        <a:p>
          <a:pPr marL="640080"/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Maximum Temp</a:t>
          </a:r>
        </a:p>
      </dgm:t>
    </dgm:pt>
    <dgm:pt modelId="{90E14C48-C540-41FE-A951-8534DB5CF1E1}" type="sibTrans" cxnId="{416401E2-5E66-48DA-9A79-A0F5B6BCCDA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82A053-A89C-40E0-9937-18BF4EFCBFFE}" type="parTrans" cxnId="{416401E2-5E66-48DA-9A79-A0F5B6BCCDAE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26BCA1-8894-4B84-BE03-D0835D9A3C35}">
      <dgm:prSet phldrT="[Text]" custT="1"/>
      <dgm:spPr/>
      <dgm:t>
        <a:bodyPr/>
        <a:lstStyle/>
        <a:p>
          <a:pPr marL="640080"/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Minimum Temp</a:t>
          </a:r>
        </a:p>
      </dgm:t>
    </dgm:pt>
    <dgm:pt modelId="{877C1A1B-CEAB-4DC1-B8D1-ACE03CDDFB24}" type="sibTrans" cxnId="{ADB27FE3-0745-4393-8CBE-66331EEF5BB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3D3D8FA-9E30-432B-8D97-D67A6BEA93A7}" type="parTrans" cxnId="{ADB27FE3-0745-4393-8CBE-66331EEF5BB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23093E-CD67-474A-92B2-58941E5B7D03}">
      <dgm:prSet phldrT="[Text]" custT="1"/>
      <dgm:spPr/>
      <dgm:t>
        <a:bodyPr/>
        <a:lstStyle/>
        <a:p>
          <a:pPr marL="640080"/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Wind Direction</a:t>
          </a:r>
        </a:p>
      </dgm:t>
    </dgm:pt>
    <dgm:pt modelId="{3B79577F-DE67-45B0-9774-B5D26BC785AB}" type="sibTrans" cxnId="{A4C43BA2-6C49-4E35-9125-570E2FDC051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B41FD4-8D0A-4E59-A167-27CA84CDA1CD}" type="parTrans" cxnId="{A4C43BA2-6C49-4E35-9125-570E2FDC051F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5372A6-02B4-46B0-B8EA-AF9AB08C8555}">
      <dgm:prSet phldrT="[Text]" custT="1"/>
      <dgm:spPr/>
      <dgm:t>
        <a:bodyPr/>
        <a:lstStyle/>
        <a:p>
          <a:pPr marL="640080"/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Wind Velocity</a:t>
          </a:r>
        </a:p>
      </dgm:t>
    </dgm:pt>
    <dgm:pt modelId="{877C13C0-3A68-4F5F-81E6-BF694E4D7AE4}" type="sibTrans" cxnId="{78EA8AFE-E512-42C8-8DB0-390E59BD264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98D4941-ECFA-4AE9-8B41-CC2CE32ED040}" type="parTrans" cxnId="{78EA8AFE-E512-42C8-8DB0-390E59BD2643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F3D35C-C4EC-465D-B7D8-454628BDDC8E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800" b="0" i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Features</a:t>
          </a:r>
          <a:r>
            <a:rPr lang="en-US" sz="1200" b="0" i="1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br>
            <a:rPr lang="en-US" sz="1200" b="0" i="1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700" b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Precipitation</a:t>
          </a:r>
        </a:p>
      </dgm:t>
    </dgm:pt>
    <dgm:pt modelId="{D04CCF96-D613-46BD-93EA-064B25A6381F}" type="sibTrans" cxnId="{17FA056F-9706-4A00-90D9-4C72383811B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65F41F-C96A-4C4E-9962-1D8811D59D1F}" type="parTrans" cxnId="{17FA056F-9706-4A00-90D9-4C72383811B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96B005-D2CF-4CA8-918E-5A52BFB88EAB}">
      <dgm:prSet phldrT="[Text]" custT="1"/>
      <dgm:spPr/>
      <dgm:t>
        <a:bodyPr/>
        <a:lstStyle/>
        <a:p>
          <a:pPr marL="64008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Precipitation</a:t>
          </a:r>
        </a:p>
      </dgm:t>
    </dgm:pt>
    <dgm:pt modelId="{929CF4BF-7205-47E4-889C-ABA9689FD08C}" type="sibTrans" cxnId="{38C00795-15B3-4AE9-9424-2046055552A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8F8ACA8-6A96-4552-B6BC-61734159635F}" type="parTrans" cxnId="{38C00795-15B3-4AE9-9424-2046055552A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021E406-A823-42EC-8C21-FA870B180F4A}">
      <dgm:prSet phldrT="[Text]" custT="1"/>
      <dgm:spPr/>
      <dgm:t>
        <a:bodyPr/>
        <a:lstStyle/>
        <a:p>
          <a:pPr marL="64008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Humidity</a:t>
          </a:r>
        </a:p>
      </dgm:t>
    </dgm:pt>
    <dgm:pt modelId="{38CB2F7E-4C66-4747-B1B9-0FD018FF59EF}" type="sibTrans" cxnId="{93D323CC-1F9D-4BE2-99D3-B8E67D8EB4E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432CCE-06B6-4B66-8CF8-28399B0F8650}" type="parTrans" cxnId="{93D323CC-1F9D-4BE2-99D3-B8E67D8EB4EA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ED9E5F-3DE6-423A-B17A-21628475D865}">
      <dgm:prSet phldrT="[Text]" custT="1"/>
      <dgm:spPr/>
      <dgm:t>
        <a:bodyPr/>
        <a:lstStyle/>
        <a:p>
          <a:pPr marL="64008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PSDI</a:t>
          </a:r>
        </a:p>
      </dgm:t>
    </dgm:pt>
    <dgm:pt modelId="{C6BFA30A-175F-4F45-A2CA-408E0A02CB38}" type="sibTrans" cxnId="{39E84E10-9521-4679-B8E1-A3AFD5353CA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F5D6B0-BB96-4922-AFA1-CC47FCD871BD}" type="parTrans" cxnId="{39E84E10-9521-4679-B8E1-A3AFD5353CA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B1855C-9933-44B8-8086-30C0BCB16812}">
      <dgm:prSet phldrT="[Text]" custT="1"/>
      <dgm:spPr/>
      <dgm:t>
        <a:bodyPr/>
        <a:lstStyle/>
        <a:p>
          <a:r>
            <a:rPr lang="en-US" sz="1800" b="0" i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Features</a:t>
          </a:r>
          <a:r>
            <a:rPr lang="en-US" sz="1200" b="0" i="1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br>
            <a:rPr lang="en-US" sz="1200" b="0" i="1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800" b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Topography</a:t>
          </a:r>
        </a:p>
      </dgm:t>
    </dgm:pt>
    <dgm:pt modelId="{C27B8175-1C7F-4518-9EF4-C7CCF11D3688}" type="sibTrans" cxnId="{E7BC9C08-2973-4B86-A84C-F3BF733FA58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A260868-1BEC-4650-9C34-C890B4742135}" type="parTrans" cxnId="{E7BC9C08-2973-4B86-A84C-F3BF733FA58C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ACF890-9330-414B-B746-2D6C8E736DC0}">
      <dgm:prSet phldrT="[Text]" custT="1"/>
      <dgm:spPr/>
      <dgm:t>
        <a:bodyPr/>
        <a:lstStyle/>
        <a:p>
          <a:pPr marL="64008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Elevation</a:t>
          </a:r>
        </a:p>
      </dgm:t>
    </dgm:pt>
    <dgm:pt modelId="{C329288E-9C91-4907-A545-43E2546AB274}" type="sibTrans" cxnId="{67EE8103-A249-4CE3-8D7B-A66EBDE095D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C6A2DD-808E-4157-A5A9-DB0E2136AC52}" type="parTrans" cxnId="{67EE8103-A249-4CE3-8D7B-A66EBDE095D7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CB137E-34ED-494A-A7DE-49096688C117}">
      <dgm:prSet custT="1"/>
      <dgm:spPr/>
      <dgm:t>
        <a:bodyPr/>
        <a:lstStyle/>
        <a:p>
          <a:pPr marL="64008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NVDI</a:t>
          </a:r>
        </a:p>
      </dgm:t>
    </dgm:pt>
    <dgm:pt modelId="{21F36979-B67E-462F-B600-FE44E7D96660}" type="sibTrans" cxnId="{A3153ED2-9AFB-4097-BF73-C5D495ED4A8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E02B61-997A-43F3-AC9C-413EAF0AD036}" type="parTrans" cxnId="{A3153ED2-9AFB-4097-BF73-C5D495ED4A8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1DA0A5-40AA-4139-A2D7-C9D4FC9F3102}">
      <dgm:prSet custT="1"/>
      <dgm:spPr/>
      <dgm:t>
        <a:bodyPr/>
        <a:lstStyle/>
        <a:p>
          <a:r>
            <a:rPr lang="en-US" sz="1800" b="0" i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Features</a:t>
          </a:r>
          <a:r>
            <a:rPr lang="en-US" sz="1200" b="0" i="1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br>
            <a:rPr lang="en-US" sz="1200" b="0" i="1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b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Other</a:t>
          </a:r>
          <a:endParaRPr lang="en-US" sz="1800" b="1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gm:t>
    </dgm:pt>
    <dgm:pt modelId="{8833B30B-CC15-42C6-8C75-A74E8B647ABA}" type="sibTrans" cxnId="{B61C05B9-ABBC-4D66-AAF2-4838BDD78C5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5819E5-CEA6-401A-8315-C36EA149269D}" type="parTrans" cxnId="{B61C05B9-ABBC-4D66-AAF2-4838BDD78C58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E2A601-8FAB-47AD-ACF0-118FBBAF1726}">
      <dgm:prSet custT="1"/>
      <dgm:spPr/>
      <dgm:t>
        <a:bodyPr/>
        <a:lstStyle/>
        <a:p>
          <a:pPr marL="64008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ERC</a:t>
          </a:r>
        </a:p>
      </dgm:t>
    </dgm:pt>
    <dgm:pt modelId="{3D550DEC-B187-4601-A902-8F4E2B605A51}" type="sibTrans" cxnId="{3D760B72-1A6C-4C18-A4EE-6799785A4C1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0713A0-0472-47F2-84FF-F011AAE7E707}" type="parTrans" cxnId="{3D760B72-1A6C-4C18-A4EE-6799785A4C15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135218C-3D4E-44BF-9501-A8FD74F0CB26}">
      <dgm:prSet custT="1"/>
      <dgm:spPr/>
      <dgm:t>
        <a:bodyPr/>
        <a:lstStyle/>
        <a:p>
          <a:pPr marL="64008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Previous Fire Mask </a:t>
          </a:r>
          <a:r>
            <a:rPr lang="en-US" sz="2000" i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(at t = t days)</a:t>
          </a:r>
        </a:p>
      </dgm:t>
    </dgm:pt>
    <dgm:pt modelId="{A1C17F08-C1C4-44E6-8509-C92A185B80D5}" type="parTrans" cxnId="{FF06038C-4DF1-4210-AF04-1E5B3A036C8A}">
      <dgm:prSet/>
      <dgm:spPr/>
      <dgm:t>
        <a:bodyPr/>
        <a:lstStyle/>
        <a:p>
          <a:endParaRPr lang="en-US"/>
        </a:p>
      </dgm:t>
    </dgm:pt>
    <dgm:pt modelId="{1E960EBA-324C-4E93-B5F9-1D33F2574023}" type="sibTrans" cxnId="{FF06038C-4DF1-4210-AF04-1E5B3A036C8A}">
      <dgm:prSet/>
      <dgm:spPr/>
      <dgm:t>
        <a:bodyPr/>
        <a:lstStyle/>
        <a:p>
          <a:endParaRPr lang="en-US"/>
        </a:p>
      </dgm:t>
    </dgm:pt>
    <dgm:pt modelId="{5A5B0C46-DAF0-4B9D-BCA5-A76A3634725C}" type="pres">
      <dgm:prSet presAssocID="{7FE3D1EC-FE57-41C3-A96D-EC19CC359D7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0E8D0C4-FAB0-48EE-892C-6767F3FA5E22}" type="pres">
      <dgm:prSet presAssocID="{7FE3D1EC-FE57-41C3-A96D-EC19CC359D76}" presName="cycle" presStyleCnt="0"/>
      <dgm:spPr/>
    </dgm:pt>
    <dgm:pt modelId="{76BA1B40-FC96-4CFF-B736-0375C85F3495}" type="pres">
      <dgm:prSet presAssocID="{7FE3D1EC-FE57-41C3-A96D-EC19CC359D76}" presName="centerShape" presStyleCnt="0"/>
      <dgm:spPr/>
    </dgm:pt>
    <dgm:pt modelId="{1B7041A5-97B4-4636-9013-3F7E46642916}" type="pres">
      <dgm:prSet presAssocID="{7FE3D1EC-FE57-41C3-A96D-EC19CC359D76}" presName="connSite" presStyleLbl="node1" presStyleIdx="0" presStyleCnt="5"/>
      <dgm:spPr/>
    </dgm:pt>
    <dgm:pt modelId="{31BC6180-5A3C-4559-A82C-AAC2D50B0B19}" type="pres">
      <dgm:prSet presAssocID="{7FE3D1EC-FE57-41C3-A96D-EC19CC359D76}" presName="visible" presStyleLbl="node1" presStyleIdx="0" presStyleCnt="5"/>
      <dgm:spPr>
        <a:prstGeom prst="ellipse">
          <a:avLst/>
        </a:prstGeom>
        <a:solidFill>
          <a:srgbClr val="026937"/>
        </a:solidFill>
      </dgm:spPr>
    </dgm:pt>
    <dgm:pt modelId="{E47A94BE-31EE-4CE7-83B3-C94D75445DC0}" type="pres">
      <dgm:prSet presAssocID="{99734265-F2F5-473F-B1E9-FB99D01C2E6C}" presName="Name25" presStyleLbl="parChTrans1D1" presStyleIdx="0" presStyleCnt="4"/>
      <dgm:spPr/>
    </dgm:pt>
    <dgm:pt modelId="{0544FADD-DAAC-4DF6-A9DC-6FA0389AE021}" type="pres">
      <dgm:prSet presAssocID="{4DCAB8B2-A009-431E-BF28-2FB7C11732C7}" presName="node" presStyleCnt="0"/>
      <dgm:spPr/>
    </dgm:pt>
    <dgm:pt modelId="{85D99B07-0E19-403B-B933-ED06EE1B5BE0}" type="pres">
      <dgm:prSet presAssocID="{4DCAB8B2-A009-431E-BF28-2FB7C11732C7}" presName="parentNode" presStyleLbl="node1" presStyleIdx="1" presStyleCnt="5" custScaleX="128975" custLinFactNeighborX="1792">
        <dgm:presLayoutVars>
          <dgm:chMax val="1"/>
          <dgm:bulletEnabled val="1"/>
        </dgm:presLayoutVars>
      </dgm:prSet>
      <dgm:spPr/>
    </dgm:pt>
    <dgm:pt modelId="{B3C76EF4-504D-4A87-9C3A-40A0011A7309}" type="pres">
      <dgm:prSet presAssocID="{4DCAB8B2-A009-431E-BF28-2FB7C11732C7}" presName="childNode" presStyleLbl="revTx" presStyleIdx="0" presStyleCnt="4">
        <dgm:presLayoutVars>
          <dgm:bulletEnabled val="1"/>
        </dgm:presLayoutVars>
      </dgm:prSet>
      <dgm:spPr/>
    </dgm:pt>
    <dgm:pt modelId="{87AA59D7-7904-4D89-90FF-43D286275119}" type="pres">
      <dgm:prSet presAssocID="{F365F41F-C96A-4C4E-9962-1D8811D59D1F}" presName="Name25" presStyleLbl="parChTrans1D1" presStyleIdx="1" presStyleCnt="4"/>
      <dgm:spPr/>
    </dgm:pt>
    <dgm:pt modelId="{C8EEE0CB-A48B-4559-8D6D-E62ED381A434}" type="pres">
      <dgm:prSet presAssocID="{3AF3D35C-C4EC-465D-B7D8-454628BDDC8E}" presName="node" presStyleCnt="0"/>
      <dgm:spPr/>
    </dgm:pt>
    <dgm:pt modelId="{8BDA117B-3905-4456-AF37-9C06A1A94EF4}" type="pres">
      <dgm:prSet presAssocID="{3AF3D35C-C4EC-465D-B7D8-454628BDDC8E}" presName="parentNode" presStyleLbl="node1" presStyleIdx="2" presStyleCnt="5" custScaleX="128975" custLinFactNeighborX="1792">
        <dgm:presLayoutVars>
          <dgm:chMax val="1"/>
          <dgm:bulletEnabled val="1"/>
        </dgm:presLayoutVars>
      </dgm:prSet>
      <dgm:spPr/>
    </dgm:pt>
    <dgm:pt modelId="{FE7AAC9F-CA3F-4DE9-A455-E2F640B3C5D6}" type="pres">
      <dgm:prSet presAssocID="{3AF3D35C-C4EC-465D-B7D8-454628BDDC8E}" presName="childNode" presStyleLbl="revTx" presStyleIdx="1" presStyleCnt="4">
        <dgm:presLayoutVars>
          <dgm:bulletEnabled val="1"/>
        </dgm:presLayoutVars>
      </dgm:prSet>
      <dgm:spPr/>
    </dgm:pt>
    <dgm:pt modelId="{B6019756-717B-4BC1-8296-2D5797AAA081}" type="pres">
      <dgm:prSet presAssocID="{5A260868-1BEC-4650-9C34-C890B4742135}" presName="Name25" presStyleLbl="parChTrans1D1" presStyleIdx="2" presStyleCnt="4"/>
      <dgm:spPr/>
    </dgm:pt>
    <dgm:pt modelId="{00C54E09-625E-429E-85F9-2E87D8E0CC1D}" type="pres">
      <dgm:prSet presAssocID="{0EB1855C-9933-44B8-8086-30C0BCB16812}" presName="node" presStyleCnt="0"/>
      <dgm:spPr/>
    </dgm:pt>
    <dgm:pt modelId="{28DF8AC9-2004-4EE7-8350-D96DD54236F3}" type="pres">
      <dgm:prSet presAssocID="{0EB1855C-9933-44B8-8086-30C0BCB16812}" presName="parentNode" presStyleLbl="node1" presStyleIdx="3" presStyleCnt="5" custScaleX="128975" custLinFactNeighborX="1792">
        <dgm:presLayoutVars>
          <dgm:chMax val="1"/>
          <dgm:bulletEnabled val="1"/>
        </dgm:presLayoutVars>
      </dgm:prSet>
      <dgm:spPr/>
    </dgm:pt>
    <dgm:pt modelId="{3E11F20C-10FB-43B3-8828-13994342783C}" type="pres">
      <dgm:prSet presAssocID="{0EB1855C-9933-44B8-8086-30C0BCB16812}" presName="childNode" presStyleLbl="revTx" presStyleIdx="2" presStyleCnt="4">
        <dgm:presLayoutVars>
          <dgm:bulletEnabled val="1"/>
        </dgm:presLayoutVars>
      </dgm:prSet>
      <dgm:spPr/>
    </dgm:pt>
    <dgm:pt modelId="{3D963460-4FA2-4B5F-8D2E-C4FDA16A536D}" type="pres">
      <dgm:prSet presAssocID="{865819E5-CEA6-401A-8315-C36EA149269D}" presName="Name25" presStyleLbl="parChTrans1D1" presStyleIdx="3" presStyleCnt="4"/>
      <dgm:spPr/>
    </dgm:pt>
    <dgm:pt modelId="{D7E31BE4-3782-4C8F-9518-F47B1F3E3C1C}" type="pres">
      <dgm:prSet presAssocID="{A51DA0A5-40AA-4139-A2D7-C9D4FC9F3102}" presName="node" presStyleCnt="0"/>
      <dgm:spPr/>
    </dgm:pt>
    <dgm:pt modelId="{B2BD384B-D977-4074-A7AF-3AC309DBEDD9}" type="pres">
      <dgm:prSet presAssocID="{A51DA0A5-40AA-4139-A2D7-C9D4FC9F3102}" presName="parentNode" presStyleLbl="node1" presStyleIdx="4" presStyleCnt="5" custScaleX="128975" custLinFactNeighborX="1792">
        <dgm:presLayoutVars>
          <dgm:chMax val="1"/>
          <dgm:bulletEnabled val="1"/>
        </dgm:presLayoutVars>
      </dgm:prSet>
      <dgm:spPr/>
    </dgm:pt>
    <dgm:pt modelId="{CDD54A8D-A4AB-4870-B9DE-A73B8506290E}" type="pres">
      <dgm:prSet presAssocID="{A51DA0A5-40AA-4139-A2D7-C9D4FC9F3102}" presName="childNode" presStyleLbl="revTx" presStyleIdx="3" presStyleCnt="4">
        <dgm:presLayoutVars>
          <dgm:bulletEnabled val="1"/>
        </dgm:presLayoutVars>
      </dgm:prSet>
      <dgm:spPr/>
    </dgm:pt>
  </dgm:ptLst>
  <dgm:cxnLst>
    <dgm:cxn modelId="{67EE8103-A249-4CE3-8D7B-A66EBDE095D7}" srcId="{0EB1855C-9933-44B8-8086-30C0BCB16812}" destId="{13ACF890-9330-414B-B746-2D6C8E736DC0}" srcOrd="0" destOrd="0" parTransId="{F3C6A2DD-808E-4157-A5A9-DB0E2136AC52}" sibTransId="{C329288E-9C91-4907-A545-43E2546AB274}"/>
    <dgm:cxn modelId="{E7BC9C08-2973-4B86-A84C-F3BF733FA58C}" srcId="{7FE3D1EC-FE57-41C3-A96D-EC19CC359D76}" destId="{0EB1855C-9933-44B8-8086-30C0BCB16812}" srcOrd="2" destOrd="0" parTransId="{5A260868-1BEC-4650-9C34-C890B4742135}" sibTransId="{C27B8175-1C7F-4518-9EF4-C7CCF11D3688}"/>
    <dgm:cxn modelId="{39E84E10-9521-4679-B8E1-A3AFD5353CA8}" srcId="{3AF3D35C-C4EC-465D-B7D8-454628BDDC8E}" destId="{A3ED9E5F-3DE6-423A-B17A-21628475D865}" srcOrd="2" destOrd="0" parTransId="{17F5D6B0-BB96-4922-AFA1-CC47FCD871BD}" sibTransId="{C6BFA30A-175F-4F45-A2CA-408E0A02CB38}"/>
    <dgm:cxn modelId="{0FCC5619-D723-4121-B0A2-61B82EE5B1C9}" type="presOf" srcId="{F8CB137E-34ED-494A-A7DE-49096688C117}" destId="{3E11F20C-10FB-43B3-8828-13994342783C}" srcOrd="0" destOrd="1" presId="urn:microsoft.com/office/officeart/2005/8/layout/radial2"/>
    <dgm:cxn modelId="{74526D1A-4DD0-49AA-8711-FA761013AD54}" type="presOf" srcId="{8C23093E-CD67-474A-92B2-58941E5B7D03}" destId="{B3C76EF4-504D-4A87-9C3A-40A0011A7309}" srcOrd="0" destOrd="2" presId="urn:microsoft.com/office/officeart/2005/8/layout/radial2"/>
    <dgm:cxn modelId="{821A4B1E-5129-44B3-A855-2FA919C10D10}" srcId="{A51DA0A5-40AA-4139-A2D7-C9D4FC9F3102}" destId="{D5BA3CAD-EB51-4946-9DD4-D1C2FB42B9CC}" srcOrd="1" destOrd="0" parTransId="{CF7D5518-CDAD-46D0-89BE-EB99307AFC27}" sibTransId="{DE8BBE4B-F8FF-4AB1-8F38-9E8FCD2A7B0D}"/>
    <dgm:cxn modelId="{5B28E220-EA52-4EE5-B478-980146208DFF}" type="presOf" srcId="{A135218C-3D4E-44BF-9501-A8FD74F0CB26}" destId="{CDD54A8D-A4AB-4870-B9DE-A73B8506290E}" srcOrd="0" destOrd="2" presId="urn:microsoft.com/office/officeart/2005/8/layout/radial2"/>
    <dgm:cxn modelId="{F38BCC26-E786-480A-8E8B-C07CD6543AC4}" type="presOf" srcId="{F365F41F-C96A-4C4E-9962-1D8811D59D1F}" destId="{87AA59D7-7904-4D89-90FF-43D286275119}" srcOrd="0" destOrd="0" presId="urn:microsoft.com/office/officeart/2005/8/layout/radial2"/>
    <dgm:cxn modelId="{E7D9976C-582E-4E63-98DF-BEB265A40D57}" type="presOf" srcId="{C05372A6-02B4-46B0-B8EA-AF9AB08C8555}" destId="{B3C76EF4-504D-4A87-9C3A-40A0011A7309}" srcOrd="0" destOrd="3" presId="urn:microsoft.com/office/officeart/2005/8/layout/radial2"/>
    <dgm:cxn modelId="{17FA056F-9706-4A00-90D9-4C72383811BD}" srcId="{7FE3D1EC-FE57-41C3-A96D-EC19CC359D76}" destId="{3AF3D35C-C4EC-465D-B7D8-454628BDDC8E}" srcOrd="1" destOrd="0" parTransId="{F365F41F-C96A-4C4E-9962-1D8811D59D1F}" sibTransId="{D04CCF96-D613-46BD-93EA-064B25A6381F}"/>
    <dgm:cxn modelId="{3D760B72-1A6C-4C18-A4EE-6799785A4C15}" srcId="{A51DA0A5-40AA-4139-A2D7-C9D4FC9F3102}" destId="{0DE2A601-8FAB-47AD-ACF0-118FBBAF1726}" srcOrd="0" destOrd="0" parTransId="{070713A0-0472-47F2-84FF-F011AAE7E707}" sibTransId="{3D550DEC-B187-4601-A902-8F4E2B605A51}"/>
    <dgm:cxn modelId="{80E82754-9586-4303-8769-AD0DDBFB69A6}" type="presOf" srcId="{5A260868-1BEC-4650-9C34-C890B4742135}" destId="{B6019756-717B-4BC1-8296-2D5797AAA081}" srcOrd="0" destOrd="0" presId="urn:microsoft.com/office/officeart/2005/8/layout/radial2"/>
    <dgm:cxn modelId="{2CB56A74-9AC4-4C98-A5C1-505C1BC82370}" type="presOf" srcId="{A3ED9E5F-3DE6-423A-B17A-21628475D865}" destId="{FE7AAC9F-CA3F-4DE9-A455-E2F640B3C5D6}" srcOrd="0" destOrd="2" presId="urn:microsoft.com/office/officeart/2005/8/layout/radial2"/>
    <dgm:cxn modelId="{37406255-4A91-48AC-B557-D3DF71BFBF0B}" type="presOf" srcId="{D5BA3CAD-EB51-4946-9DD4-D1C2FB42B9CC}" destId="{CDD54A8D-A4AB-4870-B9DE-A73B8506290E}" srcOrd="0" destOrd="1" presId="urn:microsoft.com/office/officeart/2005/8/layout/radial2"/>
    <dgm:cxn modelId="{9E8AF956-7587-45D1-90DD-5C4A88D8B4ED}" type="presOf" srcId="{13ACF890-9330-414B-B746-2D6C8E736DC0}" destId="{3E11F20C-10FB-43B3-8828-13994342783C}" srcOrd="0" destOrd="0" presId="urn:microsoft.com/office/officeart/2005/8/layout/radial2"/>
    <dgm:cxn modelId="{21505457-450A-45A1-89E6-FE6DD40498C0}" srcId="{7FE3D1EC-FE57-41C3-A96D-EC19CC359D76}" destId="{4DCAB8B2-A009-431E-BF28-2FB7C11732C7}" srcOrd="0" destOrd="0" parTransId="{99734265-F2F5-473F-B1E9-FB99D01C2E6C}" sibTransId="{54A7F78F-581F-443F-ABE7-E6CA939EFF6F}"/>
    <dgm:cxn modelId="{14C3DD5A-0961-4E9E-AB57-F26336C9522D}" type="presOf" srcId="{99734265-F2F5-473F-B1E9-FB99D01C2E6C}" destId="{E47A94BE-31EE-4CE7-83B3-C94D75445DC0}" srcOrd="0" destOrd="0" presId="urn:microsoft.com/office/officeart/2005/8/layout/radial2"/>
    <dgm:cxn modelId="{FF06038C-4DF1-4210-AF04-1E5B3A036C8A}" srcId="{A51DA0A5-40AA-4139-A2D7-C9D4FC9F3102}" destId="{A135218C-3D4E-44BF-9501-A8FD74F0CB26}" srcOrd="2" destOrd="0" parTransId="{A1C17F08-C1C4-44E6-8509-C92A185B80D5}" sibTransId="{1E960EBA-324C-4E93-B5F9-1D33F2574023}"/>
    <dgm:cxn modelId="{EBBA908F-D166-44C2-A78C-4715AE6F48EE}" type="presOf" srcId="{A51DA0A5-40AA-4139-A2D7-C9D4FC9F3102}" destId="{B2BD384B-D977-4074-A7AF-3AC309DBEDD9}" srcOrd="0" destOrd="0" presId="urn:microsoft.com/office/officeart/2005/8/layout/radial2"/>
    <dgm:cxn modelId="{38C00795-15B3-4AE9-9424-2046055552AA}" srcId="{3AF3D35C-C4EC-465D-B7D8-454628BDDC8E}" destId="{AE96B005-D2CF-4CA8-918E-5A52BFB88EAB}" srcOrd="0" destOrd="0" parTransId="{88F8ACA8-6A96-4552-B6BC-61734159635F}" sibTransId="{929CF4BF-7205-47E4-889C-ABA9689FD08C}"/>
    <dgm:cxn modelId="{0D4B2596-2E03-43A7-8151-A1AAE389A3C3}" type="presOf" srcId="{8D0E54BA-86AA-4DD7-B0CE-059B73CE61DB}" destId="{B3C76EF4-504D-4A87-9C3A-40A0011A7309}" srcOrd="0" destOrd="0" presId="urn:microsoft.com/office/officeart/2005/8/layout/radial2"/>
    <dgm:cxn modelId="{1EA19F97-2E07-47BE-AAA2-CB9D8DE3D870}" type="presOf" srcId="{3021E406-A823-42EC-8C21-FA870B180F4A}" destId="{FE7AAC9F-CA3F-4DE9-A455-E2F640B3C5D6}" srcOrd="0" destOrd="1" presId="urn:microsoft.com/office/officeart/2005/8/layout/radial2"/>
    <dgm:cxn modelId="{A4C43BA2-6C49-4E35-9125-570E2FDC051F}" srcId="{4DCAB8B2-A009-431E-BF28-2FB7C11732C7}" destId="{8C23093E-CD67-474A-92B2-58941E5B7D03}" srcOrd="2" destOrd="0" parTransId="{B1B41FD4-8D0A-4E59-A167-27CA84CDA1CD}" sibTransId="{3B79577F-DE67-45B0-9774-B5D26BC785AB}"/>
    <dgm:cxn modelId="{D0151FAA-5E8D-4006-9DA2-7427A341E0F2}" type="presOf" srcId="{0EB1855C-9933-44B8-8086-30C0BCB16812}" destId="{28DF8AC9-2004-4EE7-8350-D96DD54236F3}" srcOrd="0" destOrd="0" presId="urn:microsoft.com/office/officeart/2005/8/layout/radial2"/>
    <dgm:cxn modelId="{3B15F5B2-ACFE-402F-898F-AAE61A431E3B}" type="presOf" srcId="{865819E5-CEA6-401A-8315-C36EA149269D}" destId="{3D963460-4FA2-4B5F-8D2E-C4FDA16A536D}" srcOrd="0" destOrd="0" presId="urn:microsoft.com/office/officeart/2005/8/layout/radial2"/>
    <dgm:cxn modelId="{A582C2B6-1D5D-4D65-A03B-134FE746E895}" type="presOf" srcId="{8626BCA1-8894-4B84-BE03-D0835D9A3C35}" destId="{B3C76EF4-504D-4A87-9C3A-40A0011A7309}" srcOrd="0" destOrd="1" presId="urn:microsoft.com/office/officeart/2005/8/layout/radial2"/>
    <dgm:cxn modelId="{B61C05B9-ABBC-4D66-AAF2-4838BDD78C58}" srcId="{7FE3D1EC-FE57-41C3-A96D-EC19CC359D76}" destId="{A51DA0A5-40AA-4139-A2D7-C9D4FC9F3102}" srcOrd="3" destOrd="0" parTransId="{865819E5-CEA6-401A-8315-C36EA149269D}" sibTransId="{8833B30B-CC15-42C6-8C75-A74E8B647ABA}"/>
    <dgm:cxn modelId="{DFDA82C2-6B01-4341-B37B-B59835FA43A3}" type="presOf" srcId="{7FE3D1EC-FE57-41C3-A96D-EC19CC359D76}" destId="{5A5B0C46-DAF0-4B9D-BCA5-A76A3634725C}" srcOrd="0" destOrd="0" presId="urn:microsoft.com/office/officeart/2005/8/layout/radial2"/>
    <dgm:cxn modelId="{3686C9C4-C480-4E70-9A63-DC9AEB61E7E4}" type="presOf" srcId="{3AF3D35C-C4EC-465D-B7D8-454628BDDC8E}" destId="{8BDA117B-3905-4456-AF37-9C06A1A94EF4}" srcOrd="0" destOrd="0" presId="urn:microsoft.com/office/officeart/2005/8/layout/radial2"/>
    <dgm:cxn modelId="{93D323CC-1F9D-4BE2-99D3-B8E67D8EB4EA}" srcId="{3AF3D35C-C4EC-465D-B7D8-454628BDDC8E}" destId="{3021E406-A823-42EC-8C21-FA870B180F4A}" srcOrd="1" destOrd="0" parTransId="{B9432CCE-06B6-4B66-8CF8-28399B0F8650}" sibTransId="{38CB2F7E-4C66-4747-B1B9-0FD018FF59EF}"/>
    <dgm:cxn modelId="{B0B0BFCD-9B4E-4184-95F5-7CCCC22DD89B}" type="presOf" srcId="{0DE2A601-8FAB-47AD-ACF0-118FBBAF1726}" destId="{CDD54A8D-A4AB-4870-B9DE-A73B8506290E}" srcOrd="0" destOrd="0" presId="urn:microsoft.com/office/officeart/2005/8/layout/radial2"/>
    <dgm:cxn modelId="{A3153ED2-9AFB-4097-BF73-C5D495ED4A8D}" srcId="{0EB1855C-9933-44B8-8086-30C0BCB16812}" destId="{F8CB137E-34ED-494A-A7DE-49096688C117}" srcOrd="1" destOrd="0" parTransId="{65E02B61-997A-43F3-AC9C-413EAF0AD036}" sibTransId="{21F36979-B67E-462F-B600-FE44E7D96660}"/>
    <dgm:cxn modelId="{416401E2-5E66-48DA-9A79-A0F5B6BCCDAE}" srcId="{4DCAB8B2-A009-431E-BF28-2FB7C11732C7}" destId="{8D0E54BA-86AA-4DD7-B0CE-059B73CE61DB}" srcOrd="0" destOrd="0" parTransId="{1C82A053-A89C-40E0-9937-18BF4EFCBFFE}" sibTransId="{90E14C48-C540-41FE-A951-8534DB5CF1E1}"/>
    <dgm:cxn modelId="{ADB27FE3-0745-4393-8CBE-66331EEF5BB8}" srcId="{4DCAB8B2-A009-431E-BF28-2FB7C11732C7}" destId="{8626BCA1-8894-4B84-BE03-D0835D9A3C35}" srcOrd="1" destOrd="0" parTransId="{23D3D8FA-9E30-432B-8D97-D67A6BEA93A7}" sibTransId="{877C1A1B-CEAB-4DC1-B8D1-ACE03CDDFB24}"/>
    <dgm:cxn modelId="{47EF72E4-E4B3-4827-8CBE-4D226E102307}" type="presOf" srcId="{4DCAB8B2-A009-431E-BF28-2FB7C11732C7}" destId="{85D99B07-0E19-403B-B933-ED06EE1B5BE0}" srcOrd="0" destOrd="0" presId="urn:microsoft.com/office/officeart/2005/8/layout/radial2"/>
    <dgm:cxn modelId="{8B7DE7ED-1CBB-4118-BD12-082729778541}" type="presOf" srcId="{AE96B005-D2CF-4CA8-918E-5A52BFB88EAB}" destId="{FE7AAC9F-CA3F-4DE9-A455-E2F640B3C5D6}" srcOrd="0" destOrd="0" presId="urn:microsoft.com/office/officeart/2005/8/layout/radial2"/>
    <dgm:cxn modelId="{78EA8AFE-E512-42C8-8DB0-390E59BD2643}" srcId="{4DCAB8B2-A009-431E-BF28-2FB7C11732C7}" destId="{C05372A6-02B4-46B0-B8EA-AF9AB08C8555}" srcOrd="3" destOrd="0" parTransId="{A98D4941-ECFA-4AE9-8B41-CC2CE32ED040}" sibTransId="{877C13C0-3A68-4F5F-81E6-BF694E4D7AE4}"/>
    <dgm:cxn modelId="{D3300B69-35DF-4B4D-AAB3-DA5E9C2EA0AF}" type="presParOf" srcId="{5A5B0C46-DAF0-4B9D-BCA5-A76A3634725C}" destId="{70E8D0C4-FAB0-48EE-892C-6767F3FA5E22}" srcOrd="0" destOrd="0" presId="urn:microsoft.com/office/officeart/2005/8/layout/radial2"/>
    <dgm:cxn modelId="{6A587801-718A-4300-8998-161B3159C929}" type="presParOf" srcId="{70E8D0C4-FAB0-48EE-892C-6767F3FA5E22}" destId="{76BA1B40-FC96-4CFF-B736-0375C85F3495}" srcOrd="0" destOrd="0" presId="urn:microsoft.com/office/officeart/2005/8/layout/radial2"/>
    <dgm:cxn modelId="{4DF783FF-8AFB-499B-9289-FC610CF40B42}" type="presParOf" srcId="{76BA1B40-FC96-4CFF-B736-0375C85F3495}" destId="{1B7041A5-97B4-4636-9013-3F7E46642916}" srcOrd="0" destOrd="0" presId="urn:microsoft.com/office/officeart/2005/8/layout/radial2"/>
    <dgm:cxn modelId="{EB136C75-6221-461A-A138-18648C9AC81D}" type="presParOf" srcId="{76BA1B40-FC96-4CFF-B736-0375C85F3495}" destId="{31BC6180-5A3C-4559-A82C-AAC2D50B0B19}" srcOrd="1" destOrd="0" presId="urn:microsoft.com/office/officeart/2005/8/layout/radial2"/>
    <dgm:cxn modelId="{A4EB3086-A5DC-421E-A0B7-6E7C40EE1937}" type="presParOf" srcId="{70E8D0C4-FAB0-48EE-892C-6767F3FA5E22}" destId="{E47A94BE-31EE-4CE7-83B3-C94D75445DC0}" srcOrd="1" destOrd="0" presId="urn:microsoft.com/office/officeart/2005/8/layout/radial2"/>
    <dgm:cxn modelId="{0018B941-4BEC-4217-BB12-17544F86CAF1}" type="presParOf" srcId="{70E8D0C4-FAB0-48EE-892C-6767F3FA5E22}" destId="{0544FADD-DAAC-4DF6-A9DC-6FA0389AE021}" srcOrd="2" destOrd="0" presId="urn:microsoft.com/office/officeart/2005/8/layout/radial2"/>
    <dgm:cxn modelId="{8C4F46D4-EBEF-456C-A268-24245C9707D3}" type="presParOf" srcId="{0544FADD-DAAC-4DF6-A9DC-6FA0389AE021}" destId="{85D99B07-0E19-403B-B933-ED06EE1B5BE0}" srcOrd="0" destOrd="0" presId="urn:microsoft.com/office/officeart/2005/8/layout/radial2"/>
    <dgm:cxn modelId="{EF587351-E9FE-4E48-ACE3-4DEB2BF34660}" type="presParOf" srcId="{0544FADD-DAAC-4DF6-A9DC-6FA0389AE021}" destId="{B3C76EF4-504D-4A87-9C3A-40A0011A7309}" srcOrd="1" destOrd="0" presId="urn:microsoft.com/office/officeart/2005/8/layout/radial2"/>
    <dgm:cxn modelId="{3A612120-C9E5-4C39-8625-488C9BF51678}" type="presParOf" srcId="{70E8D0C4-FAB0-48EE-892C-6767F3FA5E22}" destId="{87AA59D7-7904-4D89-90FF-43D286275119}" srcOrd="3" destOrd="0" presId="urn:microsoft.com/office/officeart/2005/8/layout/radial2"/>
    <dgm:cxn modelId="{C6C6248D-7F48-4477-9571-720C5CC8B202}" type="presParOf" srcId="{70E8D0C4-FAB0-48EE-892C-6767F3FA5E22}" destId="{C8EEE0CB-A48B-4559-8D6D-E62ED381A434}" srcOrd="4" destOrd="0" presId="urn:microsoft.com/office/officeart/2005/8/layout/radial2"/>
    <dgm:cxn modelId="{4B7EDC0A-6430-4546-B75F-9011ACDB9395}" type="presParOf" srcId="{C8EEE0CB-A48B-4559-8D6D-E62ED381A434}" destId="{8BDA117B-3905-4456-AF37-9C06A1A94EF4}" srcOrd="0" destOrd="0" presId="urn:microsoft.com/office/officeart/2005/8/layout/radial2"/>
    <dgm:cxn modelId="{DF9FF243-339B-4651-B07F-F2B1EEF8AF80}" type="presParOf" srcId="{C8EEE0CB-A48B-4559-8D6D-E62ED381A434}" destId="{FE7AAC9F-CA3F-4DE9-A455-E2F640B3C5D6}" srcOrd="1" destOrd="0" presId="urn:microsoft.com/office/officeart/2005/8/layout/radial2"/>
    <dgm:cxn modelId="{8B466621-878D-4258-96C2-8819C920772F}" type="presParOf" srcId="{70E8D0C4-FAB0-48EE-892C-6767F3FA5E22}" destId="{B6019756-717B-4BC1-8296-2D5797AAA081}" srcOrd="5" destOrd="0" presId="urn:microsoft.com/office/officeart/2005/8/layout/radial2"/>
    <dgm:cxn modelId="{AA6E4CD2-1A57-4C7A-8FDE-AEA8F9CB1D97}" type="presParOf" srcId="{70E8D0C4-FAB0-48EE-892C-6767F3FA5E22}" destId="{00C54E09-625E-429E-85F9-2E87D8E0CC1D}" srcOrd="6" destOrd="0" presId="urn:microsoft.com/office/officeart/2005/8/layout/radial2"/>
    <dgm:cxn modelId="{C88B8FFC-E8E7-4E4A-9D38-A9D600689ED9}" type="presParOf" srcId="{00C54E09-625E-429E-85F9-2E87D8E0CC1D}" destId="{28DF8AC9-2004-4EE7-8350-D96DD54236F3}" srcOrd="0" destOrd="0" presId="urn:microsoft.com/office/officeart/2005/8/layout/radial2"/>
    <dgm:cxn modelId="{0927BE6D-FE6B-45A4-BA12-98F2261A476D}" type="presParOf" srcId="{00C54E09-625E-429E-85F9-2E87D8E0CC1D}" destId="{3E11F20C-10FB-43B3-8828-13994342783C}" srcOrd="1" destOrd="0" presId="urn:microsoft.com/office/officeart/2005/8/layout/radial2"/>
    <dgm:cxn modelId="{33C68C0F-2216-41BF-9EC2-5F3AA8E482AF}" type="presParOf" srcId="{70E8D0C4-FAB0-48EE-892C-6767F3FA5E22}" destId="{3D963460-4FA2-4B5F-8D2E-C4FDA16A536D}" srcOrd="7" destOrd="0" presId="urn:microsoft.com/office/officeart/2005/8/layout/radial2"/>
    <dgm:cxn modelId="{BC7EF10D-0427-48E5-BB5C-0D50407FA3CB}" type="presParOf" srcId="{70E8D0C4-FAB0-48EE-892C-6767F3FA5E22}" destId="{D7E31BE4-3782-4C8F-9518-F47B1F3E3C1C}" srcOrd="8" destOrd="0" presId="urn:microsoft.com/office/officeart/2005/8/layout/radial2"/>
    <dgm:cxn modelId="{D4CEE9C8-CCBB-4EBA-82A8-4CDB16C0D0F3}" type="presParOf" srcId="{D7E31BE4-3782-4C8F-9518-F47B1F3E3C1C}" destId="{B2BD384B-D977-4074-A7AF-3AC309DBEDD9}" srcOrd="0" destOrd="0" presId="urn:microsoft.com/office/officeart/2005/8/layout/radial2"/>
    <dgm:cxn modelId="{D72FE553-A6CF-4895-89ED-DD302396DD41}" type="presParOf" srcId="{D7E31BE4-3782-4C8F-9518-F47B1F3E3C1C}" destId="{CDD54A8D-A4AB-4870-B9DE-A73B8506290E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63460-4FA2-4B5F-8D2E-C4FDA16A536D}">
      <dsp:nvSpPr>
        <dsp:cNvPr id="0" name=""/>
        <dsp:cNvSpPr/>
      </dsp:nvSpPr>
      <dsp:spPr>
        <a:xfrm rot="3710512">
          <a:off x="1822997" y="4815947"/>
          <a:ext cx="1227766" cy="56953"/>
        </a:xfrm>
        <a:custGeom>
          <a:avLst/>
          <a:gdLst/>
          <a:ahLst/>
          <a:cxnLst/>
          <a:rect l="0" t="0" r="0" b="0"/>
          <a:pathLst>
            <a:path>
              <a:moveTo>
                <a:pt x="0" y="28476"/>
              </a:moveTo>
              <a:lnTo>
                <a:pt x="1227766" y="28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19756-717B-4BC1-8296-2D5797AAA081}">
      <dsp:nvSpPr>
        <dsp:cNvPr id="0" name=""/>
        <dsp:cNvSpPr/>
      </dsp:nvSpPr>
      <dsp:spPr>
        <a:xfrm rot="1326175">
          <a:off x="2531330" y="3883483"/>
          <a:ext cx="705849" cy="56953"/>
        </a:xfrm>
        <a:custGeom>
          <a:avLst/>
          <a:gdLst/>
          <a:ahLst/>
          <a:cxnLst/>
          <a:rect l="0" t="0" r="0" b="0"/>
          <a:pathLst>
            <a:path>
              <a:moveTo>
                <a:pt x="0" y="28476"/>
              </a:moveTo>
              <a:lnTo>
                <a:pt x="705849" y="28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AA59D7-7904-4D89-90FF-43D286275119}">
      <dsp:nvSpPr>
        <dsp:cNvPr id="0" name=""/>
        <dsp:cNvSpPr/>
      </dsp:nvSpPr>
      <dsp:spPr>
        <a:xfrm rot="20273825">
          <a:off x="2531330" y="2901192"/>
          <a:ext cx="705849" cy="56953"/>
        </a:xfrm>
        <a:custGeom>
          <a:avLst/>
          <a:gdLst/>
          <a:ahLst/>
          <a:cxnLst/>
          <a:rect l="0" t="0" r="0" b="0"/>
          <a:pathLst>
            <a:path>
              <a:moveTo>
                <a:pt x="0" y="28476"/>
              </a:moveTo>
              <a:lnTo>
                <a:pt x="705849" y="28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7A94BE-31EE-4CE7-83B3-C94D75445DC0}">
      <dsp:nvSpPr>
        <dsp:cNvPr id="0" name=""/>
        <dsp:cNvSpPr/>
      </dsp:nvSpPr>
      <dsp:spPr>
        <a:xfrm rot="17889488">
          <a:off x="1822997" y="1968728"/>
          <a:ext cx="1227766" cy="56953"/>
        </a:xfrm>
        <a:custGeom>
          <a:avLst/>
          <a:gdLst/>
          <a:ahLst/>
          <a:cxnLst/>
          <a:rect l="0" t="0" r="0" b="0"/>
          <a:pathLst>
            <a:path>
              <a:moveTo>
                <a:pt x="0" y="28476"/>
              </a:moveTo>
              <a:lnTo>
                <a:pt x="1227766" y="284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C6180-5A3C-4559-A82C-AAC2D50B0B19}">
      <dsp:nvSpPr>
        <dsp:cNvPr id="0" name=""/>
        <dsp:cNvSpPr/>
      </dsp:nvSpPr>
      <dsp:spPr>
        <a:xfrm>
          <a:off x="414343" y="2160271"/>
          <a:ext cx="2521086" cy="2521086"/>
        </a:xfrm>
        <a:prstGeom prst="ellipse">
          <a:avLst/>
        </a:prstGeom>
        <a:solidFill>
          <a:srgbClr val="026937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99B07-0E19-403B-B933-ED06EE1B5BE0}">
      <dsp:nvSpPr>
        <dsp:cNvPr id="0" name=""/>
        <dsp:cNvSpPr/>
      </dsp:nvSpPr>
      <dsp:spPr>
        <a:xfrm>
          <a:off x="2125011" y="1091"/>
          <a:ext cx="1950942" cy="1512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b="0" i="1" kern="1200" dirty="0">
              <a:latin typeface="Arial" panose="020B0604020202020204" pitchFamily="34" charset="0"/>
              <a:cs typeface="Arial" panose="020B0604020202020204" pitchFamily="34" charset="0"/>
            </a:rPr>
            <a:t>Features: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Weather</a:t>
          </a:r>
        </a:p>
      </dsp:txBody>
      <dsp:txXfrm>
        <a:off x="2410720" y="222614"/>
        <a:ext cx="1379524" cy="1069605"/>
      </dsp:txXfrm>
    </dsp:sp>
    <dsp:sp modelId="{B3C76EF4-504D-4A87-9C3A-40A0011A7309}">
      <dsp:nvSpPr>
        <dsp:cNvPr id="0" name=""/>
        <dsp:cNvSpPr/>
      </dsp:nvSpPr>
      <dsp:spPr>
        <a:xfrm>
          <a:off x="3679355" y="1091"/>
          <a:ext cx="2926414" cy="151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64008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Maximum Temp</a:t>
          </a:r>
        </a:p>
        <a:p>
          <a:pPr marL="64008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Minimum Temp</a:t>
          </a:r>
        </a:p>
        <a:p>
          <a:pPr marL="64008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Wind Direction</a:t>
          </a:r>
        </a:p>
        <a:p>
          <a:pPr marL="64008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Wind Velocity</a:t>
          </a:r>
        </a:p>
      </dsp:txBody>
      <dsp:txXfrm>
        <a:off x="3679355" y="1091"/>
        <a:ext cx="2926414" cy="1512651"/>
      </dsp:txXfrm>
    </dsp:sp>
    <dsp:sp modelId="{8BDA117B-3905-4456-AF37-9C06A1A94EF4}">
      <dsp:nvSpPr>
        <dsp:cNvPr id="0" name=""/>
        <dsp:cNvSpPr/>
      </dsp:nvSpPr>
      <dsp:spPr>
        <a:xfrm>
          <a:off x="3099882" y="1689617"/>
          <a:ext cx="1950942" cy="1512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800" b="0" i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Features</a:t>
          </a:r>
          <a:r>
            <a:rPr lang="en-US" sz="1200" b="0" i="1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br>
            <a:rPr lang="en-US" sz="1200" b="0" i="1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700" b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Precipitation</a:t>
          </a:r>
        </a:p>
      </dsp:txBody>
      <dsp:txXfrm>
        <a:off x="3385591" y="1911140"/>
        <a:ext cx="1379524" cy="1069605"/>
      </dsp:txXfrm>
    </dsp:sp>
    <dsp:sp modelId="{FE7AAC9F-CA3F-4DE9-A455-E2F640B3C5D6}">
      <dsp:nvSpPr>
        <dsp:cNvPr id="0" name=""/>
        <dsp:cNvSpPr/>
      </dsp:nvSpPr>
      <dsp:spPr>
        <a:xfrm>
          <a:off x="4654226" y="1689617"/>
          <a:ext cx="2926414" cy="151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64008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Precipitation</a:t>
          </a:r>
        </a:p>
        <a:p>
          <a:pPr marL="64008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Humidity</a:t>
          </a:r>
        </a:p>
        <a:p>
          <a:pPr marL="64008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PSDI</a:t>
          </a:r>
        </a:p>
      </dsp:txBody>
      <dsp:txXfrm>
        <a:off x="4654226" y="1689617"/>
        <a:ext cx="2926414" cy="1512651"/>
      </dsp:txXfrm>
    </dsp:sp>
    <dsp:sp modelId="{28DF8AC9-2004-4EE7-8350-D96DD54236F3}">
      <dsp:nvSpPr>
        <dsp:cNvPr id="0" name=""/>
        <dsp:cNvSpPr/>
      </dsp:nvSpPr>
      <dsp:spPr>
        <a:xfrm>
          <a:off x="3099882" y="3639359"/>
          <a:ext cx="1950942" cy="1512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Features</a:t>
          </a:r>
          <a:r>
            <a:rPr lang="en-US" sz="1200" b="0" i="1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br>
            <a:rPr lang="en-US" sz="1200" b="0" i="1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1800" b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Topography</a:t>
          </a:r>
        </a:p>
      </dsp:txBody>
      <dsp:txXfrm>
        <a:off x="3385591" y="3860882"/>
        <a:ext cx="1379524" cy="1069605"/>
      </dsp:txXfrm>
    </dsp:sp>
    <dsp:sp modelId="{3E11F20C-10FB-43B3-8828-13994342783C}">
      <dsp:nvSpPr>
        <dsp:cNvPr id="0" name=""/>
        <dsp:cNvSpPr/>
      </dsp:nvSpPr>
      <dsp:spPr>
        <a:xfrm>
          <a:off x="4654226" y="3639359"/>
          <a:ext cx="2926414" cy="151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64008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Elevation</a:t>
          </a:r>
        </a:p>
        <a:p>
          <a:pPr marL="64008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NVDI</a:t>
          </a:r>
        </a:p>
      </dsp:txBody>
      <dsp:txXfrm>
        <a:off x="4654226" y="3639359"/>
        <a:ext cx="2926414" cy="1512651"/>
      </dsp:txXfrm>
    </dsp:sp>
    <dsp:sp modelId="{B2BD384B-D977-4074-A7AF-3AC309DBEDD9}">
      <dsp:nvSpPr>
        <dsp:cNvPr id="0" name=""/>
        <dsp:cNvSpPr/>
      </dsp:nvSpPr>
      <dsp:spPr>
        <a:xfrm>
          <a:off x="2125011" y="5327885"/>
          <a:ext cx="1950942" cy="1512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Features</a:t>
          </a:r>
          <a:r>
            <a:rPr lang="en-US" sz="1200" b="0" i="1" kern="1200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br>
            <a:rPr lang="en-US" sz="1200" b="0" i="1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en-US" sz="2000" b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Other</a:t>
          </a:r>
          <a:endParaRPr lang="en-US" sz="1800" b="1" kern="1200" dirty="0">
            <a:latin typeface="Arial" panose="020B0604020202020204" pitchFamily="34" charset="0"/>
            <a:ea typeface="+mn-ea"/>
            <a:cs typeface="Arial" panose="020B0604020202020204" pitchFamily="34" charset="0"/>
          </a:endParaRPr>
        </a:p>
      </dsp:txBody>
      <dsp:txXfrm>
        <a:off x="2410720" y="5549408"/>
        <a:ext cx="1379524" cy="1069605"/>
      </dsp:txXfrm>
    </dsp:sp>
    <dsp:sp modelId="{CDD54A8D-A4AB-4870-B9DE-A73B8506290E}">
      <dsp:nvSpPr>
        <dsp:cNvPr id="0" name=""/>
        <dsp:cNvSpPr/>
      </dsp:nvSpPr>
      <dsp:spPr>
        <a:xfrm>
          <a:off x="3679355" y="5327885"/>
          <a:ext cx="2926414" cy="151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64008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ERC</a:t>
          </a:r>
        </a:p>
        <a:p>
          <a:pPr marL="64008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Population</a:t>
          </a:r>
        </a:p>
        <a:p>
          <a:pPr marL="64008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Previous Fire Mask </a:t>
          </a:r>
          <a:r>
            <a:rPr lang="en-US" sz="2000" i="1" kern="1200" dirty="0">
              <a:latin typeface="Arial" panose="020B0604020202020204" pitchFamily="34" charset="0"/>
              <a:ea typeface="+mn-ea"/>
              <a:cs typeface="Arial" panose="020B0604020202020204" pitchFamily="34" charset="0"/>
            </a:rPr>
            <a:t>(at t = t days)</a:t>
          </a:r>
        </a:p>
      </dsp:txBody>
      <dsp:txXfrm>
        <a:off x="3679355" y="5327885"/>
        <a:ext cx="2926414" cy="1512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8AB0E-51EB-453A-BB83-C99E1AA4DCD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3693C-B5D8-401F-A036-21F4A013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E1BA1-2220-FD53-4FDD-736323011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9DA743-9DC1-D8E6-E041-759A3E684B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98A9C8-512C-9AC8-F2B9-3514CFC42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06D07-8A9E-2BF6-CFB9-65DD1CEEF4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3693C-B5D8-401F-A036-21F4A013A1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4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x36 Poster Template - Green Bar with Biplan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43891200" cy="5031490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54285" y="163072"/>
            <a:ext cx="33134973" cy="2816751"/>
          </a:xfrm>
        </p:spPr>
        <p:txBody>
          <a:bodyPr>
            <a:normAutofit/>
          </a:bodyPr>
          <a:lstStyle>
            <a:lvl1pPr algn="l">
              <a:defRPr sz="115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38016" y="2540182"/>
            <a:ext cx="30723840" cy="2546885"/>
          </a:xfrm>
        </p:spPr>
        <p:txBody>
          <a:bodyPr>
            <a:normAutofit/>
          </a:bodyPr>
          <a:lstStyle>
            <a:lvl1pPr marL="0" indent="0" algn="l">
              <a:buNone/>
              <a:defRPr sz="5000">
                <a:solidFill>
                  <a:srgbClr val="CEA052"/>
                </a:solidFill>
                <a:latin typeface="Arial"/>
                <a:cs typeface="Arial"/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5024651"/>
            <a:ext cx="43891200" cy="228600"/>
          </a:xfrm>
          <a:prstGeom prst="rect">
            <a:avLst/>
          </a:prstGeom>
          <a:solidFill>
            <a:srgbClr val="CEA0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Wright_State_Biplane_2016_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1868" y="747307"/>
            <a:ext cx="7573927" cy="35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3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x36 Poster Template - White  Bar with wordmark 2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54285" y="163072"/>
            <a:ext cx="33439773" cy="2816751"/>
          </a:xfrm>
        </p:spPr>
        <p:txBody>
          <a:bodyPr>
            <a:normAutofit/>
          </a:bodyPr>
          <a:lstStyle>
            <a:lvl1pPr algn="l">
              <a:defRPr sz="11500"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38016" y="2540182"/>
            <a:ext cx="30723840" cy="2546885"/>
          </a:xfrm>
        </p:spPr>
        <p:txBody>
          <a:bodyPr>
            <a:normAutofit/>
          </a:bodyPr>
          <a:lstStyle>
            <a:lvl1pPr marL="0" indent="0" algn="l">
              <a:buNone/>
              <a:defRPr sz="5000">
                <a:solidFill>
                  <a:srgbClr val="026937"/>
                </a:solidFill>
                <a:latin typeface="Arial"/>
                <a:cs typeface="Arial"/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024651"/>
            <a:ext cx="43891200" cy="228600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Wright_State_Horiz_Word_2016_4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8159" y="31140400"/>
            <a:ext cx="139731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7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x36 Poster Template - White Bar with Biplane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54285" y="163072"/>
            <a:ext cx="33439773" cy="2816751"/>
          </a:xfrm>
        </p:spPr>
        <p:txBody>
          <a:bodyPr>
            <a:normAutofit/>
          </a:bodyPr>
          <a:lstStyle>
            <a:lvl1pPr algn="l">
              <a:defRPr sz="11500"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38016" y="2540182"/>
            <a:ext cx="30723840" cy="2546885"/>
          </a:xfrm>
        </p:spPr>
        <p:txBody>
          <a:bodyPr>
            <a:normAutofit/>
          </a:bodyPr>
          <a:lstStyle>
            <a:lvl1pPr marL="0" indent="0" algn="l">
              <a:buNone/>
              <a:defRPr sz="5000">
                <a:solidFill>
                  <a:srgbClr val="026937"/>
                </a:solidFill>
                <a:latin typeface="Arial"/>
                <a:cs typeface="Arial"/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5024651"/>
            <a:ext cx="43891200" cy="228600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Wright_State_Biplane_2016_4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2093" y="734909"/>
            <a:ext cx="7612006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4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x36 Poster Template - Green Bar with Biplan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3891200" cy="5031490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047825" y="163072"/>
            <a:ext cx="33199687" cy="2816751"/>
          </a:xfrm>
        </p:spPr>
        <p:txBody>
          <a:bodyPr>
            <a:normAutofit/>
          </a:bodyPr>
          <a:lstStyle>
            <a:lvl1pPr algn="ctr">
              <a:defRPr sz="115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288229" y="2540182"/>
            <a:ext cx="30723840" cy="2546885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CEA052"/>
                </a:solidFill>
                <a:latin typeface="Arial"/>
                <a:cs typeface="Arial"/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5024651"/>
            <a:ext cx="43891200" cy="228600"/>
          </a:xfrm>
          <a:prstGeom prst="rect">
            <a:avLst/>
          </a:prstGeom>
          <a:solidFill>
            <a:srgbClr val="CEA0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Wright_State_Biplane_2016_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59" y="747307"/>
            <a:ext cx="7573927" cy="35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7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x36 Poster Template - White Bar with Biplan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047825" y="163072"/>
            <a:ext cx="33199687" cy="2816751"/>
          </a:xfrm>
        </p:spPr>
        <p:txBody>
          <a:bodyPr>
            <a:normAutofit/>
          </a:bodyPr>
          <a:lstStyle>
            <a:lvl1pPr algn="ctr">
              <a:defRPr sz="11500"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288229" y="2540182"/>
            <a:ext cx="30723840" cy="2546885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026937"/>
                </a:solidFill>
                <a:latin typeface="Arial"/>
                <a:cs typeface="Arial"/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5024651"/>
            <a:ext cx="43891200" cy="228600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Wright_State_Biplane_2016_4C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58" y="734909"/>
            <a:ext cx="7612006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25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x36 Poster Template - Green Bar with wordmark (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3891200" cy="5031490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024651"/>
            <a:ext cx="43891200" cy="228600"/>
          </a:xfrm>
          <a:prstGeom prst="rect">
            <a:avLst/>
          </a:prstGeom>
          <a:solidFill>
            <a:srgbClr val="CEA0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0402657"/>
            <a:ext cx="43891200" cy="2515745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Wright_State_Horiz_Word_2016_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559" y="31242000"/>
            <a:ext cx="13973175" cy="9144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767425" y="163072"/>
            <a:ext cx="40396575" cy="2816751"/>
          </a:xfrm>
        </p:spPr>
        <p:txBody>
          <a:bodyPr>
            <a:normAutofit/>
          </a:bodyPr>
          <a:lstStyle>
            <a:lvl1pPr algn="ctr">
              <a:defRPr sz="11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804628" y="2540182"/>
            <a:ext cx="38292572" cy="2546885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CEA052"/>
                </a:solidFill>
                <a:latin typeface="Arial"/>
                <a:cs typeface="Arial"/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64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x36 Poster Template - White Bar with wordmark (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30402657"/>
            <a:ext cx="43891200" cy="2515745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024651"/>
            <a:ext cx="43891200" cy="228600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Wright_State_Horiz_Word_2016_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0559" y="31242000"/>
            <a:ext cx="13973175" cy="9144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767425" y="163072"/>
            <a:ext cx="40396575" cy="2816751"/>
          </a:xfrm>
        </p:spPr>
        <p:txBody>
          <a:bodyPr>
            <a:normAutofit/>
          </a:bodyPr>
          <a:lstStyle>
            <a:lvl1pPr algn="ctr">
              <a:defRPr sz="11500"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804628" y="2540182"/>
            <a:ext cx="38292572" cy="2546885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026937"/>
                </a:solidFill>
                <a:latin typeface="Arial"/>
                <a:cs typeface="Arial"/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9956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x36 Poster Template - White Bar with wordmark 2 (cen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024651"/>
            <a:ext cx="43891200" cy="228600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Wright_State_Horiz_Word_2016_4C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739" y="31140400"/>
            <a:ext cx="13973175" cy="9144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767425" y="163072"/>
            <a:ext cx="40396575" cy="2816751"/>
          </a:xfrm>
        </p:spPr>
        <p:txBody>
          <a:bodyPr>
            <a:normAutofit/>
          </a:bodyPr>
          <a:lstStyle>
            <a:lvl1pPr algn="ctr">
              <a:defRPr sz="11500"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2804628" y="2540182"/>
            <a:ext cx="38292572" cy="2546885"/>
          </a:xfrm>
        </p:spPr>
        <p:txBody>
          <a:bodyPr>
            <a:normAutofit/>
          </a:bodyPr>
          <a:lstStyle>
            <a:lvl1pPr marL="0" indent="0" algn="ctr">
              <a:buNone/>
              <a:defRPr sz="5000">
                <a:solidFill>
                  <a:srgbClr val="026937"/>
                </a:solidFill>
                <a:latin typeface="Arial"/>
                <a:cs typeface="Arial"/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611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x36 Poster Template - Green Bar with wordmark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3891200" cy="5031490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024651"/>
            <a:ext cx="43891200" cy="228600"/>
          </a:xfrm>
          <a:prstGeom prst="rect">
            <a:avLst/>
          </a:prstGeom>
          <a:solidFill>
            <a:srgbClr val="CEA05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30402657"/>
            <a:ext cx="43891200" cy="2515745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Wright_State_Horiz_Word_2016_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959" y="31242000"/>
            <a:ext cx="13973175" cy="9144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54285" y="163072"/>
            <a:ext cx="33439773" cy="2816751"/>
          </a:xfrm>
        </p:spPr>
        <p:txBody>
          <a:bodyPr>
            <a:normAutofit/>
          </a:bodyPr>
          <a:lstStyle>
            <a:lvl1pPr algn="l">
              <a:defRPr sz="115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738016" y="2540182"/>
            <a:ext cx="30723840" cy="2546885"/>
          </a:xfrm>
        </p:spPr>
        <p:txBody>
          <a:bodyPr>
            <a:normAutofit/>
          </a:bodyPr>
          <a:lstStyle>
            <a:lvl1pPr marL="0" indent="0" algn="l">
              <a:buNone/>
              <a:defRPr sz="5000">
                <a:solidFill>
                  <a:srgbClr val="CEA052"/>
                </a:solidFill>
                <a:latin typeface="Arial"/>
                <a:cs typeface="Arial"/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66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x36 Poster Template - White Bar with wordmark (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30402657"/>
            <a:ext cx="43891200" cy="2515745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54285" y="163072"/>
            <a:ext cx="33439773" cy="2816751"/>
          </a:xfrm>
        </p:spPr>
        <p:txBody>
          <a:bodyPr>
            <a:normAutofit/>
          </a:bodyPr>
          <a:lstStyle>
            <a:lvl1pPr algn="l">
              <a:defRPr sz="11500" b="1">
                <a:solidFill>
                  <a:srgbClr val="02693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38016" y="2540182"/>
            <a:ext cx="30723840" cy="2546885"/>
          </a:xfrm>
        </p:spPr>
        <p:txBody>
          <a:bodyPr>
            <a:normAutofit/>
          </a:bodyPr>
          <a:lstStyle>
            <a:lvl1pPr marL="0" indent="0" algn="l">
              <a:buNone/>
              <a:defRPr sz="5000">
                <a:solidFill>
                  <a:srgbClr val="026937"/>
                </a:solidFill>
                <a:latin typeface="Arial"/>
                <a:cs typeface="Arial"/>
              </a:defRPr>
            </a:lvl1pPr>
            <a:lvl2pPr marL="2403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8070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2106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614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01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4212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824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228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5024651"/>
            <a:ext cx="43891200" cy="228600"/>
          </a:xfrm>
          <a:prstGeom prst="rect">
            <a:avLst/>
          </a:prstGeom>
          <a:solidFill>
            <a:srgbClr val="02693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Wright_State_Horiz_Word_2016_W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8959" y="31242000"/>
            <a:ext cx="139731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0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80709" tIns="240355" rIns="480709" bIns="24035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80709" tIns="240355" rIns="480709" bIns="24035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l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64163-C153-0341-B078-0B6832C60EBB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ct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80709" tIns="240355" rIns="480709" bIns="240355" rtlCol="0" anchor="ctr"/>
          <a:lstStyle>
            <a:lvl1pPr algn="r">
              <a:defRPr sz="6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9860C-3997-1044-936F-3BA9EBDE6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7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0" r:id="rId2"/>
    <p:sldLayoutId id="2147483654" r:id="rId3"/>
    <p:sldLayoutId id="2147483651" r:id="rId4"/>
    <p:sldLayoutId id="2147483659" r:id="rId5"/>
    <p:sldLayoutId id="2147483658" r:id="rId6"/>
    <p:sldLayoutId id="2147483657" r:id="rId7"/>
    <p:sldLayoutId id="2147483660" r:id="rId8"/>
    <p:sldLayoutId id="2147483655" r:id="rId9"/>
    <p:sldLayoutId id="2147483656" r:id="rId10"/>
  </p:sldLayoutIdLst>
  <p:txStyles>
    <p:titleStyle>
      <a:lvl1pPr algn="ctr" defTabSz="2403546" rtl="0" eaLnBrk="1" latinLnBrk="0" hangingPunct="1">
        <a:spcBef>
          <a:spcPct val="0"/>
        </a:spcBef>
        <a:buNone/>
        <a:defRPr sz="2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2660" indent="-1802660" algn="l" defTabSz="2403546" rtl="0" eaLnBrk="1" latinLnBrk="0" hangingPunct="1">
        <a:spcBef>
          <a:spcPct val="20000"/>
        </a:spcBef>
        <a:buFont typeface="Arial"/>
        <a:buChar char="•"/>
        <a:defRPr sz="168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762" indent="-1502216" algn="l" defTabSz="2403546" rtl="0" eaLnBrk="1" latinLnBrk="0" hangingPunct="1">
        <a:spcBef>
          <a:spcPct val="20000"/>
        </a:spcBef>
        <a:buFont typeface="Arial"/>
        <a:buChar char="–"/>
        <a:defRPr sz="14700" kern="1200">
          <a:solidFill>
            <a:schemeClr val="tx1"/>
          </a:solidFill>
          <a:latin typeface="+mn-lt"/>
          <a:ea typeface="+mn-ea"/>
          <a:cs typeface="+mn-cs"/>
        </a:defRPr>
      </a:lvl2pPr>
      <a:lvl3pPr marL="6008865" indent="-1201773" algn="l" defTabSz="2403546" rtl="0" eaLnBrk="1" latinLnBrk="0" hangingPunct="1">
        <a:spcBef>
          <a:spcPct val="20000"/>
        </a:spcBef>
        <a:buFont typeface="Arial"/>
        <a:buChar char="•"/>
        <a:defRPr sz="12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11" indent="-1201773" algn="l" defTabSz="2403546" rtl="0" eaLnBrk="1" latinLnBrk="0" hangingPunct="1">
        <a:spcBef>
          <a:spcPct val="20000"/>
        </a:spcBef>
        <a:buFont typeface="Arial"/>
        <a:buChar char="–"/>
        <a:defRPr sz="10500" kern="1200">
          <a:solidFill>
            <a:schemeClr val="tx1"/>
          </a:solidFill>
          <a:latin typeface="+mn-lt"/>
          <a:ea typeface="+mn-ea"/>
          <a:cs typeface="+mn-cs"/>
        </a:defRPr>
      </a:lvl4pPr>
      <a:lvl5pPr marL="10815958" indent="-1201773" algn="l" defTabSz="2403546" rtl="0" eaLnBrk="1" latinLnBrk="0" hangingPunct="1">
        <a:spcBef>
          <a:spcPct val="20000"/>
        </a:spcBef>
        <a:buFont typeface="Arial"/>
        <a:buChar char="»"/>
        <a:defRPr sz="10500" kern="1200">
          <a:solidFill>
            <a:schemeClr val="tx1"/>
          </a:solidFill>
          <a:latin typeface="+mn-lt"/>
          <a:ea typeface="+mn-ea"/>
          <a:cs typeface="+mn-cs"/>
        </a:defRPr>
      </a:lvl5pPr>
      <a:lvl6pPr marL="13219504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6pPr>
      <a:lvl7pPr marL="15623050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7pPr>
      <a:lvl8pPr marL="18026596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8pPr>
      <a:lvl9pPr marL="20430142" indent="-1201773" algn="l" defTabSz="2403546" rtl="0" eaLnBrk="1" latinLnBrk="0" hangingPunct="1">
        <a:spcBef>
          <a:spcPct val="20000"/>
        </a:spcBef>
        <a:buFont typeface="Arial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1pPr>
      <a:lvl2pPr marL="2403546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7092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3pPr>
      <a:lvl4pPr marL="7210638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614184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2017731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421277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824823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9228369" algn="l" defTabSz="2403546" rtl="0" eaLnBrk="1" latinLnBrk="0" hangingPunct="1"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diagramData" Target="../diagrams/data1.xml"/><Relationship Id="rId18" Type="http://schemas.openxmlformats.org/officeDocument/2006/relationships/image" Target="../media/image14.png"/><Relationship Id="rId3" Type="http://schemas.openxmlformats.org/officeDocument/2006/relationships/image" Target="../media/image5.png"/><Relationship Id="rId21" Type="http://schemas.openxmlformats.org/officeDocument/2006/relationships/image" Target="../media/image17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1.xml"/><Relationship Id="rId20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5" Type="http://schemas.openxmlformats.org/officeDocument/2006/relationships/diagramQuickStyle" Target="../diagrams/quickStyle1.xml"/><Relationship Id="rId10" Type="http://schemas.openxmlformats.org/officeDocument/2006/relationships/image" Target="../media/image11.jpeg"/><Relationship Id="rId19" Type="http://schemas.openxmlformats.org/officeDocument/2006/relationships/image" Target="../media/image15.png"/><Relationship Id="rId4" Type="http://schemas.openxmlformats.org/officeDocument/2006/relationships/chart" Target="../charts/chart1.xml"/><Relationship Id="rId9" Type="http://schemas.openxmlformats.org/officeDocument/2006/relationships/image" Target="../media/image10.png"/><Relationship Id="rId1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DF07F-E690-95C5-7096-90546B4C4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EDD13-DE72-BF8C-80D3-362B96F08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45548" y="163072"/>
            <a:ext cx="25954794" cy="2816751"/>
          </a:xfrm>
        </p:spPr>
        <p:txBody>
          <a:bodyPr>
            <a:noAutofit/>
          </a:bodyPr>
          <a:lstStyle/>
          <a:p>
            <a:r>
              <a:rPr lang="en-US" altLang="en-US" sz="7200" b="1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Exploration of Data Science and Machine Learning Techniques for Wildfire Prediction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D73C5B-EFBA-180C-F734-50792BDC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45548" y="2660096"/>
            <a:ext cx="25954794" cy="25468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Rachael Ballentine, Dr. Michael Raymer</a:t>
            </a:r>
          </a:p>
          <a:p>
            <a:r>
              <a:rPr lang="en-US" dirty="0"/>
              <a:t>College of Engineering and Computer Science</a:t>
            </a:r>
          </a:p>
          <a:p>
            <a:r>
              <a:rPr lang="en-US" dirty="0"/>
              <a:t>Wright State University, Dayton OH, USA</a:t>
            </a:r>
          </a:p>
          <a:p>
            <a:endParaRPr lang="en-US" dirty="0"/>
          </a:p>
        </p:txBody>
      </p:sp>
      <p:pic>
        <p:nvPicPr>
          <p:cNvPr id="4" name="Picture 20">
            <a:extLst>
              <a:ext uri="{FF2B5EF4-FFF2-40B4-BE49-F238E27FC236}">
                <a16:creationId xmlns:a16="http://schemas.microsoft.com/office/drawing/2014/main" id="{C7A3C58A-7D94-94D7-D504-57CEDF70E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9401" y="776141"/>
            <a:ext cx="6081539" cy="376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5B6987-BCEE-127C-C5A6-36C569110520}"/>
              </a:ext>
            </a:extLst>
          </p:cNvPr>
          <p:cNvSpPr/>
          <p:nvPr/>
        </p:nvSpPr>
        <p:spPr>
          <a:xfrm>
            <a:off x="529377" y="5808758"/>
            <a:ext cx="20906218" cy="5907853"/>
          </a:xfrm>
          <a:prstGeom prst="rect">
            <a:avLst/>
          </a:prstGeom>
          <a:noFill/>
          <a:ln>
            <a:solidFill>
              <a:srgbClr val="CEA05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40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B13237-F0AA-FEEC-8533-603B3EC29CC1}"/>
              </a:ext>
            </a:extLst>
          </p:cNvPr>
          <p:cNvSpPr/>
          <p:nvPr/>
        </p:nvSpPr>
        <p:spPr>
          <a:xfrm>
            <a:off x="500035" y="12597049"/>
            <a:ext cx="20935560" cy="13967337"/>
          </a:xfrm>
          <a:prstGeom prst="rect">
            <a:avLst/>
          </a:prstGeom>
          <a:noFill/>
          <a:ln>
            <a:solidFill>
              <a:srgbClr val="CEA05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864472-2AD5-04B9-D938-BAC2A51879CD}"/>
              </a:ext>
            </a:extLst>
          </p:cNvPr>
          <p:cNvSpPr/>
          <p:nvPr/>
        </p:nvSpPr>
        <p:spPr>
          <a:xfrm>
            <a:off x="22254704" y="23069205"/>
            <a:ext cx="21136461" cy="8333406"/>
          </a:xfrm>
          <a:prstGeom prst="rect">
            <a:avLst/>
          </a:prstGeom>
          <a:noFill/>
          <a:ln>
            <a:solidFill>
              <a:srgbClr val="CEA05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D7FA1-7AA8-EAF0-DF16-E87F84085601}"/>
              </a:ext>
            </a:extLst>
          </p:cNvPr>
          <p:cNvSpPr/>
          <p:nvPr/>
        </p:nvSpPr>
        <p:spPr>
          <a:xfrm>
            <a:off x="500035" y="27478053"/>
            <a:ext cx="20935560" cy="4911294"/>
          </a:xfrm>
          <a:prstGeom prst="rect">
            <a:avLst/>
          </a:prstGeom>
          <a:noFill/>
          <a:ln>
            <a:solidFill>
              <a:srgbClr val="CEA05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47FB7D-E74B-BB3C-77A2-435ECF47DBE4}"/>
              </a:ext>
            </a:extLst>
          </p:cNvPr>
          <p:cNvSpPr txBox="1"/>
          <p:nvPr/>
        </p:nvSpPr>
        <p:spPr>
          <a:xfrm>
            <a:off x="1152496" y="6534906"/>
            <a:ext cx="19305449" cy="2976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48640">
              <a:lnSpc>
                <a:spcPts val="38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According to the National Interagency Fire Center, there were over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64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,000 wildfires across the US in 2024 [1]</a:t>
            </a:r>
          </a:p>
          <a:p>
            <a:pPr marL="571500" indent="-548640">
              <a:lnSpc>
                <a:spcPts val="38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fires affected over 8 million acres of land and caused a significant amount of damage to property and life [1]</a:t>
            </a:r>
          </a:p>
          <a:p>
            <a:pPr marL="571500" indent="-548640">
              <a:lnSpc>
                <a:spcPts val="38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Fire spread is a complex problem that depends on numerous variables including current fire location, weather conditions, and topography, and population</a:t>
            </a:r>
          </a:p>
          <a:p>
            <a:pPr marL="571500" indent="-548640">
              <a:lnSpc>
                <a:spcPts val="38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Machine learning models and algorithms can be used to predict probability of fire spread which is incredibly helpful for fire prevention and management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87940A-A9A7-31D7-CF50-30792BC46DC4}"/>
              </a:ext>
            </a:extLst>
          </p:cNvPr>
          <p:cNvSpPr/>
          <p:nvPr/>
        </p:nvSpPr>
        <p:spPr>
          <a:xfrm>
            <a:off x="1343333" y="5366636"/>
            <a:ext cx="5835222" cy="987378"/>
          </a:xfrm>
          <a:prstGeom prst="roundRect">
            <a:avLst/>
          </a:prstGeom>
          <a:solidFill>
            <a:srgbClr val="0269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Background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705AD93-598A-3DB1-67C8-A00A7C73C800}"/>
              </a:ext>
            </a:extLst>
          </p:cNvPr>
          <p:cNvSpPr/>
          <p:nvPr/>
        </p:nvSpPr>
        <p:spPr>
          <a:xfrm>
            <a:off x="1243790" y="12059096"/>
            <a:ext cx="6351666" cy="1212605"/>
          </a:xfrm>
          <a:prstGeom prst="roundRect">
            <a:avLst/>
          </a:prstGeom>
          <a:solidFill>
            <a:srgbClr val="0269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Data Visualization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763A2F-AE03-EDC1-E192-CA52B486F5A7}"/>
              </a:ext>
            </a:extLst>
          </p:cNvPr>
          <p:cNvSpPr/>
          <p:nvPr/>
        </p:nvSpPr>
        <p:spPr>
          <a:xfrm>
            <a:off x="22745630" y="22528043"/>
            <a:ext cx="5312301" cy="1193066"/>
          </a:xfrm>
          <a:prstGeom prst="roundRect">
            <a:avLst/>
          </a:prstGeom>
          <a:solidFill>
            <a:srgbClr val="0269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Future Work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CB5A902-3027-6F13-968B-02ABD4CC9C7B}"/>
              </a:ext>
            </a:extLst>
          </p:cNvPr>
          <p:cNvSpPr/>
          <p:nvPr/>
        </p:nvSpPr>
        <p:spPr>
          <a:xfrm>
            <a:off x="1243790" y="26876276"/>
            <a:ext cx="10319560" cy="1126478"/>
          </a:xfrm>
          <a:prstGeom prst="roundRect">
            <a:avLst/>
          </a:prstGeom>
          <a:solidFill>
            <a:srgbClr val="0269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References &amp; Acknowledgements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4252D-A27E-8488-B0EA-39C91243BD5B}"/>
              </a:ext>
            </a:extLst>
          </p:cNvPr>
          <p:cNvSpPr txBox="1"/>
          <p:nvPr/>
        </p:nvSpPr>
        <p:spPr>
          <a:xfrm>
            <a:off x="1056005" y="29541363"/>
            <a:ext cx="20088826" cy="2743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115000"/>
              </a:lnSpc>
              <a:spcAft>
                <a:spcPts val="800"/>
              </a:spcAft>
              <a:buNone/>
            </a:pP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u="sng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457200" marR="0" indent="-45720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[1] National Interagency Fire Center, “Wildland Fire </a:t>
            </a: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Summary and Statistics Annual Report 2024,” 2024. [Online]. Available: https://www.nifc.gov/sites/default/files/NICC/2-Predictive%20Services/Intelligence/Annual%20Reports/2024/annual_report_2024.pdf</a:t>
            </a:r>
          </a:p>
          <a:p>
            <a:pPr marL="457200" marR="0" indent="-45720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[2] F. Huot, R. L. Hu, N. Goyal, T. Sankar, M. Ihme and Y. -F. Chen, "Next Day Wildfire Spread: A Machine Learning Dataset to Predict Wildfire Spreading From Remote-Sensing Data," in IEEE Transactions on Geoscience and Remote Sensing, vol. 60, pp. 1-13, 2022, Art no. 4412513, </a:t>
            </a:r>
            <a:r>
              <a:rPr lang="en-US" sz="1400" kern="1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: 10.1109/TGRS.2022.3192974</a:t>
            </a:r>
          </a:p>
          <a:p>
            <a:pPr marL="457200" marR="0" indent="-45720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[3</a:t>
            </a:r>
            <a:r>
              <a:rPr lang="en-US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] Y. Guo, Y. Liu, T. Georgiou, and M. S. Lew, “A review of semantic segmentation using deep neural networks,” International Journal of Multimedia Information Retrieval, vol. 7, no. 2, pp. 87–93, Nov. 2017, </a:t>
            </a:r>
            <a:r>
              <a:rPr lang="en-US" sz="1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doi</a:t>
            </a:r>
            <a:r>
              <a:rPr lang="en-US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 10.1007/s13735-017-0141-z.</a:t>
            </a:r>
          </a:p>
          <a:p>
            <a:pPr marL="457200" marR="0" indent="-457200">
              <a:lnSpc>
                <a:spcPct val="115000"/>
              </a:lnSpc>
              <a:spcAft>
                <a:spcPts val="800"/>
              </a:spcAft>
            </a:pPr>
            <a:r>
              <a:rPr lang="en-US" sz="1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[4] </a:t>
            </a: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K. He, X. Zhang, S. Ren and J. Sun, "Deep Residual Learning for Image Recognition," 2016 IEEE Conference on Computer Vision and Pattern Recognition (CVPR), Las Vegas, NV, USA, 2016, pp. 770-778, </a:t>
            </a:r>
            <a:r>
              <a:rPr lang="en-US" sz="1400" kern="1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400" kern="100" dirty="0">
                <a:latin typeface="Arial" panose="020B0604020202020204" pitchFamily="34" charset="0"/>
                <a:cs typeface="Arial" panose="020B0604020202020204" pitchFamily="34" charset="0"/>
              </a:rPr>
              <a:t>: 10.1109/CVPR.2016.90.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7AD6F2-67C1-AA18-D47E-73198624D108}"/>
              </a:ext>
            </a:extLst>
          </p:cNvPr>
          <p:cNvSpPr txBox="1"/>
          <p:nvPr/>
        </p:nvSpPr>
        <p:spPr>
          <a:xfrm>
            <a:off x="8905491" y="13309531"/>
            <a:ext cx="634098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NDWS Dataset made up of 18 files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Each file is 64x64km region at 1km resolution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Each dataset contained 12 features and 1 label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was from 2012-2020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t-SNE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ScikitLearn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Standard Scalar used to scale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Visualization considered both with and without Previous Fire Mask </a:t>
            </a:r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42A88273-1D12-1E68-3551-2E2B2B1B0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1924528"/>
              </p:ext>
            </p:extLst>
          </p:nvPr>
        </p:nvGraphicFramePr>
        <p:xfrm>
          <a:off x="2202344" y="22085767"/>
          <a:ext cx="3806415" cy="29871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35" name="AutoShape 24" descr="Diagram of an autoencoder.">
            <a:extLst>
              <a:ext uri="{FF2B5EF4-FFF2-40B4-BE49-F238E27FC236}">
                <a16:creationId xmlns:a16="http://schemas.microsoft.com/office/drawing/2014/main" id="{4D1CDE24-2D1D-2C9A-55A0-854D14E7FD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800342" y="1996454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7B3DB2B9-8AA1-3D83-C6B7-4746DF343800}"/>
              </a:ext>
            </a:extLst>
          </p:cNvPr>
          <p:cNvSpPr txBox="1"/>
          <p:nvPr/>
        </p:nvSpPr>
        <p:spPr>
          <a:xfrm>
            <a:off x="29119806" y="23677999"/>
            <a:ext cx="7935743" cy="8912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Model from [2] was constructed in TensorFlow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TensorFlow model will be rebuilt in </a:t>
            </a:r>
            <a:r>
              <a:rPr lang="en-US" sz="3600" b="1" dirty="0" err="1">
                <a:solidFill>
                  <a:srgbClr val="CEA0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3600" b="1" dirty="0" err="1">
                <a:solidFill>
                  <a:srgbClr val="CEA0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6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 segmentation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Hyperparameters and number of layers will be tuned to </a:t>
            </a:r>
            <a:r>
              <a:rPr lang="en-US" sz="3600" b="1" dirty="0">
                <a:solidFill>
                  <a:srgbClr val="CEA0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model prediction results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from those achieved in [2]</a:t>
            </a:r>
          </a:p>
          <a:p>
            <a:pPr marL="457200" indent="-457200">
              <a:lnSpc>
                <a:spcPts val="45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TensorFlow model uses 5 layers from MobileNetV2 architecture; number of layers could be increased with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architecture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1" name="Arrow: Right 1190">
            <a:extLst>
              <a:ext uri="{FF2B5EF4-FFF2-40B4-BE49-F238E27FC236}">
                <a16:creationId xmlns:a16="http://schemas.microsoft.com/office/drawing/2014/main" id="{DF32BBB0-FA36-E1B0-238E-27A5DD45E8A0}"/>
              </a:ext>
            </a:extLst>
          </p:cNvPr>
          <p:cNvSpPr/>
          <p:nvPr/>
        </p:nvSpPr>
        <p:spPr>
          <a:xfrm>
            <a:off x="2501632" y="9895975"/>
            <a:ext cx="1973504" cy="1168656"/>
          </a:xfrm>
          <a:prstGeom prst="rightArrow">
            <a:avLst/>
          </a:prstGeom>
          <a:noFill/>
          <a:ln w="38100">
            <a:solidFill>
              <a:srgbClr val="02693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26937"/>
                </a:solidFill>
              </a:rPr>
              <a:t>GOAL</a:t>
            </a:r>
          </a:p>
        </p:txBody>
      </p:sp>
      <p:grpSp>
        <p:nvGrpSpPr>
          <p:cNvPr id="1588" name="Group 1587">
            <a:extLst>
              <a:ext uri="{FF2B5EF4-FFF2-40B4-BE49-F238E27FC236}">
                <a16:creationId xmlns:a16="http://schemas.microsoft.com/office/drawing/2014/main" id="{F9238EA2-9117-BFFB-9296-7427A86DAD37}"/>
              </a:ext>
            </a:extLst>
          </p:cNvPr>
          <p:cNvGrpSpPr/>
          <p:nvPr/>
        </p:nvGrpSpPr>
        <p:grpSpPr>
          <a:xfrm>
            <a:off x="4727331" y="9886974"/>
            <a:ext cx="16857774" cy="1182564"/>
            <a:chOff x="5431450" y="10437032"/>
            <a:chExt cx="16857774" cy="1182564"/>
          </a:xfrm>
        </p:grpSpPr>
        <p:sp>
          <p:nvSpPr>
            <p:cNvPr id="1193" name="Rectangle: Rounded Corners 1192">
              <a:extLst>
                <a:ext uri="{FF2B5EF4-FFF2-40B4-BE49-F238E27FC236}">
                  <a16:creationId xmlns:a16="http://schemas.microsoft.com/office/drawing/2014/main" id="{54743624-6B0C-95F4-2886-BBEDD994CBAE}"/>
                </a:ext>
              </a:extLst>
            </p:cNvPr>
            <p:cNvSpPr/>
            <p:nvPr/>
          </p:nvSpPr>
          <p:spPr>
            <a:xfrm>
              <a:off x="5431450" y="10437032"/>
              <a:ext cx="14710611" cy="118256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C7028D9A-6B4C-8366-DA5C-E2FAE2E89418}"/>
                </a:ext>
              </a:extLst>
            </p:cNvPr>
            <p:cNvSpPr txBox="1"/>
            <p:nvPr/>
          </p:nvSpPr>
          <p:spPr>
            <a:xfrm>
              <a:off x="5591438" y="10730200"/>
              <a:ext cx="166977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Investigate and build upon an existing fire prediction model to improve performance</a:t>
              </a:r>
            </a:p>
          </p:txBody>
        </p:sp>
      </p:grpSp>
      <p:pic>
        <p:nvPicPr>
          <p:cNvPr id="1346" name="Picture 4">
            <a:extLst>
              <a:ext uri="{FF2B5EF4-FFF2-40B4-BE49-F238E27FC236}">
                <a16:creationId xmlns:a16="http://schemas.microsoft.com/office/drawing/2014/main" id="{B26BE487-CBB6-0032-6BA5-BA3E81664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422" y="31528489"/>
            <a:ext cx="1971970" cy="106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7" name="Graphic 1346">
            <a:extLst>
              <a:ext uri="{FF2B5EF4-FFF2-40B4-BE49-F238E27FC236}">
                <a16:creationId xmlns:a16="http://schemas.microsoft.com/office/drawing/2014/main" id="{D52A1DDE-920C-D0CF-0A4D-DF01188579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63603" y="31639089"/>
            <a:ext cx="2732468" cy="1104331"/>
          </a:xfrm>
          <a:prstGeom prst="rect">
            <a:avLst/>
          </a:prstGeom>
        </p:spPr>
      </p:pic>
      <p:pic>
        <p:nvPicPr>
          <p:cNvPr id="1348" name="Picture 8">
            <a:extLst>
              <a:ext uri="{FF2B5EF4-FFF2-40B4-BE49-F238E27FC236}">
                <a16:creationId xmlns:a16="http://schemas.microsoft.com/office/drawing/2014/main" id="{A1217EBD-F982-6277-2432-29DD533CE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3364" y="31865944"/>
            <a:ext cx="2622968" cy="65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9" name="TextBox 1348">
            <a:extLst>
              <a:ext uri="{FF2B5EF4-FFF2-40B4-BE49-F238E27FC236}">
                <a16:creationId xmlns:a16="http://schemas.microsoft.com/office/drawing/2014/main" id="{D7F928BB-3BCC-B598-DFFE-81ACCACB7F22}"/>
              </a:ext>
            </a:extLst>
          </p:cNvPr>
          <p:cNvSpPr txBox="1"/>
          <p:nvPr/>
        </p:nvSpPr>
        <p:spPr>
          <a:xfrm>
            <a:off x="23625196" y="31843419"/>
            <a:ext cx="2703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solidFill>
                  <a:srgbClr val="CEA052"/>
                </a:solidFill>
              </a:rPr>
              <a:t>Tools used:</a:t>
            </a:r>
          </a:p>
        </p:txBody>
      </p:sp>
      <p:pic>
        <p:nvPicPr>
          <p:cNvPr id="1350" name="Picture 36" descr="logos2">
            <a:extLst>
              <a:ext uri="{FF2B5EF4-FFF2-40B4-BE49-F238E27FC236}">
                <a16:creationId xmlns:a16="http://schemas.microsoft.com/office/drawing/2014/main" id="{F57DB522-919E-C3A6-02D3-A2C1152A9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565" y="31926290"/>
            <a:ext cx="2793877" cy="55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7" name="Rectangle 1496">
            <a:extLst>
              <a:ext uri="{FF2B5EF4-FFF2-40B4-BE49-F238E27FC236}">
                <a16:creationId xmlns:a16="http://schemas.microsoft.com/office/drawing/2014/main" id="{1F25969E-9F29-6EAA-D635-04805AAF8311}"/>
              </a:ext>
            </a:extLst>
          </p:cNvPr>
          <p:cNvSpPr/>
          <p:nvPr/>
        </p:nvSpPr>
        <p:spPr>
          <a:xfrm>
            <a:off x="22285090" y="5815775"/>
            <a:ext cx="21084362" cy="16475790"/>
          </a:xfrm>
          <a:prstGeom prst="rect">
            <a:avLst/>
          </a:prstGeom>
          <a:noFill/>
          <a:ln>
            <a:solidFill>
              <a:srgbClr val="CEA05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8" name="Rectangle: Rounded Corners 1497">
            <a:extLst>
              <a:ext uri="{FF2B5EF4-FFF2-40B4-BE49-F238E27FC236}">
                <a16:creationId xmlns:a16="http://schemas.microsoft.com/office/drawing/2014/main" id="{125D107F-D2BB-EE7F-6657-47A4A6C5A612}"/>
              </a:ext>
            </a:extLst>
          </p:cNvPr>
          <p:cNvSpPr/>
          <p:nvPr/>
        </p:nvSpPr>
        <p:spPr>
          <a:xfrm>
            <a:off x="23098008" y="5371003"/>
            <a:ext cx="5080191" cy="989611"/>
          </a:xfrm>
          <a:prstGeom prst="roundRect">
            <a:avLst/>
          </a:prstGeom>
          <a:solidFill>
            <a:srgbClr val="0269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Methodology</a:t>
            </a:r>
          </a:p>
        </p:txBody>
      </p:sp>
      <p:sp>
        <p:nvSpPr>
          <p:cNvPr id="1499" name="Rectangle: Rounded Corners 1498">
            <a:extLst>
              <a:ext uri="{FF2B5EF4-FFF2-40B4-BE49-F238E27FC236}">
                <a16:creationId xmlns:a16="http://schemas.microsoft.com/office/drawing/2014/main" id="{4F3898F3-662D-F3E7-33A5-D3A5D43E2E24}"/>
              </a:ext>
            </a:extLst>
          </p:cNvPr>
          <p:cNvSpPr/>
          <p:nvPr/>
        </p:nvSpPr>
        <p:spPr>
          <a:xfrm>
            <a:off x="31854599" y="12517824"/>
            <a:ext cx="10445700" cy="368045"/>
          </a:xfrm>
          <a:prstGeom prst="roundRect">
            <a:avLst/>
          </a:prstGeom>
          <a:noFill/>
          <a:ln>
            <a:solidFill>
              <a:srgbClr val="CEA05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3: Convolutional Autoencoder basic structure</a:t>
            </a:r>
          </a:p>
        </p:txBody>
      </p:sp>
      <p:grpSp>
        <p:nvGrpSpPr>
          <p:cNvPr id="1500" name="Group 1499">
            <a:extLst>
              <a:ext uri="{FF2B5EF4-FFF2-40B4-BE49-F238E27FC236}">
                <a16:creationId xmlns:a16="http://schemas.microsoft.com/office/drawing/2014/main" id="{BBFB8781-572A-8B07-1F8A-4D3B5AC1B7FF}"/>
              </a:ext>
            </a:extLst>
          </p:cNvPr>
          <p:cNvGrpSpPr/>
          <p:nvPr/>
        </p:nvGrpSpPr>
        <p:grpSpPr>
          <a:xfrm>
            <a:off x="31172687" y="7298434"/>
            <a:ext cx="11798718" cy="5331677"/>
            <a:chOff x="5734333" y="23050079"/>
            <a:chExt cx="14013223" cy="6022092"/>
          </a:xfrm>
        </p:grpSpPr>
        <p:sp>
          <p:nvSpPr>
            <p:cNvPr id="1501" name="Rectangle 1500">
              <a:extLst>
                <a:ext uri="{FF2B5EF4-FFF2-40B4-BE49-F238E27FC236}">
                  <a16:creationId xmlns:a16="http://schemas.microsoft.com/office/drawing/2014/main" id="{A2EC2BCA-ED20-B5AB-74EB-7B00D1DF737A}"/>
                </a:ext>
              </a:extLst>
            </p:cNvPr>
            <p:cNvSpPr/>
            <p:nvPr/>
          </p:nvSpPr>
          <p:spPr>
            <a:xfrm>
              <a:off x="6008914" y="23050079"/>
              <a:ext cx="13738642" cy="602209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02" name="Group 1501">
              <a:extLst>
                <a:ext uri="{FF2B5EF4-FFF2-40B4-BE49-F238E27FC236}">
                  <a16:creationId xmlns:a16="http://schemas.microsoft.com/office/drawing/2014/main" id="{D83B06A9-4AF6-D491-750C-11C784BFECA9}"/>
                </a:ext>
              </a:extLst>
            </p:cNvPr>
            <p:cNvGrpSpPr/>
            <p:nvPr/>
          </p:nvGrpSpPr>
          <p:grpSpPr>
            <a:xfrm>
              <a:off x="5734333" y="23368248"/>
              <a:ext cx="13989385" cy="5225475"/>
              <a:chOff x="760410" y="23522945"/>
              <a:chExt cx="16648609" cy="6552278"/>
            </a:xfrm>
          </p:grpSpPr>
          <p:grpSp>
            <p:nvGrpSpPr>
              <p:cNvPr id="1507" name="Group 1506">
                <a:extLst>
                  <a:ext uri="{FF2B5EF4-FFF2-40B4-BE49-F238E27FC236}">
                    <a16:creationId xmlns:a16="http://schemas.microsoft.com/office/drawing/2014/main" id="{D4790B5E-45DF-6D96-5FBC-80619445CEF4}"/>
                  </a:ext>
                </a:extLst>
              </p:cNvPr>
              <p:cNvGrpSpPr/>
              <p:nvPr/>
            </p:nvGrpSpPr>
            <p:grpSpPr>
              <a:xfrm>
                <a:off x="2788246" y="24438489"/>
                <a:ext cx="11109648" cy="5089158"/>
                <a:chOff x="11094719" y="17365779"/>
                <a:chExt cx="11109648" cy="5089158"/>
              </a:xfrm>
            </p:grpSpPr>
            <p:sp>
              <p:nvSpPr>
                <p:cNvPr id="1522" name="Rectangle 1521">
                  <a:extLst>
                    <a:ext uri="{FF2B5EF4-FFF2-40B4-BE49-F238E27FC236}">
                      <a16:creationId xmlns:a16="http://schemas.microsoft.com/office/drawing/2014/main" id="{D87453C1-70C2-9721-0FD0-81D4FA69702D}"/>
                    </a:ext>
                  </a:extLst>
                </p:cNvPr>
                <p:cNvSpPr/>
                <p:nvPr/>
              </p:nvSpPr>
              <p:spPr>
                <a:xfrm>
                  <a:off x="16581054" y="19416242"/>
                  <a:ext cx="1566541" cy="646555"/>
                </a:xfrm>
                <a:prstGeom prst="rect">
                  <a:avLst/>
                </a:prstGeom>
                <a:solidFill>
                  <a:srgbClr val="CEA052"/>
                </a:solidFill>
                <a:ln>
                  <a:noFill/>
                </a:ln>
                <a:effectLst/>
                <a:scene3d>
                  <a:camera prst="isometricOffAxis1Right">
                    <a:rot lat="233313" lon="16369993" rev="0"/>
                  </a:camera>
                  <a:lightRig rig="threePt" dir="t">
                    <a:rot lat="0" lon="0" rev="1800000"/>
                  </a:lightRig>
                </a:scene3d>
                <a:sp3d extrusionH="1270000" contourW="12700">
                  <a:contourClr>
                    <a:schemeClr val="tx1">
                      <a:lumMod val="95000"/>
                      <a:lumOff val="5000"/>
                    </a:schemeClr>
                  </a:contourClr>
                </a:sp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FB87B834-8766-E020-34F1-2E0D217A8CD2}"/>
                    </a:ext>
                  </a:extLst>
                </p:cNvPr>
                <p:cNvGrpSpPr/>
                <p:nvPr/>
              </p:nvGrpSpPr>
              <p:grpSpPr>
                <a:xfrm>
                  <a:off x="11094719" y="17415061"/>
                  <a:ext cx="4395184" cy="4881059"/>
                  <a:chOff x="11094719" y="17415061"/>
                  <a:chExt cx="4395184" cy="4881059"/>
                </a:xfrm>
              </p:grpSpPr>
              <p:grpSp>
                <p:nvGrpSpPr>
                  <p:cNvPr id="1537" name="Group 1536">
                    <a:extLst>
                      <a:ext uri="{FF2B5EF4-FFF2-40B4-BE49-F238E27FC236}">
                        <a16:creationId xmlns:a16="http://schemas.microsoft.com/office/drawing/2014/main" id="{68935A63-5072-E48A-889A-9DCC6E012B76}"/>
                      </a:ext>
                    </a:extLst>
                  </p:cNvPr>
                  <p:cNvGrpSpPr/>
                  <p:nvPr/>
                </p:nvGrpSpPr>
                <p:grpSpPr>
                  <a:xfrm>
                    <a:off x="11094719" y="17415061"/>
                    <a:ext cx="1356671" cy="4881059"/>
                    <a:chOff x="11094719" y="17415061"/>
                    <a:chExt cx="1356671" cy="4881059"/>
                  </a:xfrm>
                </p:grpSpPr>
                <p:sp>
                  <p:nvSpPr>
                    <p:cNvPr id="1546" name="Rectangle 1545">
                      <a:extLst>
                        <a:ext uri="{FF2B5EF4-FFF2-40B4-BE49-F238E27FC236}">
                          <a16:creationId xmlns:a16="http://schemas.microsoft.com/office/drawing/2014/main" id="{D97D6BE5-FF71-09D6-32FA-5096DDF5C0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94719" y="17415061"/>
                      <a:ext cx="852015" cy="4881059"/>
                    </a:xfrm>
                    <a:prstGeom prst="rect">
                      <a:avLst/>
                    </a:prstGeom>
                    <a:solidFill>
                      <a:srgbClr val="026937"/>
                    </a:solidFill>
                    <a:ln>
                      <a:noFill/>
                    </a:ln>
                    <a:scene3d>
                      <a:camera prst="isometricOffAxis2Right"/>
                      <a:lightRig rig="threePt" dir="t"/>
                    </a:scene3d>
                    <a:sp3d extrusionH="63500" contourW="12700">
                      <a:contourClr>
                        <a:schemeClr val="tx1">
                          <a:lumMod val="95000"/>
                          <a:lumOff val="5000"/>
                        </a:schemeClr>
                      </a:contourClr>
                    </a:sp3d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7" name="Rectangle 1546">
                      <a:extLst>
                        <a:ext uri="{FF2B5EF4-FFF2-40B4-BE49-F238E27FC236}">
                          <a16:creationId xmlns:a16="http://schemas.microsoft.com/office/drawing/2014/main" id="{B144C79E-07CD-CB8C-7731-8E5024B2CE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351713" y="17415061"/>
                      <a:ext cx="852015" cy="4881059"/>
                    </a:xfrm>
                    <a:prstGeom prst="rect">
                      <a:avLst/>
                    </a:prstGeom>
                    <a:solidFill>
                      <a:srgbClr val="CEA052"/>
                    </a:solidFill>
                    <a:ln>
                      <a:noFill/>
                    </a:ln>
                    <a:scene3d>
                      <a:camera prst="isometricOffAxis2Right"/>
                      <a:lightRig rig="threePt" dir="t"/>
                    </a:scene3d>
                    <a:sp3d extrusionH="63500" contourW="12700">
                      <a:contourClr>
                        <a:schemeClr val="tx1">
                          <a:lumMod val="95000"/>
                          <a:lumOff val="5000"/>
                        </a:schemeClr>
                      </a:contourClr>
                    </a:sp3d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8" name="Rectangle 1547">
                      <a:extLst>
                        <a:ext uri="{FF2B5EF4-FFF2-40B4-BE49-F238E27FC236}">
                          <a16:creationId xmlns:a16="http://schemas.microsoft.com/office/drawing/2014/main" id="{5078424E-DAF9-1E4F-CE52-A5AA2E800F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99375" y="17415061"/>
                      <a:ext cx="852015" cy="4881059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  <a:ln>
                      <a:noFill/>
                    </a:ln>
                    <a:scene3d>
                      <a:camera prst="isometricOffAxis2Right"/>
                      <a:lightRig rig="threePt" dir="t"/>
                    </a:scene3d>
                    <a:sp3d extrusionH="63500" contourW="12700">
                      <a:contourClr>
                        <a:schemeClr val="tx1">
                          <a:lumMod val="95000"/>
                          <a:lumOff val="5000"/>
                        </a:schemeClr>
                      </a:contourClr>
                    </a:sp3d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8" name="Group 1537">
                    <a:extLst>
                      <a:ext uri="{FF2B5EF4-FFF2-40B4-BE49-F238E27FC236}">
                        <a16:creationId xmlns:a16="http://schemas.microsoft.com/office/drawing/2014/main" id="{FD160CDB-C33C-88BB-60D3-3CB4ACBE3BBB}"/>
                      </a:ext>
                    </a:extLst>
                  </p:cNvPr>
                  <p:cNvGrpSpPr/>
                  <p:nvPr/>
                </p:nvGrpSpPr>
                <p:grpSpPr>
                  <a:xfrm>
                    <a:off x="12557515" y="18103905"/>
                    <a:ext cx="1427396" cy="3403148"/>
                    <a:chOff x="10965443" y="17415061"/>
                    <a:chExt cx="1356615" cy="4881059"/>
                  </a:xfrm>
                </p:grpSpPr>
                <p:sp>
                  <p:nvSpPr>
                    <p:cNvPr id="1543" name="Rectangle 1542">
                      <a:extLst>
                        <a:ext uri="{FF2B5EF4-FFF2-40B4-BE49-F238E27FC236}">
                          <a16:creationId xmlns:a16="http://schemas.microsoft.com/office/drawing/2014/main" id="{CC26F85C-E2A4-0307-A350-6C621328EF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65443" y="17415061"/>
                      <a:ext cx="852017" cy="4881059"/>
                    </a:xfrm>
                    <a:prstGeom prst="rect">
                      <a:avLst/>
                    </a:prstGeom>
                    <a:solidFill>
                      <a:srgbClr val="026937"/>
                    </a:solidFill>
                    <a:ln>
                      <a:noFill/>
                    </a:ln>
                    <a:scene3d>
                      <a:camera prst="isometricOffAxis2Right"/>
                      <a:lightRig rig="threePt" dir="t"/>
                    </a:scene3d>
                    <a:sp3d extrusionH="63500" contourW="12700">
                      <a:contourClr>
                        <a:schemeClr val="tx1">
                          <a:lumMod val="95000"/>
                          <a:lumOff val="5000"/>
                        </a:schemeClr>
                      </a:contourClr>
                    </a:sp3d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4" name="Rectangle 1543">
                      <a:extLst>
                        <a:ext uri="{FF2B5EF4-FFF2-40B4-BE49-F238E27FC236}">
                          <a16:creationId xmlns:a16="http://schemas.microsoft.com/office/drawing/2014/main" id="{6B609A52-C704-D420-BBF0-DDF9642E28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22385" y="17415061"/>
                      <a:ext cx="852014" cy="4881059"/>
                    </a:xfrm>
                    <a:prstGeom prst="rect">
                      <a:avLst/>
                    </a:prstGeom>
                    <a:solidFill>
                      <a:srgbClr val="CEA052"/>
                    </a:solidFill>
                    <a:ln>
                      <a:noFill/>
                    </a:ln>
                    <a:scene3d>
                      <a:camera prst="isometricOffAxis2Right"/>
                      <a:lightRig rig="threePt" dir="t"/>
                    </a:scene3d>
                    <a:sp3d extrusionH="63500" contourW="12700">
                      <a:contourClr>
                        <a:schemeClr val="tx1">
                          <a:lumMod val="95000"/>
                          <a:lumOff val="5000"/>
                        </a:schemeClr>
                      </a:contourClr>
                    </a:sp3d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5" name="Rectangle 1544">
                      <a:extLst>
                        <a:ext uri="{FF2B5EF4-FFF2-40B4-BE49-F238E27FC236}">
                          <a16:creationId xmlns:a16="http://schemas.microsoft.com/office/drawing/2014/main" id="{A6C3FE70-D730-DA4C-F8D7-9A08F2610C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70044" y="17415061"/>
                      <a:ext cx="852014" cy="4881059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  <a:ln>
                      <a:noFill/>
                    </a:ln>
                    <a:scene3d>
                      <a:camera prst="isometricOffAxis2Right"/>
                      <a:lightRig rig="threePt" dir="t"/>
                    </a:scene3d>
                    <a:sp3d extrusionH="63500" contourW="12700">
                      <a:contourClr>
                        <a:schemeClr val="tx1">
                          <a:lumMod val="95000"/>
                          <a:lumOff val="5000"/>
                        </a:schemeClr>
                      </a:contourClr>
                    </a:sp3d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9" name="Group 1538">
                    <a:extLst>
                      <a:ext uri="{FF2B5EF4-FFF2-40B4-BE49-F238E27FC236}">
                        <a16:creationId xmlns:a16="http://schemas.microsoft.com/office/drawing/2014/main" id="{5C4E218A-FAAC-0704-AAD1-931990E2675B}"/>
                      </a:ext>
                    </a:extLst>
                  </p:cNvPr>
                  <p:cNvGrpSpPr/>
                  <p:nvPr/>
                </p:nvGrpSpPr>
                <p:grpSpPr>
                  <a:xfrm>
                    <a:off x="14074783" y="18728111"/>
                    <a:ext cx="1415120" cy="1991779"/>
                    <a:chOff x="10616557" y="17415061"/>
                    <a:chExt cx="1356660" cy="4881059"/>
                  </a:xfrm>
                </p:grpSpPr>
                <p:sp>
                  <p:nvSpPr>
                    <p:cNvPr id="1540" name="Rectangle 1539">
                      <a:extLst>
                        <a:ext uri="{FF2B5EF4-FFF2-40B4-BE49-F238E27FC236}">
                          <a16:creationId xmlns:a16="http://schemas.microsoft.com/office/drawing/2014/main" id="{A0012B52-7E76-3C62-7C4E-E3A3713D7A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16557" y="17415061"/>
                      <a:ext cx="852017" cy="4881059"/>
                    </a:xfrm>
                    <a:prstGeom prst="rect">
                      <a:avLst/>
                    </a:prstGeom>
                    <a:solidFill>
                      <a:srgbClr val="026937"/>
                    </a:solidFill>
                    <a:ln>
                      <a:noFill/>
                    </a:ln>
                    <a:scene3d>
                      <a:camera prst="isometricOffAxis2Right"/>
                      <a:lightRig rig="threePt" dir="t"/>
                    </a:scene3d>
                    <a:sp3d extrusionH="63500" contourW="12700">
                      <a:contourClr>
                        <a:schemeClr val="tx1">
                          <a:lumMod val="95000"/>
                          <a:lumOff val="5000"/>
                        </a:schemeClr>
                      </a:contourClr>
                    </a:sp3d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1" name="Rectangle 1540">
                      <a:extLst>
                        <a:ext uri="{FF2B5EF4-FFF2-40B4-BE49-F238E27FC236}">
                          <a16:creationId xmlns:a16="http://schemas.microsoft.com/office/drawing/2014/main" id="{D98F2311-76C4-F8E8-2CD6-5F52AEEA70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73539" y="17415061"/>
                      <a:ext cx="852015" cy="4881059"/>
                    </a:xfrm>
                    <a:prstGeom prst="rect">
                      <a:avLst/>
                    </a:prstGeom>
                    <a:solidFill>
                      <a:srgbClr val="CEA052"/>
                    </a:solidFill>
                    <a:ln>
                      <a:noFill/>
                    </a:ln>
                    <a:scene3d>
                      <a:camera prst="isometricOffAxis2Right"/>
                      <a:lightRig rig="threePt" dir="t"/>
                    </a:scene3d>
                    <a:sp3d extrusionH="63500" contourW="12700">
                      <a:contourClr>
                        <a:schemeClr val="tx1">
                          <a:lumMod val="95000"/>
                          <a:lumOff val="5000"/>
                        </a:schemeClr>
                      </a:contourClr>
                    </a:sp3d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2" name="Rectangle 1541">
                      <a:extLst>
                        <a:ext uri="{FF2B5EF4-FFF2-40B4-BE49-F238E27FC236}">
                          <a16:creationId xmlns:a16="http://schemas.microsoft.com/office/drawing/2014/main" id="{3B86C20E-CBD1-8E95-A526-D1EC300815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21202" y="17415061"/>
                      <a:ext cx="852015" cy="4881059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  <a:ln>
                      <a:noFill/>
                    </a:ln>
                    <a:scene3d>
                      <a:camera prst="isometricOffAxis2Right"/>
                      <a:lightRig rig="threePt" dir="t"/>
                    </a:scene3d>
                    <a:sp3d extrusionH="63500" contourW="12700">
                      <a:contourClr>
                        <a:schemeClr val="tx1">
                          <a:lumMod val="95000"/>
                          <a:lumOff val="5000"/>
                        </a:schemeClr>
                      </a:contourClr>
                    </a:sp3d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524" name="Group 1523">
                  <a:extLst>
                    <a:ext uri="{FF2B5EF4-FFF2-40B4-BE49-F238E27FC236}">
                      <a16:creationId xmlns:a16="http://schemas.microsoft.com/office/drawing/2014/main" id="{C29C7459-2508-ABAA-23E9-C87CE0F1FC21}"/>
                    </a:ext>
                  </a:extLst>
                </p:cNvPr>
                <p:cNvGrpSpPr/>
                <p:nvPr/>
              </p:nvGrpSpPr>
              <p:grpSpPr>
                <a:xfrm flipH="1">
                  <a:off x="17651094" y="17365779"/>
                  <a:ext cx="4553273" cy="5089158"/>
                  <a:chOff x="11969278" y="17460881"/>
                  <a:chExt cx="4582040" cy="4881062"/>
                </a:xfrm>
              </p:grpSpPr>
              <p:grpSp>
                <p:nvGrpSpPr>
                  <p:cNvPr id="1525" name="Group 1524">
                    <a:extLst>
                      <a:ext uri="{FF2B5EF4-FFF2-40B4-BE49-F238E27FC236}">
                        <a16:creationId xmlns:a16="http://schemas.microsoft.com/office/drawing/2014/main" id="{AE77437A-3E61-7BD6-E2CE-68CB92863091}"/>
                      </a:ext>
                    </a:extLst>
                  </p:cNvPr>
                  <p:cNvGrpSpPr/>
                  <p:nvPr/>
                </p:nvGrpSpPr>
                <p:grpSpPr>
                  <a:xfrm>
                    <a:off x="11969278" y="17460881"/>
                    <a:ext cx="1356672" cy="4881062"/>
                    <a:chOff x="11969278" y="17460881"/>
                    <a:chExt cx="1356672" cy="4881062"/>
                  </a:xfrm>
                </p:grpSpPr>
                <p:sp>
                  <p:nvSpPr>
                    <p:cNvPr id="1534" name="Rectangle 1533">
                      <a:extLst>
                        <a:ext uri="{FF2B5EF4-FFF2-40B4-BE49-F238E27FC236}">
                          <a16:creationId xmlns:a16="http://schemas.microsoft.com/office/drawing/2014/main" id="{1471B8A8-7472-E131-6DBF-448B4291EF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473934" y="17460881"/>
                      <a:ext cx="852016" cy="4881059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  <a:ln>
                      <a:noFill/>
                    </a:ln>
                    <a:scene3d>
                      <a:camera prst="isometricOffAxis2Right"/>
                      <a:lightRig rig="threePt" dir="t"/>
                    </a:scene3d>
                    <a:sp3d extrusionH="63500" contourW="12700">
                      <a:contourClr>
                        <a:schemeClr val="tx1">
                          <a:lumMod val="95000"/>
                          <a:lumOff val="5000"/>
                        </a:schemeClr>
                      </a:contourClr>
                    </a:sp3d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5" name="Rectangle 1534">
                      <a:extLst>
                        <a:ext uri="{FF2B5EF4-FFF2-40B4-BE49-F238E27FC236}">
                          <a16:creationId xmlns:a16="http://schemas.microsoft.com/office/drawing/2014/main" id="{28841184-3495-D3F0-38DB-E6C022E76F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26274" y="17460884"/>
                      <a:ext cx="852016" cy="4881059"/>
                    </a:xfrm>
                    <a:prstGeom prst="rect">
                      <a:avLst/>
                    </a:prstGeom>
                    <a:solidFill>
                      <a:srgbClr val="CEA052"/>
                    </a:solidFill>
                    <a:ln>
                      <a:noFill/>
                    </a:ln>
                    <a:scene3d>
                      <a:camera prst="isometricOffAxis2Right"/>
                      <a:lightRig rig="threePt" dir="t"/>
                    </a:scene3d>
                    <a:sp3d extrusionH="63500" contourW="12700">
                      <a:contourClr>
                        <a:schemeClr val="tx1">
                          <a:lumMod val="95000"/>
                          <a:lumOff val="5000"/>
                        </a:schemeClr>
                      </a:contourClr>
                    </a:sp3d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6" name="Rectangle 1535">
                      <a:extLst>
                        <a:ext uri="{FF2B5EF4-FFF2-40B4-BE49-F238E27FC236}">
                          <a16:creationId xmlns:a16="http://schemas.microsoft.com/office/drawing/2014/main" id="{D960A44A-D700-177F-ACBF-01F1D11DBA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69278" y="17460884"/>
                      <a:ext cx="852016" cy="4881059"/>
                    </a:xfrm>
                    <a:prstGeom prst="rect">
                      <a:avLst/>
                    </a:prstGeom>
                    <a:solidFill>
                      <a:srgbClr val="026937"/>
                    </a:solidFill>
                    <a:ln>
                      <a:noFill/>
                    </a:ln>
                    <a:scene3d>
                      <a:camera prst="isometricOffAxis2Right"/>
                      <a:lightRig rig="threePt" dir="t"/>
                    </a:scene3d>
                    <a:sp3d extrusionH="63500" contourW="12700">
                      <a:contourClr>
                        <a:schemeClr val="tx1">
                          <a:lumMod val="95000"/>
                          <a:lumOff val="5000"/>
                        </a:schemeClr>
                      </a:contourClr>
                    </a:sp3d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26" name="Group 1525">
                    <a:extLst>
                      <a:ext uri="{FF2B5EF4-FFF2-40B4-BE49-F238E27FC236}">
                        <a16:creationId xmlns:a16="http://schemas.microsoft.com/office/drawing/2014/main" id="{A3ED05C7-5F41-6694-DC3B-0A215B27801F}"/>
                      </a:ext>
                    </a:extLst>
                  </p:cNvPr>
                  <p:cNvGrpSpPr/>
                  <p:nvPr/>
                </p:nvGrpSpPr>
                <p:grpSpPr>
                  <a:xfrm>
                    <a:off x="13583301" y="18103902"/>
                    <a:ext cx="1427361" cy="3403150"/>
                    <a:chOff x="11940445" y="17415058"/>
                    <a:chExt cx="1356590" cy="4881062"/>
                  </a:xfrm>
                </p:grpSpPr>
                <p:sp>
                  <p:nvSpPr>
                    <p:cNvPr id="1531" name="Rectangle 1530">
                      <a:extLst>
                        <a:ext uri="{FF2B5EF4-FFF2-40B4-BE49-F238E27FC236}">
                          <a16:creationId xmlns:a16="http://schemas.microsoft.com/office/drawing/2014/main" id="{76BB82C4-82D6-5374-9456-1D2EE968CC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445018" y="17415061"/>
                      <a:ext cx="852017" cy="4881059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  <a:ln>
                      <a:noFill/>
                    </a:ln>
                    <a:scene3d>
                      <a:camera prst="isometricOffAxis2Right"/>
                      <a:lightRig rig="threePt" dir="t"/>
                    </a:scene3d>
                    <a:sp3d extrusionH="63500" contourW="12700">
                      <a:contourClr>
                        <a:schemeClr val="tx1">
                          <a:lumMod val="95000"/>
                          <a:lumOff val="5000"/>
                        </a:schemeClr>
                      </a:contourClr>
                    </a:sp3d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2" name="Rectangle 1531">
                      <a:extLst>
                        <a:ext uri="{FF2B5EF4-FFF2-40B4-BE49-F238E27FC236}">
                          <a16:creationId xmlns:a16="http://schemas.microsoft.com/office/drawing/2014/main" id="{3D418D1C-6ACD-DD39-EEDA-0D71FF7899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97441" y="17415058"/>
                      <a:ext cx="852017" cy="4881059"/>
                    </a:xfrm>
                    <a:prstGeom prst="rect">
                      <a:avLst/>
                    </a:prstGeom>
                    <a:solidFill>
                      <a:srgbClr val="CEA052"/>
                    </a:solidFill>
                    <a:ln>
                      <a:noFill/>
                    </a:ln>
                    <a:scene3d>
                      <a:camera prst="isometricOffAxis2Right"/>
                      <a:lightRig rig="threePt" dir="t"/>
                    </a:scene3d>
                    <a:sp3d extrusionH="63500" contourW="12700">
                      <a:contourClr>
                        <a:schemeClr val="tx1">
                          <a:lumMod val="95000"/>
                          <a:lumOff val="5000"/>
                        </a:schemeClr>
                      </a:contourClr>
                    </a:sp3d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3" name="Rectangle 1532">
                      <a:extLst>
                        <a:ext uri="{FF2B5EF4-FFF2-40B4-BE49-F238E27FC236}">
                          <a16:creationId xmlns:a16="http://schemas.microsoft.com/office/drawing/2014/main" id="{1B018FF0-9483-D011-13B8-DA9FE3126E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40445" y="17415060"/>
                      <a:ext cx="852017" cy="4881059"/>
                    </a:xfrm>
                    <a:prstGeom prst="rect">
                      <a:avLst/>
                    </a:prstGeom>
                    <a:solidFill>
                      <a:srgbClr val="026937"/>
                    </a:solidFill>
                    <a:ln>
                      <a:noFill/>
                    </a:ln>
                    <a:scene3d>
                      <a:camera prst="isometricOffAxis2Right"/>
                      <a:lightRig rig="threePt" dir="t"/>
                    </a:scene3d>
                    <a:sp3d extrusionH="63500" contourW="12700">
                      <a:contourClr>
                        <a:schemeClr val="tx1">
                          <a:lumMod val="95000"/>
                          <a:lumOff val="5000"/>
                        </a:schemeClr>
                      </a:contourClr>
                    </a:sp3d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27" name="Group 1526">
                    <a:extLst>
                      <a:ext uri="{FF2B5EF4-FFF2-40B4-BE49-F238E27FC236}">
                        <a16:creationId xmlns:a16="http://schemas.microsoft.com/office/drawing/2014/main" id="{A5CCF9A6-21A0-A9B1-5E6C-D077495817FC}"/>
                      </a:ext>
                    </a:extLst>
                  </p:cNvPr>
                  <p:cNvGrpSpPr/>
                  <p:nvPr/>
                </p:nvGrpSpPr>
                <p:grpSpPr>
                  <a:xfrm>
                    <a:off x="15136211" y="18689413"/>
                    <a:ext cx="1415107" cy="1991780"/>
                    <a:chOff x="11634144" y="17320229"/>
                    <a:chExt cx="1356648" cy="4881062"/>
                  </a:xfrm>
                </p:grpSpPr>
                <p:sp>
                  <p:nvSpPr>
                    <p:cNvPr id="1528" name="Rectangle 1527">
                      <a:extLst>
                        <a:ext uri="{FF2B5EF4-FFF2-40B4-BE49-F238E27FC236}">
                          <a16:creationId xmlns:a16="http://schemas.microsoft.com/office/drawing/2014/main" id="{63D5005D-3D52-CE64-7842-72A7B694BF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138778" y="17320229"/>
                      <a:ext cx="852014" cy="4881059"/>
                    </a:xfrm>
                    <a:prstGeom prst="rect">
                      <a:avLst/>
                    </a:prstGeom>
                    <a:solidFill>
                      <a:srgbClr val="92D050"/>
                    </a:solidFill>
                    <a:ln>
                      <a:noFill/>
                    </a:ln>
                    <a:scene3d>
                      <a:camera prst="isometricOffAxis2Right"/>
                      <a:lightRig rig="threePt" dir="t"/>
                    </a:scene3d>
                    <a:sp3d extrusionH="63500" contourW="12700">
                      <a:contourClr>
                        <a:schemeClr val="tx1">
                          <a:lumMod val="95000"/>
                          <a:lumOff val="5000"/>
                        </a:schemeClr>
                      </a:contourClr>
                    </a:sp3d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9" name="Rectangle 1528">
                      <a:extLst>
                        <a:ext uri="{FF2B5EF4-FFF2-40B4-BE49-F238E27FC236}">
                          <a16:creationId xmlns:a16="http://schemas.microsoft.com/office/drawing/2014/main" id="{598DEE45-B829-E793-C1AE-EDA08FA9B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891145" y="17320232"/>
                      <a:ext cx="852014" cy="4881059"/>
                    </a:xfrm>
                    <a:prstGeom prst="rect">
                      <a:avLst/>
                    </a:prstGeom>
                    <a:solidFill>
                      <a:srgbClr val="CEA052"/>
                    </a:solidFill>
                    <a:ln>
                      <a:noFill/>
                    </a:ln>
                    <a:scene3d>
                      <a:camera prst="isometricOffAxis2Right"/>
                      <a:lightRig rig="threePt" dir="t"/>
                    </a:scene3d>
                    <a:sp3d extrusionH="63500" contourW="12700">
                      <a:contourClr>
                        <a:schemeClr val="tx1">
                          <a:lumMod val="95000"/>
                          <a:lumOff val="5000"/>
                        </a:schemeClr>
                      </a:contourClr>
                    </a:sp3d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0" name="Rectangle 1529">
                      <a:extLst>
                        <a:ext uri="{FF2B5EF4-FFF2-40B4-BE49-F238E27FC236}">
                          <a16:creationId xmlns:a16="http://schemas.microsoft.com/office/drawing/2014/main" id="{70CA68A7-F331-64C2-EC67-DD04094668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4144" y="17320232"/>
                      <a:ext cx="852014" cy="4881059"/>
                    </a:xfrm>
                    <a:prstGeom prst="rect">
                      <a:avLst/>
                    </a:prstGeom>
                    <a:solidFill>
                      <a:srgbClr val="026937"/>
                    </a:solidFill>
                    <a:ln>
                      <a:noFill/>
                    </a:ln>
                    <a:scene3d>
                      <a:camera prst="isometricOffAxis2Right"/>
                      <a:lightRig rig="threePt" dir="t"/>
                    </a:scene3d>
                    <a:sp3d extrusionH="63500" contourW="12700">
                      <a:contourClr>
                        <a:schemeClr val="tx1">
                          <a:lumMod val="95000"/>
                          <a:lumOff val="5000"/>
                        </a:schemeClr>
                      </a:contourClr>
                    </a:sp3d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sp>
            <p:nvSpPr>
              <p:cNvPr id="1508" name="TextBox 1507">
                <a:extLst>
                  <a:ext uri="{FF2B5EF4-FFF2-40B4-BE49-F238E27FC236}">
                    <a16:creationId xmlns:a16="http://schemas.microsoft.com/office/drawing/2014/main" id="{189B0656-0DFE-FA5D-B24E-83E54C45C7CB}"/>
                  </a:ext>
                </a:extLst>
              </p:cNvPr>
              <p:cNvSpPr txBox="1"/>
              <p:nvPr/>
            </p:nvSpPr>
            <p:spPr>
              <a:xfrm>
                <a:off x="3533456" y="24218024"/>
                <a:ext cx="2317478" cy="828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02693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  <a:r>
                  <a:rPr lang="en-US" sz="1800" dirty="0">
                    <a:solidFill>
                      <a:srgbClr val="02693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endParaRPr lang="en-US" sz="4000" dirty="0">
                  <a:solidFill>
                    <a:srgbClr val="02693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9" name="Arrow: Right 1508">
                <a:extLst>
                  <a:ext uri="{FF2B5EF4-FFF2-40B4-BE49-F238E27FC236}">
                    <a16:creationId xmlns:a16="http://schemas.microsoft.com/office/drawing/2014/main" id="{B20B9967-2127-65E4-3615-1DBBD7C1E2C4}"/>
                  </a:ext>
                </a:extLst>
              </p:cNvPr>
              <p:cNvSpPr/>
              <p:nvPr/>
            </p:nvSpPr>
            <p:spPr>
              <a:xfrm>
                <a:off x="1346856" y="26495672"/>
                <a:ext cx="1218802" cy="820908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0" name="TextBox 1509">
                <a:extLst>
                  <a:ext uri="{FF2B5EF4-FFF2-40B4-BE49-F238E27FC236}">
                    <a16:creationId xmlns:a16="http://schemas.microsoft.com/office/drawing/2014/main" id="{2B1BE0D7-614F-DD58-439B-4125AA7097AB}"/>
                  </a:ext>
                </a:extLst>
              </p:cNvPr>
              <p:cNvSpPr txBox="1"/>
              <p:nvPr/>
            </p:nvSpPr>
            <p:spPr>
              <a:xfrm>
                <a:off x="760410" y="27332265"/>
                <a:ext cx="2188498" cy="741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rgbClr val="02693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12-channel</a:t>
                </a:r>
                <a:r>
                  <a:rPr lang="en-US" sz="1400" i="1" dirty="0">
                    <a:solidFill>
                      <a:srgbClr val="02693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b="1" i="1" dirty="0">
                    <a:solidFill>
                      <a:srgbClr val="02693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 image</a:t>
                </a:r>
              </a:p>
            </p:txBody>
          </p:sp>
          <p:sp>
            <p:nvSpPr>
              <p:cNvPr id="1511" name="TextBox 1510">
                <a:extLst>
                  <a:ext uri="{FF2B5EF4-FFF2-40B4-BE49-F238E27FC236}">
                    <a16:creationId xmlns:a16="http://schemas.microsoft.com/office/drawing/2014/main" id="{DD69A616-8401-A3B9-DB39-C57C6BAF2404}"/>
                  </a:ext>
                </a:extLst>
              </p:cNvPr>
              <p:cNvSpPr txBox="1"/>
              <p:nvPr/>
            </p:nvSpPr>
            <p:spPr>
              <a:xfrm>
                <a:off x="4179463" y="29112480"/>
                <a:ext cx="2673080" cy="741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rgbClr val="02693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Encoder: Convolutional layers</a:t>
                </a:r>
                <a:endParaRPr lang="en-US" sz="1800" i="1" dirty="0">
                  <a:solidFill>
                    <a:srgbClr val="02693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2" name="Rectangle 1511">
                <a:extLst>
                  <a:ext uri="{FF2B5EF4-FFF2-40B4-BE49-F238E27FC236}">
                    <a16:creationId xmlns:a16="http://schemas.microsoft.com/office/drawing/2014/main" id="{9A481C0A-4701-397C-6C81-EC38C0110E0F}"/>
                  </a:ext>
                </a:extLst>
              </p:cNvPr>
              <p:cNvSpPr/>
              <p:nvPr/>
            </p:nvSpPr>
            <p:spPr>
              <a:xfrm flipH="1">
                <a:off x="14539227" y="24344496"/>
                <a:ext cx="965161" cy="5183248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  <a:scene3d>
                <a:camera prst="isometricOffAxis2Right"/>
                <a:lightRig rig="threePt" dir="t"/>
              </a:scene3d>
              <a:sp3d extrusionH="63500" contourW="12700">
                <a:contourClr>
                  <a:schemeClr val="tx1">
                    <a:lumMod val="95000"/>
                    <a:lumOff val="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3" name="TextBox 1512">
                <a:extLst>
                  <a:ext uri="{FF2B5EF4-FFF2-40B4-BE49-F238E27FC236}">
                    <a16:creationId xmlns:a16="http://schemas.microsoft.com/office/drawing/2014/main" id="{C0E9C309-2613-6411-912E-08EB4208075B}"/>
                  </a:ext>
                </a:extLst>
              </p:cNvPr>
              <p:cNvSpPr txBox="1"/>
              <p:nvPr/>
            </p:nvSpPr>
            <p:spPr>
              <a:xfrm>
                <a:off x="2203911" y="29400580"/>
                <a:ext cx="2317478" cy="479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2693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 = 12</a:t>
                </a:r>
                <a:endParaRPr lang="en-US" sz="2000" dirty="0">
                  <a:solidFill>
                    <a:srgbClr val="02693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4" name="TextBox 1513">
                <a:extLst>
                  <a:ext uri="{FF2B5EF4-FFF2-40B4-BE49-F238E27FC236}">
                    <a16:creationId xmlns:a16="http://schemas.microsoft.com/office/drawing/2014/main" id="{ABB12ABC-C584-6ECD-30D4-2215600B838E}"/>
                  </a:ext>
                </a:extLst>
              </p:cNvPr>
              <p:cNvSpPr txBox="1"/>
              <p:nvPr/>
            </p:nvSpPr>
            <p:spPr>
              <a:xfrm>
                <a:off x="13860524" y="29595735"/>
                <a:ext cx="2317478" cy="479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02693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 = 1</a:t>
                </a:r>
                <a:endParaRPr lang="en-US" sz="2000" dirty="0">
                  <a:solidFill>
                    <a:srgbClr val="02693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5" name="TextBox 1514">
                <a:extLst>
                  <a:ext uri="{FF2B5EF4-FFF2-40B4-BE49-F238E27FC236}">
                    <a16:creationId xmlns:a16="http://schemas.microsoft.com/office/drawing/2014/main" id="{E36D9537-5288-8922-B018-521923C103B8}"/>
                  </a:ext>
                </a:extLst>
              </p:cNvPr>
              <p:cNvSpPr txBox="1"/>
              <p:nvPr/>
            </p:nvSpPr>
            <p:spPr>
              <a:xfrm>
                <a:off x="7232473" y="27531959"/>
                <a:ext cx="1981900" cy="741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rgbClr val="02693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Bottleneck latent space</a:t>
                </a:r>
                <a:endParaRPr lang="en-US" sz="1800" i="1" dirty="0">
                  <a:solidFill>
                    <a:srgbClr val="02693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6" name="TextBox 1515">
                <a:extLst>
                  <a:ext uri="{FF2B5EF4-FFF2-40B4-BE49-F238E27FC236}">
                    <a16:creationId xmlns:a16="http://schemas.microsoft.com/office/drawing/2014/main" id="{93604908-EC1A-4764-225B-10C257ECA838}"/>
                  </a:ext>
                </a:extLst>
              </p:cNvPr>
              <p:cNvSpPr txBox="1"/>
              <p:nvPr/>
            </p:nvSpPr>
            <p:spPr>
              <a:xfrm>
                <a:off x="9603968" y="29067863"/>
                <a:ext cx="2981817" cy="741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rgbClr val="02693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Decoder: Deconvolutional layers</a:t>
                </a:r>
                <a:endParaRPr lang="en-US" sz="1800" i="1" dirty="0">
                  <a:solidFill>
                    <a:srgbClr val="02693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7" name="TextBox 1516">
                <a:extLst>
                  <a:ext uri="{FF2B5EF4-FFF2-40B4-BE49-F238E27FC236}">
                    <a16:creationId xmlns:a16="http://schemas.microsoft.com/office/drawing/2014/main" id="{C3DE3723-B12C-FFFC-9B92-C66A4D3941C8}"/>
                  </a:ext>
                </a:extLst>
              </p:cNvPr>
              <p:cNvSpPr txBox="1"/>
              <p:nvPr/>
            </p:nvSpPr>
            <p:spPr>
              <a:xfrm>
                <a:off x="13187097" y="23522945"/>
                <a:ext cx="3815651" cy="741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rgbClr val="02693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Convolutional layer with Sigmoid activation</a:t>
                </a:r>
              </a:p>
            </p:txBody>
          </p:sp>
          <p:sp>
            <p:nvSpPr>
              <p:cNvPr id="1518" name="Arrow: Right 1517">
                <a:extLst>
                  <a:ext uri="{FF2B5EF4-FFF2-40B4-BE49-F238E27FC236}">
                    <a16:creationId xmlns:a16="http://schemas.microsoft.com/office/drawing/2014/main" id="{94E4C627-DFBE-2FEC-53D6-A54DC983BA35}"/>
                  </a:ext>
                </a:extLst>
              </p:cNvPr>
              <p:cNvSpPr/>
              <p:nvPr/>
            </p:nvSpPr>
            <p:spPr>
              <a:xfrm>
                <a:off x="7641997" y="26585268"/>
                <a:ext cx="919015" cy="54588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9" name="Arrow: Right 1518">
                <a:extLst>
                  <a:ext uri="{FF2B5EF4-FFF2-40B4-BE49-F238E27FC236}">
                    <a16:creationId xmlns:a16="http://schemas.microsoft.com/office/drawing/2014/main" id="{8FA67637-3D36-863C-3EEA-6086952ABB57}"/>
                  </a:ext>
                </a:extLst>
              </p:cNvPr>
              <p:cNvSpPr/>
              <p:nvPr/>
            </p:nvSpPr>
            <p:spPr>
              <a:xfrm>
                <a:off x="13860524" y="26531574"/>
                <a:ext cx="679300" cy="758299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0" name="Arrow: Right 1519">
                <a:extLst>
                  <a:ext uri="{FF2B5EF4-FFF2-40B4-BE49-F238E27FC236}">
                    <a16:creationId xmlns:a16="http://schemas.microsoft.com/office/drawing/2014/main" id="{9C61059C-3F4A-4EF3-E148-E5EB15300EE8}"/>
                  </a:ext>
                </a:extLst>
              </p:cNvPr>
              <p:cNvSpPr/>
              <p:nvPr/>
            </p:nvSpPr>
            <p:spPr>
              <a:xfrm>
                <a:off x="15671894" y="26495672"/>
                <a:ext cx="1252072" cy="820908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1" name="TextBox 1520">
                <a:extLst>
                  <a:ext uri="{FF2B5EF4-FFF2-40B4-BE49-F238E27FC236}">
                    <a16:creationId xmlns:a16="http://schemas.microsoft.com/office/drawing/2014/main" id="{C42E20EF-6065-386C-EA75-61A74BD53CF6}"/>
                  </a:ext>
                </a:extLst>
              </p:cNvPr>
              <p:cNvSpPr txBox="1"/>
              <p:nvPr/>
            </p:nvSpPr>
            <p:spPr>
              <a:xfrm>
                <a:off x="15186842" y="27383735"/>
                <a:ext cx="2222177" cy="741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rgbClr val="02693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1-channel output image</a:t>
                </a:r>
              </a:p>
            </p:txBody>
          </p:sp>
        </p:grpSp>
        <p:sp>
          <p:nvSpPr>
            <p:cNvPr id="1503" name="Arc 1502">
              <a:extLst>
                <a:ext uri="{FF2B5EF4-FFF2-40B4-BE49-F238E27FC236}">
                  <a16:creationId xmlns:a16="http://schemas.microsoft.com/office/drawing/2014/main" id="{26AD9A20-1AF7-648B-1439-C00B5F9A2E4D}"/>
                </a:ext>
              </a:extLst>
            </p:cNvPr>
            <p:cNvSpPr/>
            <p:nvPr/>
          </p:nvSpPr>
          <p:spPr>
            <a:xfrm>
              <a:off x="10634626" y="24725829"/>
              <a:ext cx="3004432" cy="515629"/>
            </a:xfrm>
            <a:prstGeom prst="arc">
              <a:avLst>
                <a:gd name="adj1" fmla="val 10833177"/>
                <a:gd name="adj2" fmla="val 21568455"/>
              </a:avLst>
            </a:prstGeom>
            <a:ln>
              <a:solidFill>
                <a:srgbClr val="02693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4" name="Arc 1503">
              <a:extLst>
                <a:ext uri="{FF2B5EF4-FFF2-40B4-BE49-F238E27FC236}">
                  <a16:creationId xmlns:a16="http://schemas.microsoft.com/office/drawing/2014/main" id="{1AE832F3-66B7-A018-BB2E-81EA0FDFF8B4}"/>
                </a:ext>
              </a:extLst>
            </p:cNvPr>
            <p:cNvSpPr/>
            <p:nvPr/>
          </p:nvSpPr>
          <p:spPr>
            <a:xfrm>
              <a:off x="9378715" y="24065991"/>
              <a:ext cx="5556996" cy="905031"/>
            </a:xfrm>
            <a:prstGeom prst="arc">
              <a:avLst>
                <a:gd name="adj1" fmla="val 10833177"/>
                <a:gd name="adj2" fmla="val 21567897"/>
              </a:avLst>
            </a:prstGeom>
            <a:ln>
              <a:solidFill>
                <a:srgbClr val="02693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5" name="Arc 1504">
              <a:extLst>
                <a:ext uri="{FF2B5EF4-FFF2-40B4-BE49-F238E27FC236}">
                  <a16:creationId xmlns:a16="http://schemas.microsoft.com/office/drawing/2014/main" id="{E46DD5ED-0986-DDE9-A45B-1D74F7AD4D65}"/>
                </a:ext>
              </a:extLst>
            </p:cNvPr>
            <p:cNvSpPr/>
            <p:nvPr/>
          </p:nvSpPr>
          <p:spPr>
            <a:xfrm>
              <a:off x="8370141" y="23277502"/>
              <a:ext cx="7645606" cy="1334038"/>
            </a:xfrm>
            <a:prstGeom prst="arc">
              <a:avLst>
                <a:gd name="adj1" fmla="val 10809099"/>
                <a:gd name="adj2" fmla="val 0"/>
              </a:avLst>
            </a:prstGeom>
            <a:ln>
              <a:solidFill>
                <a:srgbClr val="02693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6" name="TextBox 1505">
              <a:extLst>
                <a:ext uri="{FF2B5EF4-FFF2-40B4-BE49-F238E27FC236}">
                  <a16:creationId xmlns:a16="http://schemas.microsoft.com/office/drawing/2014/main" id="{ADC506CE-C943-A3CA-767B-941D1C8AD37C}"/>
                </a:ext>
              </a:extLst>
            </p:cNvPr>
            <p:cNvSpPr txBox="1"/>
            <p:nvPr/>
          </p:nvSpPr>
          <p:spPr>
            <a:xfrm>
              <a:off x="10855933" y="23531917"/>
              <a:ext cx="2402098" cy="347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02693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Skip connections</a:t>
              </a:r>
              <a:endParaRPr lang="en-US" sz="1800" i="1" dirty="0">
                <a:solidFill>
                  <a:srgbClr val="02693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49" name="Group 1548">
            <a:extLst>
              <a:ext uri="{FF2B5EF4-FFF2-40B4-BE49-F238E27FC236}">
                <a16:creationId xmlns:a16="http://schemas.microsoft.com/office/drawing/2014/main" id="{891551B1-3563-515E-1381-C3AB94B522AB}"/>
              </a:ext>
            </a:extLst>
          </p:cNvPr>
          <p:cNvGrpSpPr/>
          <p:nvPr/>
        </p:nvGrpSpPr>
        <p:grpSpPr>
          <a:xfrm>
            <a:off x="23682917" y="12567517"/>
            <a:ext cx="7023403" cy="2689627"/>
            <a:chOff x="23612039" y="29121673"/>
            <a:chExt cx="7054598" cy="2593826"/>
          </a:xfrm>
        </p:grpSpPr>
        <p:pic>
          <p:nvPicPr>
            <p:cNvPr id="1550" name="Picture 31" descr="figure 1">
              <a:extLst>
                <a:ext uri="{FF2B5EF4-FFF2-40B4-BE49-F238E27FC236}">
                  <a16:creationId xmlns:a16="http://schemas.microsoft.com/office/drawing/2014/main" id="{CB0912F0-D175-B21D-033A-53A32AB8A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17914" y="29121673"/>
              <a:ext cx="3264548" cy="21763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1" name="Picture 33" descr="figure 2">
              <a:extLst>
                <a:ext uri="{FF2B5EF4-FFF2-40B4-BE49-F238E27FC236}">
                  <a16:creationId xmlns:a16="http://schemas.microsoft.com/office/drawing/2014/main" id="{09CA26EA-4EB3-E529-C048-5303010FE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02089" y="29142777"/>
              <a:ext cx="3264548" cy="2147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52" name="Arrow: Right 1551">
              <a:extLst>
                <a:ext uri="{FF2B5EF4-FFF2-40B4-BE49-F238E27FC236}">
                  <a16:creationId xmlns:a16="http://schemas.microsoft.com/office/drawing/2014/main" id="{9CEC7809-DCF1-09AC-E627-0E8E4690CF82}"/>
                </a:ext>
              </a:extLst>
            </p:cNvPr>
            <p:cNvSpPr/>
            <p:nvPr/>
          </p:nvSpPr>
          <p:spPr>
            <a:xfrm>
              <a:off x="26969286" y="29629831"/>
              <a:ext cx="369195" cy="1149517"/>
            </a:xfrm>
            <a:prstGeom prst="rightArrow">
              <a:avLst/>
            </a:prstGeom>
            <a:solidFill>
              <a:srgbClr val="02693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3" name="Rectangle: Rounded Corners 1552">
              <a:extLst>
                <a:ext uri="{FF2B5EF4-FFF2-40B4-BE49-F238E27FC236}">
                  <a16:creationId xmlns:a16="http://schemas.microsoft.com/office/drawing/2014/main" id="{0ED5AEC1-00F8-F5F8-5645-CABF77C91076}"/>
                </a:ext>
              </a:extLst>
            </p:cNvPr>
            <p:cNvSpPr/>
            <p:nvPr/>
          </p:nvSpPr>
          <p:spPr>
            <a:xfrm>
              <a:off x="23612039" y="31411720"/>
              <a:ext cx="7048723" cy="303779"/>
            </a:xfrm>
            <a:prstGeom prst="roundRect">
              <a:avLst/>
            </a:prstGeom>
            <a:noFill/>
            <a:ln>
              <a:solidFill>
                <a:srgbClr val="CEA05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Figure 1: Semantic image segmentation example [3]</a:t>
              </a:r>
            </a:p>
          </p:txBody>
        </p:sp>
      </p:grpSp>
      <p:sp>
        <p:nvSpPr>
          <p:cNvPr id="1554" name="Rectangle 1553">
            <a:extLst>
              <a:ext uri="{FF2B5EF4-FFF2-40B4-BE49-F238E27FC236}">
                <a16:creationId xmlns:a16="http://schemas.microsoft.com/office/drawing/2014/main" id="{4E6EBBE8-D6F5-71BF-4084-ED84780A6C83}"/>
              </a:ext>
            </a:extLst>
          </p:cNvPr>
          <p:cNvSpPr/>
          <p:nvPr/>
        </p:nvSpPr>
        <p:spPr>
          <a:xfrm rot="16200000">
            <a:off x="21246490" y="8338757"/>
            <a:ext cx="3616905" cy="550161"/>
          </a:xfrm>
          <a:prstGeom prst="rect">
            <a:avLst/>
          </a:prstGeom>
          <a:gradFill flip="none" rotWithShape="1">
            <a:gsLst>
              <a:gs pos="0">
                <a:srgbClr val="CEA052">
                  <a:tint val="66000"/>
                  <a:satMod val="160000"/>
                </a:srgbClr>
              </a:gs>
              <a:gs pos="50000">
                <a:srgbClr val="CEA052">
                  <a:tint val="44500"/>
                  <a:satMod val="160000"/>
                </a:srgbClr>
              </a:gs>
              <a:gs pos="100000">
                <a:srgbClr val="CEA052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EA05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Previous Research</a:t>
            </a:r>
          </a:p>
        </p:txBody>
      </p:sp>
      <p:sp>
        <p:nvSpPr>
          <p:cNvPr id="1555" name="Rectangle 1554">
            <a:extLst>
              <a:ext uri="{FF2B5EF4-FFF2-40B4-BE49-F238E27FC236}">
                <a16:creationId xmlns:a16="http://schemas.microsoft.com/office/drawing/2014/main" id="{E68E90F4-7768-3FA3-07E6-9CAFB4044452}"/>
              </a:ext>
            </a:extLst>
          </p:cNvPr>
          <p:cNvSpPr/>
          <p:nvPr/>
        </p:nvSpPr>
        <p:spPr>
          <a:xfrm rot="16200000">
            <a:off x="17418653" y="16081101"/>
            <a:ext cx="11278478" cy="550161"/>
          </a:xfrm>
          <a:prstGeom prst="rect">
            <a:avLst/>
          </a:prstGeom>
          <a:gradFill flip="none" rotWithShape="1">
            <a:gsLst>
              <a:gs pos="0">
                <a:srgbClr val="CEA052">
                  <a:tint val="66000"/>
                  <a:satMod val="160000"/>
                </a:srgbClr>
              </a:gs>
              <a:gs pos="50000">
                <a:srgbClr val="CEA052">
                  <a:tint val="44500"/>
                  <a:satMod val="160000"/>
                </a:srgbClr>
              </a:gs>
              <a:gs pos="100000">
                <a:srgbClr val="CEA052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EA05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Image Segmentation</a:t>
            </a:r>
          </a:p>
        </p:txBody>
      </p:sp>
      <p:sp>
        <p:nvSpPr>
          <p:cNvPr id="1556" name="Rectangle 1555">
            <a:extLst>
              <a:ext uri="{FF2B5EF4-FFF2-40B4-BE49-F238E27FC236}">
                <a16:creationId xmlns:a16="http://schemas.microsoft.com/office/drawing/2014/main" id="{7193B18C-E56A-5D4A-38BA-E243C7C8D2BE}"/>
              </a:ext>
            </a:extLst>
          </p:cNvPr>
          <p:cNvSpPr/>
          <p:nvPr/>
        </p:nvSpPr>
        <p:spPr>
          <a:xfrm>
            <a:off x="23510801" y="6805386"/>
            <a:ext cx="7345391" cy="3616906"/>
          </a:xfrm>
          <a:prstGeom prst="rect">
            <a:avLst/>
          </a:prstGeom>
          <a:noFill/>
          <a:ln w="952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project builds on the previous study, </a:t>
            </a:r>
          </a:p>
          <a:p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“Next Day Wildfire Spread: A Machine Learning Dataset to Predict Wildfire Spreading From Remote-Sensing Data”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by F. Huot, et. Al. [2].</a:t>
            </a:r>
          </a:p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solidFill>
                  <a:srgbClr val="02693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convolutional autoencoder for image segmentation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was used for the above study and serves as the foundation for this project. The model developed in this project was trained on the </a:t>
            </a:r>
            <a:r>
              <a:rPr lang="en-US" sz="2400" b="1" i="1" dirty="0">
                <a:solidFill>
                  <a:srgbClr val="02693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Next Day Wildfire Spread</a:t>
            </a:r>
            <a:r>
              <a:rPr lang="en-US" sz="2400" b="1" dirty="0">
                <a:solidFill>
                  <a:srgbClr val="02693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(NDWS) dataset</a:t>
            </a:r>
            <a:r>
              <a:rPr lang="en-US" sz="2000" b="1" dirty="0">
                <a:solidFill>
                  <a:srgbClr val="02693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 [2]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(available on Kaggle.com). 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57" name="Rectangle 1556">
            <a:extLst>
              <a:ext uri="{FF2B5EF4-FFF2-40B4-BE49-F238E27FC236}">
                <a16:creationId xmlns:a16="http://schemas.microsoft.com/office/drawing/2014/main" id="{770540F5-3661-379E-A6A8-E4D39E060688}"/>
              </a:ext>
            </a:extLst>
          </p:cNvPr>
          <p:cNvSpPr/>
          <p:nvPr/>
        </p:nvSpPr>
        <p:spPr>
          <a:xfrm>
            <a:off x="23500802" y="10773069"/>
            <a:ext cx="7355390" cy="11222351"/>
          </a:xfrm>
          <a:prstGeom prst="rect">
            <a:avLst/>
          </a:prstGeom>
          <a:noFill/>
          <a:ln w="952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8" name="Rectangle 1557">
            <a:extLst>
              <a:ext uri="{FF2B5EF4-FFF2-40B4-BE49-F238E27FC236}">
                <a16:creationId xmlns:a16="http://schemas.microsoft.com/office/drawing/2014/main" id="{53B19D69-B912-A4B4-F5A8-7CF5A98BFE64}"/>
              </a:ext>
            </a:extLst>
          </p:cNvPr>
          <p:cNvSpPr/>
          <p:nvPr/>
        </p:nvSpPr>
        <p:spPr>
          <a:xfrm>
            <a:off x="31161888" y="6107965"/>
            <a:ext cx="11869262" cy="523820"/>
          </a:xfrm>
          <a:prstGeom prst="rect">
            <a:avLst/>
          </a:prstGeom>
          <a:gradFill flip="none" rotWithShape="1">
            <a:gsLst>
              <a:gs pos="0">
                <a:srgbClr val="CEA052">
                  <a:tint val="66000"/>
                  <a:satMod val="160000"/>
                </a:srgbClr>
              </a:gs>
              <a:gs pos="50000">
                <a:srgbClr val="CEA052">
                  <a:tint val="44500"/>
                  <a:satMod val="160000"/>
                </a:srgbClr>
              </a:gs>
              <a:gs pos="100000">
                <a:srgbClr val="CEA052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CEA05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Convolutional Autoencoder</a:t>
            </a:r>
          </a:p>
        </p:txBody>
      </p:sp>
      <p:sp>
        <p:nvSpPr>
          <p:cNvPr id="1559" name="Rectangle 1558">
            <a:extLst>
              <a:ext uri="{FF2B5EF4-FFF2-40B4-BE49-F238E27FC236}">
                <a16:creationId xmlns:a16="http://schemas.microsoft.com/office/drawing/2014/main" id="{BEFE9AC3-70F3-7872-160B-C864D3FD1D43}"/>
              </a:ext>
            </a:extLst>
          </p:cNvPr>
          <p:cNvSpPr/>
          <p:nvPr/>
        </p:nvSpPr>
        <p:spPr>
          <a:xfrm>
            <a:off x="31178191" y="6803138"/>
            <a:ext cx="11869262" cy="15192281"/>
          </a:xfrm>
          <a:prstGeom prst="rect">
            <a:avLst/>
          </a:prstGeom>
          <a:noFill/>
          <a:ln w="9525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1" name="TextBox 1560">
            <a:extLst>
              <a:ext uri="{FF2B5EF4-FFF2-40B4-BE49-F238E27FC236}">
                <a16:creationId xmlns:a16="http://schemas.microsoft.com/office/drawing/2014/main" id="{DC29D303-FEC1-1177-9017-BFB48EA59F2B}"/>
              </a:ext>
            </a:extLst>
          </p:cNvPr>
          <p:cNvSpPr txBox="1"/>
          <p:nvPr/>
        </p:nvSpPr>
        <p:spPr>
          <a:xfrm>
            <a:off x="23856981" y="15472915"/>
            <a:ext cx="6901644" cy="3657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Rather than 3 channel image like typical RBG image segmentation, we are considering each 64x64 file as an image with 12 channels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Treating the problem as image segmentation allows us to locate essential features from the 12-channel input image and classify them as either “fire” or “not-fire”</a:t>
            </a:r>
          </a:p>
          <a:p>
            <a:pPr marL="285750" indent="-285750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input a 12-channel “image” and output a 1 channel segmentation map which tells us the predicted fire mask for the next day</a:t>
            </a:r>
          </a:p>
        </p:txBody>
      </p:sp>
      <p:grpSp>
        <p:nvGrpSpPr>
          <p:cNvPr id="1563" name="Group 1562">
            <a:extLst>
              <a:ext uri="{FF2B5EF4-FFF2-40B4-BE49-F238E27FC236}">
                <a16:creationId xmlns:a16="http://schemas.microsoft.com/office/drawing/2014/main" id="{8CEEEC5B-6557-1A8A-4F5D-70F8CB2525A0}"/>
              </a:ext>
            </a:extLst>
          </p:cNvPr>
          <p:cNvGrpSpPr/>
          <p:nvPr/>
        </p:nvGrpSpPr>
        <p:grpSpPr>
          <a:xfrm>
            <a:off x="23694883" y="11025552"/>
            <a:ext cx="6996858" cy="1395399"/>
            <a:chOff x="23693586" y="24706991"/>
            <a:chExt cx="6996858" cy="1508600"/>
          </a:xfrm>
        </p:grpSpPr>
        <p:sp>
          <p:nvSpPr>
            <p:cNvPr id="1564" name="Rectangle: Rounded Corners 1563">
              <a:extLst>
                <a:ext uri="{FF2B5EF4-FFF2-40B4-BE49-F238E27FC236}">
                  <a16:creationId xmlns:a16="http://schemas.microsoft.com/office/drawing/2014/main" id="{ABE60AEF-801C-9FA4-983B-0684C9CF61DD}"/>
                </a:ext>
              </a:extLst>
            </p:cNvPr>
            <p:cNvSpPr/>
            <p:nvPr/>
          </p:nvSpPr>
          <p:spPr>
            <a:xfrm>
              <a:off x="23693586" y="24706991"/>
              <a:ext cx="6968714" cy="1364949"/>
            </a:xfrm>
            <a:prstGeom prst="roundRect">
              <a:avLst/>
            </a:prstGeom>
            <a:solidFill>
              <a:srgbClr val="CEA05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5" name="TextBox 1564">
              <a:extLst>
                <a:ext uri="{FF2B5EF4-FFF2-40B4-BE49-F238E27FC236}">
                  <a16:creationId xmlns:a16="http://schemas.microsoft.com/office/drawing/2014/main" id="{63247188-957F-7213-7BE1-173C8395992C}"/>
                </a:ext>
              </a:extLst>
            </p:cNvPr>
            <p:cNvSpPr txBox="1"/>
            <p:nvPr/>
          </p:nvSpPr>
          <p:spPr>
            <a:xfrm>
              <a:off x="23788801" y="24751514"/>
              <a:ext cx="6901643" cy="1464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>
                  <a:solidFill>
                    <a:srgbClr val="02693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Semantic segmentation: </a:t>
              </a:r>
              <a:r>
                <a: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classification of each pixel into a predefined class without differentiating between separate instances of a class</a:t>
              </a:r>
            </a:p>
            <a:p>
              <a:endParaRPr lang="en-US" sz="1200" dirty="0"/>
            </a:p>
          </p:txBody>
        </p:sp>
      </p:grpSp>
      <p:grpSp>
        <p:nvGrpSpPr>
          <p:cNvPr id="1566" name="Group 1565">
            <a:extLst>
              <a:ext uri="{FF2B5EF4-FFF2-40B4-BE49-F238E27FC236}">
                <a16:creationId xmlns:a16="http://schemas.microsoft.com/office/drawing/2014/main" id="{D2286D4F-CA94-96AA-832F-C7631F1947AE}"/>
              </a:ext>
            </a:extLst>
          </p:cNvPr>
          <p:cNvGrpSpPr/>
          <p:nvPr/>
        </p:nvGrpSpPr>
        <p:grpSpPr>
          <a:xfrm>
            <a:off x="23614884" y="19503921"/>
            <a:ext cx="7404206" cy="2377200"/>
            <a:chOff x="23579788" y="29352592"/>
            <a:chExt cx="7404206" cy="2377200"/>
          </a:xfrm>
        </p:grpSpPr>
        <p:grpSp>
          <p:nvGrpSpPr>
            <p:cNvPr id="1567" name="Group 1566">
              <a:extLst>
                <a:ext uri="{FF2B5EF4-FFF2-40B4-BE49-F238E27FC236}">
                  <a16:creationId xmlns:a16="http://schemas.microsoft.com/office/drawing/2014/main" id="{9A5B53BA-22E5-085F-27F0-4259D430301B}"/>
                </a:ext>
              </a:extLst>
            </p:cNvPr>
            <p:cNvGrpSpPr/>
            <p:nvPr/>
          </p:nvGrpSpPr>
          <p:grpSpPr>
            <a:xfrm>
              <a:off x="23687711" y="29352592"/>
              <a:ext cx="6712562" cy="1440802"/>
              <a:chOff x="24006162" y="26004821"/>
              <a:chExt cx="6712562" cy="1440802"/>
            </a:xfrm>
          </p:grpSpPr>
          <p:sp>
            <p:nvSpPr>
              <p:cNvPr id="1572" name="Rectangle 1571">
                <a:extLst>
                  <a:ext uri="{FF2B5EF4-FFF2-40B4-BE49-F238E27FC236}">
                    <a16:creationId xmlns:a16="http://schemas.microsoft.com/office/drawing/2014/main" id="{C97E2EA6-F619-5933-E583-E96279264C93}"/>
                  </a:ext>
                </a:extLst>
              </p:cNvPr>
              <p:cNvSpPr/>
              <p:nvPr/>
            </p:nvSpPr>
            <p:spPr>
              <a:xfrm>
                <a:off x="24006162" y="26004821"/>
                <a:ext cx="639356" cy="140634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isometricOffAxis2Right"/>
                <a:lightRig rig="threePt" dir="t"/>
              </a:scene3d>
              <a:sp3d extrusionH="63500" contourW="12700">
                <a:contourClr>
                  <a:schemeClr val="tx1">
                    <a:lumMod val="95000"/>
                    <a:lumOff val="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3" name="Rectangle 1572">
                <a:extLst>
                  <a:ext uri="{FF2B5EF4-FFF2-40B4-BE49-F238E27FC236}">
                    <a16:creationId xmlns:a16="http://schemas.microsoft.com/office/drawing/2014/main" id="{034C6DE9-D143-6741-E07B-B57BB1AB5F55}"/>
                  </a:ext>
                </a:extLst>
              </p:cNvPr>
              <p:cNvSpPr/>
              <p:nvPr/>
            </p:nvSpPr>
            <p:spPr>
              <a:xfrm>
                <a:off x="24199002" y="26004821"/>
                <a:ext cx="639355" cy="140634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isometricOffAxis2Right"/>
                <a:lightRig rig="threePt" dir="t"/>
              </a:scene3d>
              <a:sp3d extrusionH="63500" contourW="12700">
                <a:contourClr>
                  <a:schemeClr val="tx1">
                    <a:lumMod val="95000"/>
                    <a:lumOff val="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4" name="Rectangle 1573">
                <a:extLst>
                  <a:ext uri="{FF2B5EF4-FFF2-40B4-BE49-F238E27FC236}">
                    <a16:creationId xmlns:a16="http://schemas.microsoft.com/office/drawing/2014/main" id="{209156F0-293D-6A35-8818-8C8FE3DEE09F}"/>
                  </a:ext>
                </a:extLst>
              </p:cNvPr>
              <p:cNvSpPr/>
              <p:nvPr/>
            </p:nvSpPr>
            <p:spPr>
              <a:xfrm>
                <a:off x="24384849" y="26004821"/>
                <a:ext cx="639355" cy="140634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isometricOffAxis2Right"/>
                <a:lightRig rig="threePt" dir="t"/>
              </a:scene3d>
              <a:sp3d extrusionH="63500" contourW="12700">
                <a:contourClr>
                  <a:schemeClr val="tx1">
                    <a:lumMod val="95000"/>
                    <a:lumOff val="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5" name="Rectangle 1574">
                <a:extLst>
                  <a:ext uri="{FF2B5EF4-FFF2-40B4-BE49-F238E27FC236}">
                    <a16:creationId xmlns:a16="http://schemas.microsoft.com/office/drawing/2014/main" id="{DF28909B-7767-3FF9-E4FC-F68B264EF237}"/>
                  </a:ext>
                </a:extLst>
              </p:cNvPr>
              <p:cNvSpPr/>
              <p:nvPr/>
            </p:nvSpPr>
            <p:spPr>
              <a:xfrm>
                <a:off x="24589373" y="26004821"/>
                <a:ext cx="639356" cy="140634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isometricOffAxis2Right"/>
                <a:lightRig rig="threePt" dir="t"/>
              </a:scene3d>
              <a:sp3d extrusionH="63500" contourW="12700">
                <a:contourClr>
                  <a:schemeClr val="tx1">
                    <a:lumMod val="95000"/>
                    <a:lumOff val="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6" name="Rectangle 1575">
                <a:extLst>
                  <a:ext uri="{FF2B5EF4-FFF2-40B4-BE49-F238E27FC236}">
                    <a16:creationId xmlns:a16="http://schemas.microsoft.com/office/drawing/2014/main" id="{15943411-CA21-472B-C6D8-7D0E510FF432}"/>
                  </a:ext>
                </a:extLst>
              </p:cNvPr>
              <p:cNvSpPr/>
              <p:nvPr/>
            </p:nvSpPr>
            <p:spPr>
              <a:xfrm>
                <a:off x="24782213" y="26004821"/>
                <a:ext cx="639355" cy="140634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isometricOffAxis2Right"/>
                <a:lightRig rig="threePt" dir="t"/>
              </a:scene3d>
              <a:sp3d extrusionH="63500" contourW="12700">
                <a:contourClr>
                  <a:schemeClr val="tx1">
                    <a:lumMod val="95000"/>
                    <a:lumOff val="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7" name="Rectangle 1576">
                <a:extLst>
                  <a:ext uri="{FF2B5EF4-FFF2-40B4-BE49-F238E27FC236}">
                    <a16:creationId xmlns:a16="http://schemas.microsoft.com/office/drawing/2014/main" id="{76FD84B2-F355-613F-6F53-2610DF474297}"/>
                  </a:ext>
                </a:extLst>
              </p:cNvPr>
              <p:cNvSpPr/>
              <p:nvPr/>
            </p:nvSpPr>
            <p:spPr>
              <a:xfrm>
                <a:off x="24968060" y="26004821"/>
                <a:ext cx="639355" cy="140634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isometricOffAxis2Right"/>
                <a:lightRig rig="threePt" dir="t"/>
              </a:scene3d>
              <a:sp3d extrusionH="63500" contourW="12700">
                <a:contourClr>
                  <a:schemeClr val="tx1">
                    <a:lumMod val="95000"/>
                    <a:lumOff val="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8" name="Rectangle 1577">
                <a:extLst>
                  <a:ext uri="{FF2B5EF4-FFF2-40B4-BE49-F238E27FC236}">
                    <a16:creationId xmlns:a16="http://schemas.microsoft.com/office/drawing/2014/main" id="{DA2665B7-8060-6A63-2536-AB10473A69BA}"/>
                  </a:ext>
                </a:extLst>
              </p:cNvPr>
              <p:cNvSpPr/>
              <p:nvPr/>
            </p:nvSpPr>
            <p:spPr>
              <a:xfrm>
                <a:off x="25143747" y="26004821"/>
                <a:ext cx="639356" cy="140634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isometricOffAxis2Right"/>
                <a:lightRig rig="threePt" dir="t"/>
              </a:scene3d>
              <a:sp3d extrusionH="63500" contourW="12700">
                <a:contourClr>
                  <a:schemeClr val="tx1">
                    <a:lumMod val="95000"/>
                    <a:lumOff val="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9" name="Rectangle 1578">
                <a:extLst>
                  <a:ext uri="{FF2B5EF4-FFF2-40B4-BE49-F238E27FC236}">
                    <a16:creationId xmlns:a16="http://schemas.microsoft.com/office/drawing/2014/main" id="{76A0F9FF-F84A-95F4-9F98-1AEA5B7084C4}"/>
                  </a:ext>
                </a:extLst>
              </p:cNvPr>
              <p:cNvSpPr/>
              <p:nvPr/>
            </p:nvSpPr>
            <p:spPr>
              <a:xfrm>
                <a:off x="25336587" y="26004821"/>
                <a:ext cx="639355" cy="140634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isometricOffAxis2Right"/>
                <a:lightRig rig="threePt" dir="t"/>
              </a:scene3d>
              <a:sp3d extrusionH="63500" contourW="12700">
                <a:contourClr>
                  <a:schemeClr val="tx1">
                    <a:lumMod val="95000"/>
                    <a:lumOff val="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0" name="Rectangle 1579">
                <a:extLst>
                  <a:ext uri="{FF2B5EF4-FFF2-40B4-BE49-F238E27FC236}">
                    <a16:creationId xmlns:a16="http://schemas.microsoft.com/office/drawing/2014/main" id="{37B5CD2F-A486-5236-826B-51CD77BDB059}"/>
                  </a:ext>
                </a:extLst>
              </p:cNvPr>
              <p:cNvSpPr/>
              <p:nvPr/>
            </p:nvSpPr>
            <p:spPr>
              <a:xfrm>
                <a:off x="25522434" y="26004821"/>
                <a:ext cx="639355" cy="140634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isometricOffAxis2Right"/>
                <a:lightRig rig="threePt" dir="t"/>
              </a:scene3d>
              <a:sp3d extrusionH="63500" contourW="12700">
                <a:contourClr>
                  <a:schemeClr val="tx1">
                    <a:lumMod val="95000"/>
                    <a:lumOff val="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1" name="Rectangle 1580">
                <a:extLst>
                  <a:ext uri="{FF2B5EF4-FFF2-40B4-BE49-F238E27FC236}">
                    <a16:creationId xmlns:a16="http://schemas.microsoft.com/office/drawing/2014/main" id="{E1C086A5-C275-BB42-B553-C0CF99E18B98}"/>
                  </a:ext>
                </a:extLst>
              </p:cNvPr>
              <p:cNvSpPr/>
              <p:nvPr/>
            </p:nvSpPr>
            <p:spPr>
              <a:xfrm>
                <a:off x="25715875" y="26004821"/>
                <a:ext cx="639356" cy="140634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isometricOffAxis2Right"/>
                <a:lightRig rig="threePt" dir="t"/>
              </a:scene3d>
              <a:sp3d extrusionH="63500" contourW="12700">
                <a:contourClr>
                  <a:schemeClr val="tx1">
                    <a:lumMod val="95000"/>
                    <a:lumOff val="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2" name="Rectangle 1581">
                <a:extLst>
                  <a:ext uri="{FF2B5EF4-FFF2-40B4-BE49-F238E27FC236}">
                    <a16:creationId xmlns:a16="http://schemas.microsoft.com/office/drawing/2014/main" id="{7EFA1361-F48A-C725-2DE9-83CD346A3E87}"/>
                  </a:ext>
                </a:extLst>
              </p:cNvPr>
              <p:cNvSpPr/>
              <p:nvPr/>
            </p:nvSpPr>
            <p:spPr>
              <a:xfrm>
                <a:off x="25908715" y="26004821"/>
                <a:ext cx="639355" cy="140634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isometricOffAxis2Right"/>
                <a:lightRig rig="threePt" dir="t"/>
              </a:scene3d>
              <a:sp3d extrusionH="63500" contourW="12700">
                <a:contourClr>
                  <a:schemeClr val="tx1">
                    <a:lumMod val="95000"/>
                    <a:lumOff val="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3" name="Rectangle 1582">
                <a:extLst>
                  <a:ext uri="{FF2B5EF4-FFF2-40B4-BE49-F238E27FC236}">
                    <a16:creationId xmlns:a16="http://schemas.microsoft.com/office/drawing/2014/main" id="{7D90D951-1DBE-A8F4-77EA-7C051C6942F2}"/>
                  </a:ext>
                </a:extLst>
              </p:cNvPr>
              <p:cNvSpPr/>
              <p:nvPr/>
            </p:nvSpPr>
            <p:spPr>
              <a:xfrm>
                <a:off x="26094562" y="26004821"/>
                <a:ext cx="639355" cy="1406342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scene3d>
                <a:camera prst="isometricOffAxis2Right"/>
                <a:lightRig rig="threePt" dir="t"/>
              </a:scene3d>
              <a:sp3d extrusionH="63500" contourW="12700">
                <a:contourClr>
                  <a:schemeClr val="tx1">
                    <a:lumMod val="95000"/>
                    <a:lumOff val="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4" name="Arrow: Down 1583">
                <a:extLst>
                  <a:ext uri="{FF2B5EF4-FFF2-40B4-BE49-F238E27FC236}">
                    <a16:creationId xmlns:a16="http://schemas.microsoft.com/office/drawing/2014/main" id="{65C40846-D8C7-3641-CC93-B986BABA72CE}"/>
                  </a:ext>
                </a:extLst>
              </p:cNvPr>
              <p:cNvSpPr/>
              <p:nvPr/>
            </p:nvSpPr>
            <p:spPr>
              <a:xfrm rot="16200000">
                <a:off x="26989928" y="26100982"/>
                <a:ext cx="643850" cy="1155872"/>
              </a:xfrm>
              <a:prstGeom prst="downArrow">
                <a:avLst>
                  <a:gd name="adj1" fmla="val 50000"/>
                  <a:gd name="adj2" fmla="val 2741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5" name="Rectangle 1584">
                <a:extLst>
                  <a:ext uri="{FF2B5EF4-FFF2-40B4-BE49-F238E27FC236}">
                    <a16:creationId xmlns:a16="http://schemas.microsoft.com/office/drawing/2014/main" id="{30FAA564-F38E-0818-C228-972052F52B43}"/>
                  </a:ext>
                </a:extLst>
              </p:cNvPr>
              <p:cNvSpPr/>
              <p:nvPr/>
            </p:nvSpPr>
            <p:spPr>
              <a:xfrm>
                <a:off x="27974000" y="26004821"/>
                <a:ext cx="639355" cy="1406342"/>
              </a:xfrm>
              <a:prstGeom prst="rect">
                <a:avLst/>
              </a:prstGeom>
              <a:solidFill>
                <a:srgbClr val="CEA052"/>
              </a:solidFill>
              <a:ln>
                <a:noFill/>
              </a:ln>
              <a:scene3d>
                <a:camera prst="isometricOffAxis2Right"/>
                <a:lightRig rig="threePt" dir="t"/>
              </a:scene3d>
              <a:sp3d extrusionH="63500" contourW="12700">
                <a:contourClr>
                  <a:schemeClr val="tx1">
                    <a:lumMod val="95000"/>
                    <a:lumOff val="5000"/>
                  </a:schemeClr>
                </a:contourClr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6" name="Equals 1585">
                <a:extLst>
                  <a:ext uri="{FF2B5EF4-FFF2-40B4-BE49-F238E27FC236}">
                    <a16:creationId xmlns:a16="http://schemas.microsoft.com/office/drawing/2014/main" id="{5C21B909-5969-83C1-88D0-9207E442EC7E}"/>
                  </a:ext>
                </a:extLst>
              </p:cNvPr>
              <p:cNvSpPr/>
              <p:nvPr/>
            </p:nvSpPr>
            <p:spPr>
              <a:xfrm>
                <a:off x="28537947" y="26421810"/>
                <a:ext cx="548553" cy="496836"/>
              </a:xfrm>
              <a:prstGeom prst="mathEqual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587" name="Picture 1586" descr="A map of the world&#10;&#10;AI-generated content may be incorrect.">
                <a:extLst>
                  <a:ext uri="{FF2B5EF4-FFF2-40B4-BE49-F238E27FC236}">
                    <a16:creationId xmlns:a16="http://schemas.microsoft.com/office/drawing/2014/main" id="{16FD715C-41A8-4D9A-0D73-B9093DA333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l="13858" t="12065" r="5685" b="6663"/>
              <a:stretch/>
            </p:blipFill>
            <p:spPr>
              <a:xfrm>
                <a:off x="29292361" y="26004821"/>
                <a:ext cx="1426363" cy="1440802"/>
              </a:xfrm>
              <a:prstGeom prst="rect">
                <a:avLst/>
              </a:prstGeom>
            </p:spPr>
          </p:pic>
        </p:grpSp>
        <p:sp>
          <p:nvSpPr>
            <p:cNvPr id="1568" name="TextBox 1567">
              <a:extLst>
                <a:ext uri="{FF2B5EF4-FFF2-40B4-BE49-F238E27FC236}">
                  <a16:creationId xmlns:a16="http://schemas.microsoft.com/office/drawing/2014/main" id="{EFF64277-1818-A072-3642-2A9A650299A5}"/>
                </a:ext>
              </a:extLst>
            </p:cNvPr>
            <p:cNvSpPr txBox="1"/>
            <p:nvPr/>
          </p:nvSpPr>
          <p:spPr>
            <a:xfrm>
              <a:off x="26587329" y="29824369"/>
              <a:ext cx="711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i="1" dirty="0">
                  <a:solidFill>
                    <a:srgbClr val="02693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CAE</a:t>
              </a:r>
            </a:p>
          </p:txBody>
        </p:sp>
        <p:sp>
          <p:nvSpPr>
            <p:cNvPr id="1569" name="TextBox 1568">
              <a:extLst>
                <a:ext uri="{FF2B5EF4-FFF2-40B4-BE49-F238E27FC236}">
                  <a16:creationId xmlns:a16="http://schemas.microsoft.com/office/drawing/2014/main" id="{BD596B05-D006-0F9D-6F67-137F820E38B3}"/>
                </a:ext>
              </a:extLst>
            </p:cNvPr>
            <p:cNvSpPr txBox="1"/>
            <p:nvPr/>
          </p:nvSpPr>
          <p:spPr>
            <a:xfrm>
              <a:off x="24017049" y="30852629"/>
              <a:ext cx="2090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rgbClr val="02693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12-channel input</a:t>
              </a:r>
            </a:p>
          </p:txBody>
        </p:sp>
        <p:sp>
          <p:nvSpPr>
            <p:cNvPr id="1570" name="TextBox 1569">
              <a:extLst>
                <a:ext uri="{FF2B5EF4-FFF2-40B4-BE49-F238E27FC236}">
                  <a16:creationId xmlns:a16="http://schemas.microsoft.com/office/drawing/2014/main" id="{4AC44739-1545-B7F9-56BC-D706955CE340}"/>
                </a:ext>
              </a:extLst>
            </p:cNvPr>
            <p:cNvSpPr txBox="1"/>
            <p:nvPr/>
          </p:nvSpPr>
          <p:spPr>
            <a:xfrm>
              <a:off x="27649541" y="30868017"/>
              <a:ext cx="3334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rgbClr val="02693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1-channel output = </a:t>
              </a:r>
              <a:r>
                <a:rPr lang="en-US" sz="1400" i="1" dirty="0" err="1">
                  <a:solidFill>
                    <a:srgbClr val="02693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FireMask</a:t>
              </a:r>
              <a:r>
                <a:rPr lang="en-US" sz="1400" i="1" dirty="0">
                  <a:solidFill>
                    <a:srgbClr val="02693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map</a:t>
              </a:r>
            </a:p>
          </p:txBody>
        </p:sp>
        <p:sp>
          <p:nvSpPr>
            <p:cNvPr id="1571" name="Rectangle: Rounded Corners 1570">
              <a:extLst>
                <a:ext uri="{FF2B5EF4-FFF2-40B4-BE49-F238E27FC236}">
                  <a16:creationId xmlns:a16="http://schemas.microsoft.com/office/drawing/2014/main" id="{92A9EA8C-0446-7DCA-57D6-2E1EE8FD91A5}"/>
                </a:ext>
              </a:extLst>
            </p:cNvPr>
            <p:cNvSpPr/>
            <p:nvPr/>
          </p:nvSpPr>
          <p:spPr>
            <a:xfrm>
              <a:off x="23579788" y="31360460"/>
              <a:ext cx="7117115" cy="369332"/>
            </a:xfrm>
            <a:prstGeom prst="roundRect">
              <a:avLst/>
            </a:prstGeom>
            <a:noFill/>
            <a:ln>
              <a:solidFill>
                <a:srgbClr val="CEA05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Figure 2: Transformation of 12-channel input to segmentation map output [2</a:t>
              </a:r>
              <a:r>
                <a:rPr lang="en-US" sz="15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</a:p>
          </p:txBody>
        </p:sp>
      </p:grpSp>
      <p:grpSp>
        <p:nvGrpSpPr>
          <p:cNvPr id="1594" name="Group 1593">
            <a:extLst>
              <a:ext uri="{FF2B5EF4-FFF2-40B4-BE49-F238E27FC236}">
                <a16:creationId xmlns:a16="http://schemas.microsoft.com/office/drawing/2014/main" id="{ECF72D7C-F1C9-007A-DBFA-CF0DDD08A407}"/>
              </a:ext>
            </a:extLst>
          </p:cNvPr>
          <p:cNvGrpSpPr/>
          <p:nvPr/>
        </p:nvGrpSpPr>
        <p:grpSpPr>
          <a:xfrm>
            <a:off x="1056005" y="13845272"/>
            <a:ext cx="7967878" cy="7759691"/>
            <a:chOff x="718021" y="12947598"/>
            <a:chExt cx="7967878" cy="7759691"/>
          </a:xfrm>
        </p:grpSpPr>
        <p:grpSp>
          <p:nvGrpSpPr>
            <p:cNvPr id="1595" name="Group 1594">
              <a:extLst>
                <a:ext uri="{FF2B5EF4-FFF2-40B4-BE49-F238E27FC236}">
                  <a16:creationId xmlns:a16="http://schemas.microsoft.com/office/drawing/2014/main" id="{5496C1AA-6B46-2B37-A7C6-34D4D65E0964}"/>
                </a:ext>
              </a:extLst>
            </p:cNvPr>
            <p:cNvGrpSpPr/>
            <p:nvPr/>
          </p:nvGrpSpPr>
          <p:grpSpPr>
            <a:xfrm>
              <a:off x="718021" y="12947598"/>
              <a:ext cx="7967878" cy="6841629"/>
              <a:chOff x="22479176" y="6246877"/>
              <a:chExt cx="7967878" cy="6841629"/>
            </a:xfrm>
          </p:grpSpPr>
          <p:graphicFrame>
            <p:nvGraphicFramePr>
              <p:cNvPr id="1597" name="Diagram 1596">
                <a:extLst>
                  <a:ext uri="{FF2B5EF4-FFF2-40B4-BE49-F238E27FC236}">
                    <a16:creationId xmlns:a16="http://schemas.microsoft.com/office/drawing/2014/main" id="{BC005AD3-6316-58B8-D64A-B758BF1A0B8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95007561"/>
                  </p:ext>
                </p:extLst>
              </p:nvPr>
            </p:nvGraphicFramePr>
            <p:xfrm>
              <a:off x="22479176" y="6246877"/>
              <a:ext cx="7967878" cy="684162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3" r:lo="rId14" r:qs="rId15" r:cs="rId16"/>
              </a:graphicData>
            </a:graphic>
          </p:graphicFrame>
          <p:sp>
            <p:nvSpPr>
              <p:cNvPr id="1598" name="TextBox 1597">
                <a:extLst>
                  <a:ext uri="{FF2B5EF4-FFF2-40B4-BE49-F238E27FC236}">
                    <a16:creationId xmlns:a16="http://schemas.microsoft.com/office/drawing/2014/main" id="{8F8446AB-422D-F7C5-AA7F-BAC43FB52971}"/>
                  </a:ext>
                </a:extLst>
              </p:cNvPr>
              <p:cNvSpPr txBox="1"/>
              <p:nvPr/>
            </p:nvSpPr>
            <p:spPr>
              <a:xfrm>
                <a:off x="23220345" y="8969816"/>
                <a:ext cx="183839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i="1" dirty="0">
                    <a:solidFill>
                      <a:schemeClr val="bg1"/>
                    </a:solidFill>
                  </a:rPr>
                  <a:t>Label:</a:t>
                </a:r>
              </a:p>
              <a:p>
                <a:pPr algn="ctr"/>
                <a:r>
                  <a:rPr lang="en-US" sz="3200" b="1" dirty="0" err="1">
                    <a:solidFill>
                      <a:schemeClr val="bg1"/>
                    </a:solidFill>
                  </a:rPr>
                  <a:t>FireMask</a:t>
                </a:r>
                <a:br>
                  <a:rPr lang="en-US" sz="3200" b="1" dirty="0">
                    <a:solidFill>
                      <a:schemeClr val="bg1"/>
                    </a:solidFill>
                  </a:rPr>
                </a:br>
                <a:r>
                  <a:rPr lang="en-US" sz="2000" i="1" dirty="0">
                    <a:solidFill>
                      <a:schemeClr val="bg1"/>
                    </a:solidFill>
                  </a:rPr>
                  <a:t>at t = t + 1 day</a:t>
                </a:r>
                <a:endParaRPr lang="en-US" sz="3200" b="1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96" name="Rectangle: Rounded Corners 1595">
              <a:extLst>
                <a:ext uri="{FF2B5EF4-FFF2-40B4-BE49-F238E27FC236}">
                  <a16:creationId xmlns:a16="http://schemas.microsoft.com/office/drawing/2014/main" id="{97943A5E-F102-6B11-BAFE-B3B700A908FD}"/>
                </a:ext>
              </a:extLst>
            </p:cNvPr>
            <p:cNvSpPr/>
            <p:nvPr/>
          </p:nvSpPr>
          <p:spPr>
            <a:xfrm>
              <a:off x="1488510" y="20061382"/>
              <a:ext cx="5146967" cy="645907"/>
            </a:xfrm>
            <a:prstGeom prst="roundRect">
              <a:avLst/>
            </a:prstGeom>
            <a:noFill/>
            <a:ln>
              <a:solidFill>
                <a:srgbClr val="CEA05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Figure 1: Data features and labels [2]</a:t>
              </a:r>
            </a:p>
          </p:txBody>
        </p:sp>
      </p:grpSp>
      <p:pic>
        <p:nvPicPr>
          <p:cNvPr id="1599" name="Picture 1598" descr="A graph with red and blue squares&#10;&#10;AI-generated content may be incorrect.">
            <a:extLst>
              <a:ext uri="{FF2B5EF4-FFF2-40B4-BE49-F238E27FC236}">
                <a16:creationId xmlns:a16="http://schemas.microsoft.com/office/drawing/2014/main" id="{4F87BA61-B9C1-BC0A-BFE8-CAD0349A7C1A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9172" t="8834"/>
          <a:stretch/>
        </p:blipFill>
        <p:spPr>
          <a:xfrm>
            <a:off x="15588380" y="13026358"/>
            <a:ext cx="5625795" cy="5646760"/>
          </a:xfrm>
          <a:prstGeom prst="rect">
            <a:avLst/>
          </a:prstGeom>
        </p:spPr>
      </p:pic>
      <p:sp>
        <p:nvSpPr>
          <p:cNvPr id="1600" name="Rectangle: Rounded Corners 1599">
            <a:extLst>
              <a:ext uri="{FF2B5EF4-FFF2-40B4-BE49-F238E27FC236}">
                <a16:creationId xmlns:a16="http://schemas.microsoft.com/office/drawing/2014/main" id="{DEDAB6B9-1E0F-278C-0FCE-6AD3EA69EFC7}"/>
              </a:ext>
            </a:extLst>
          </p:cNvPr>
          <p:cNvSpPr/>
          <p:nvPr/>
        </p:nvSpPr>
        <p:spPr>
          <a:xfrm>
            <a:off x="15790989" y="18346227"/>
            <a:ext cx="5100094" cy="822705"/>
          </a:xfrm>
          <a:prstGeom prst="roundRect">
            <a:avLst/>
          </a:prstGeom>
          <a:noFill/>
          <a:ln>
            <a:solidFill>
              <a:srgbClr val="CEA05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3: Fire Mask (R) at t = t+1 days overlaid with Previous Fire Mask (B) at t = t days [2]</a:t>
            </a:r>
          </a:p>
        </p:txBody>
      </p:sp>
      <p:sp>
        <p:nvSpPr>
          <p:cNvPr id="1601" name="Rectangle: Rounded Corners 1600">
            <a:extLst>
              <a:ext uri="{FF2B5EF4-FFF2-40B4-BE49-F238E27FC236}">
                <a16:creationId xmlns:a16="http://schemas.microsoft.com/office/drawing/2014/main" id="{5AE3EE28-EC31-291F-4D31-A5783424A0FE}"/>
              </a:ext>
            </a:extLst>
          </p:cNvPr>
          <p:cNvSpPr/>
          <p:nvPr/>
        </p:nvSpPr>
        <p:spPr>
          <a:xfrm>
            <a:off x="2071614" y="25248007"/>
            <a:ext cx="4378660" cy="645907"/>
          </a:xfrm>
          <a:prstGeom prst="roundRect">
            <a:avLst/>
          </a:prstGeom>
          <a:noFill/>
          <a:ln>
            <a:solidFill>
              <a:srgbClr val="CEA05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2: Train-validation-test split</a:t>
            </a:r>
          </a:p>
        </p:txBody>
      </p:sp>
      <p:pic>
        <p:nvPicPr>
          <p:cNvPr id="1602" name="Picture 1601">
            <a:extLst>
              <a:ext uri="{FF2B5EF4-FFF2-40B4-BE49-F238E27FC236}">
                <a16:creationId xmlns:a16="http://schemas.microsoft.com/office/drawing/2014/main" id="{86EB0509-8B49-B081-AF05-A2607950446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903474" y="19610873"/>
            <a:ext cx="6291604" cy="5360593"/>
          </a:xfrm>
          <a:prstGeom prst="rect">
            <a:avLst/>
          </a:prstGeom>
        </p:spPr>
      </p:pic>
      <p:sp>
        <p:nvSpPr>
          <p:cNvPr id="1603" name="Rectangle: Rounded Corners 1602">
            <a:extLst>
              <a:ext uri="{FF2B5EF4-FFF2-40B4-BE49-F238E27FC236}">
                <a16:creationId xmlns:a16="http://schemas.microsoft.com/office/drawing/2014/main" id="{7507FE1E-BBE4-8EF9-8BAD-4DB07DD51DD5}"/>
              </a:ext>
            </a:extLst>
          </p:cNvPr>
          <p:cNvSpPr/>
          <p:nvPr/>
        </p:nvSpPr>
        <p:spPr>
          <a:xfrm>
            <a:off x="16345130" y="25123596"/>
            <a:ext cx="3991811" cy="718607"/>
          </a:xfrm>
          <a:prstGeom prst="roundRect">
            <a:avLst/>
          </a:prstGeom>
          <a:noFill/>
          <a:ln>
            <a:solidFill>
              <a:srgbClr val="CEA05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5: Eval 00 considering Previous Fire Mask</a:t>
            </a:r>
          </a:p>
        </p:txBody>
      </p:sp>
      <p:sp>
        <p:nvSpPr>
          <p:cNvPr id="1604" name="Rectangle: Rounded Corners 1603">
            <a:extLst>
              <a:ext uri="{FF2B5EF4-FFF2-40B4-BE49-F238E27FC236}">
                <a16:creationId xmlns:a16="http://schemas.microsoft.com/office/drawing/2014/main" id="{A32CB9D3-5F74-7952-E2B5-C0B81F2708A7}"/>
              </a:ext>
            </a:extLst>
          </p:cNvPr>
          <p:cNvSpPr/>
          <p:nvPr/>
        </p:nvSpPr>
        <p:spPr>
          <a:xfrm>
            <a:off x="9241436" y="25131411"/>
            <a:ext cx="3991811" cy="721933"/>
          </a:xfrm>
          <a:prstGeom prst="roundRect">
            <a:avLst/>
          </a:prstGeom>
          <a:noFill/>
          <a:ln>
            <a:solidFill>
              <a:srgbClr val="CEA05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4: Eval 00 excluding Previous Fire Mask</a:t>
            </a:r>
          </a:p>
        </p:txBody>
      </p:sp>
      <p:pic>
        <p:nvPicPr>
          <p:cNvPr id="1605" name="Picture 18">
            <a:extLst>
              <a:ext uri="{FF2B5EF4-FFF2-40B4-BE49-F238E27FC236}">
                <a16:creationId xmlns:a16="http://schemas.microsoft.com/office/drawing/2014/main" id="{82D0ADDA-E57B-D878-4B21-A14CF4736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40"/>
          <a:stretch/>
        </p:blipFill>
        <p:spPr bwMode="auto">
          <a:xfrm>
            <a:off x="8120309" y="19966845"/>
            <a:ext cx="6745242" cy="494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6747A7F-8154-8037-FD9D-BB18EDF9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76710"/>
              </p:ext>
            </p:extLst>
          </p:nvPr>
        </p:nvGraphicFramePr>
        <p:xfrm>
          <a:off x="14084365" y="24406546"/>
          <a:ext cx="1227658" cy="502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522">
                  <a:extLst>
                    <a:ext uri="{9D8B030D-6E8A-4147-A177-3AD203B41FA5}">
                      <a16:colId xmlns:a16="http://schemas.microsoft.com/office/drawing/2014/main" val="247108860"/>
                    </a:ext>
                  </a:extLst>
                </a:gridCol>
                <a:gridCol w="1021136">
                  <a:extLst>
                    <a:ext uri="{9D8B030D-6E8A-4147-A177-3AD203B41FA5}">
                      <a16:colId xmlns:a16="http://schemas.microsoft.com/office/drawing/2014/main" val="3229490819"/>
                    </a:ext>
                  </a:extLst>
                </a:gridCol>
              </a:tblGrid>
              <a:tr h="188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0 - no fire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339976"/>
                  </a:ext>
                </a:extLst>
              </a:tr>
              <a:tr h="18855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1 - fire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272468"/>
                  </a:ext>
                </a:extLst>
              </a:tr>
            </a:tbl>
          </a:graphicData>
        </a:graphic>
      </p:graphicFrame>
      <p:sp>
        <p:nvSpPr>
          <p:cNvPr id="1606" name="Rectangle: Rounded Corners 1605">
            <a:extLst>
              <a:ext uri="{FF2B5EF4-FFF2-40B4-BE49-F238E27FC236}">
                <a16:creationId xmlns:a16="http://schemas.microsoft.com/office/drawing/2014/main" id="{C1331AF4-9457-FAA6-6BCD-4A19DDDE570C}"/>
              </a:ext>
            </a:extLst>
          </p:cNvPr>
          <p:cNvSpPr/>
          <p:nvPr/>
        </p:nvSpPr>
        <p:spPr>
          <a:xfrm>
            <a:off x="1062088" y="13724048"/>
            <a:ext cx="7058221" cy="6994607"/>
          </a:xfrm>
          <a:prstGeom prst="roundRect">
            <a:avLst/>
          </a:prstGeom>
          <a:noFill/>
          <a:ln>
            <a:solidFill>
              <a:srgbClr val="CEA05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3" name="TextBox 1612">
            <a:extLst>
              <a:ext uri="{FF2B5EF4-FFF2-40B4-BE49-F238E27FC236}">
                <a16:creationId xmlns:a16="http://schemas.microsoft.com/office/drawing/2014/main" id="{A844C346-2026-E20F-3DE3-428F6226852A}"/>
              </a:ext>
            </a:extLst>
          </p:cNvPr>
          <p:cNvSpPr txBox="1"/>
          <p:nvPr/>
        </p:nvSpPr>
        <p:spPr>
          <a:xfrm>
            <a:off x="31697514" y="13348685"/>
            <a:ext cx="10760152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26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Convolutional layers with pooling to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downsample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extract essential features from input image. Number of channels increases while spatial resolution decreases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rgbClr val="026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Space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Most spatially compressed representation of the image, with the most feature channels. Decoder draws on this information during reconstruction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rgbClr val="026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Deconvolutional layers to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upsample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reconstruct an image based on the feature channels in the latent space. Number of channels decreases while spatial resolution increases. Compared to input image with loss function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rgbClr val="026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Skip Connections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decoder reconstruct finer details lost in latent space by providing feature maps from encoder layers with matching spatial resolution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rgbClr val="0269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Layer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 Convolutional layer with sigmoid activation to flatten decoder output to a single segmentation map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5" name="Rectangle: Rounded Corners 1614">
            <a:extLst>
              <a:ext uri="{FF2B5EF4-FFF2-40B4-BE49-F238E27FC236}">
                <a16:creationId xmlns:a16="http://schemas.microsoft.com/office/drawing/2014/main" id="{5EF87E59-1202-66CB-965E-31038EFF888B}"/>
              </a:ext>
            </a:extLst>
          </p:cNvPr>
          <p:cNvSpPr/>
          <p:nvPr/>
        </p:nvSpPr>
        <p:spPr>
          <a:xfrm>
            <a:off x="22745630" y="24262271"/>
            <a:ext cx="5555067" cy="2816673"/>
          </a:xfrm>
          <a:prstGeom prst="roundRect">
            <a:avLst/>
          </a:prstGeom>
          <a:noFill/>
          <a:ln>
            <a:solidFill>
              <a:srgbClr val="02693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 Model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MobileNetV2 Encoder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Pix2Pix Decoder</a:t>
            </a:r>
          </a:p>
        </p:txBody>
      </p:sp>
      <p:sp>
        <p:nvSpPr>
          <p:cNvPr id="1616" name="Rectangle: Rounded Corners 1615">
            <a:extLst>
              <a:ext uri="{FF2B5EF4-FFF2-40B4-BE49-F238E27FC236}">
                <a16:creationId xmlns:a16="http://schemas.microsoft.com/office/drawing/2014/main" id="{413D3DCC-A82A-18EE-111E-3CD6FD322D98}"/>
              </a:ext>
            </a:extLst>
          </p:cNvPr>
          <p:cNvSpPr/>
          <p:nvPr/>
        </p:nvSpPr>
        <p:spPr>
          <a:xfrm>
            <a:off x="22799381" y="27999294"/>
            <a:ext cx="5523950" cy="2872053"/>
          </a:xfrm>
          <a:prstGeom prst="roundRect">
            <a:avLst/>
          </a:prstGeom>
          <a:noFill/>
          <a:ln>
            <a:solidFill>
              <a:srgbClr val="02693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  <a:p>
            <a:pPr algn="ctr"/>
            <a:r>
              <a:rPr 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Encoder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ConvTranspose2D Decoder</a:t>
            </a:r>
          </a:p>
        </p:txBody>
      </p:sp>
      <p:sp>
        <p:nvSpPr>
          <p:cNvPr id="1617" name="Arrow: Right 1616">
            <a:extLst>
              <a:ext uri="{FF2B5EF4-FFF2-40B4-BE49-F238E27FC236}">
                <a16:creationId xmlns:a16="http://schemas.microsoft.com/office/drawing/2014/main" id="{07E7C9E1-CE5B-CDCC-6F31-A6C87FFAD001}"/>
              </a:ext>
            </a:extLst>
          </p:cNvPr>
          <p:cNvSpPr/>
          <p:nvPr/>
        </p:nvSpPr>
        <p:spPr>
          <a:xfrm rot="16200000" flipH="1">
            <a:off x="24623026" y="26648259"/>
            <a:ext cx="1876660" cy="1981306"/>
          </a:xfrm>
          <a:prstGeom prst="rightArrow">
            <a:avLst>
              <a:gd name="adj1" fmla="val 50000"/>
              <a:gd name="adj2" fmla="val 3143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REBUILD</a:t>
            </a:r>
          </a:p>
        </p:txBody>
      </p:sp>
      <p:graphicFrame>
        <p:nvGraphicFramePr>
          <p:cNvPr id="1621" name="Table 1620">
            <a:extLst>
              <a:ext uri="{FF2B5EF4-FFF2-40B4-BE49-F238E27FC236}">
                <a16:creationId xmlns:a16="http://schemas.microsoft.com/office/drawing/2014/main" id="{FA1C1C64-22D5-937B-FC2B-4936465BF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2767"/>
              </p:ext>
            </p:extLst>
          </p:nvPr>
        </p:nvGraphicFramePr>
        <p:xfrm>
          <a:off x="37606318" y="23727059"/>
          <a:ext cx="5039949" cy="251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426">
                  <a:extLst>
                    <a:ext uri="{9D8B030D-6E8A-4147-A177-3AD203B41FA5}">
                      <a16:colId xmlns:a16="http://schemas.microsoft.com/office/drawing/2014/main" val="2016330415"/>
                    </a:ext>
                  </a:extLst>
                </a:gridCol>
                <a:gridCol w="3163523">
                  <a:extLst>
                    <a:ext uri="{9D8B030D-6E8A-4147-A177-3AD203B41FA5}">
                      <a16:colId xmlns:a16="http://schemas.microsoft.com/office/drawing/2014/main" val="1185865197"/>
                    </a:ext>
                  </a:extLst>
                </a:gridCol>
              </a:tblGrid>
              <a:tr h="6292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Next Gen Wildfire Model [2]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60977"/>
                  </a:ext>
                </a:extLst>
              </a:tr>
              <a:tr h="6292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28.4%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105912"/>
                  </a:ext>
                </a:extLst>
              </a:tr>
              <a:tr h="6292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4035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569951"/>
                  </a:ext>
                </a:extLst>
              </a:tr>
              <a:tr h="6292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40354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43.1%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1761040"/>
                  </a:ext>
                </a:extLst>
              </a:tr>
            </a:tbl>
          </a:graphicData>
        </a:graphic>
      </p:graphicFrame>
      <p:pic>
        <p:nvPicPr>
          <p:cNvPr id="1622" name="Picture 44">
            <a:extLst>
              <a:ext uri="{FF2B5EF4-FFF2-40B4-BE49-F238E27FC236}">
                <a16:creationId xmlns:a16="http://schemas.microsoft.com/office/drawing/2014/main" id="{59F1C813-5E26-5903-03B7-9BF56129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7386" y="27586565"/>
            <a:ext cx="4784708" cy="268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3" name="Rectangle: Rounded Corners 1622">
            <a:extLst>
              <a:ext uri="{FF2B5EF4-FFF2-40B4-BE49-F238E27FC236}">
                <a16:creationId xmlns:a16="http://schemas.microsoft.com/office/drawing/2014/main" id="{0950EB4B-2179-4CFF-0F7F-3BAD522A297C}"/>
              </a:ext>
            </a:extLst>
          </p:cNvPr>
          <p:cNvSpPr/>
          <p:nvPr/>
        </p:nvSpPr>
        <p:spPr>
          <a:xfrm>
            <a:off x="37606318" y="26344972"/>
            <a:ext cx="5039949" cy="442591"/>
          </a:xfrm>
          <a:prstGeom prst="roundRect">
            <a:avLst/>
          </a:prstGeom>
          <a:noFill/>
          <a:ln>
            <a:solidFill>
              <a:srgbClr val="CEA05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1: Model results from [2]</a:t>
            </a:r>
          </a:p>
        </p:txBody>
      </p:sp>
      <p:sp>
        <p:nvSpPr>
          <p:cNvPr id="1624" name="Rectangle: Rounded Corners 1623">
            <a:extLst>
              <a:ext uri="{FF2B5EF4-FFF2-40B4-BE49-F238E27FC236}">
                <a16:creationId xmlns:a16="http://schemas.microsoft.com/office/drawing/2014/main" id="{93C825AB-0828-3E60-0081-717008814776}"/>
              </a:ext>
            </a:extLst>
          </p:cNvPr>
          <p:cNvSpPr/>
          <p:nvPr/>
        </p:nvSpPr>
        <p:spPr>
          <a:xfrm>
            <a:off x="37606318" y="30413979"/>
            <a:ext cx="5039949" cy="414987"/>
          </a:xfrm>
          <a:prstGeom prst="roundRect">
            <a:avLst/>
          </a:prstGeom>
          <a:noFill/>
          <a:ln>
            <a:solidFill>
              <a:srgbClr val="CEA05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1: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ResNet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building block [4]</a:t>
            </a: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6B763157-1944-25AB-7B01-6823AF6249A2}"/>
              </a:ext>
            </a:extLst>
          </p:cNvPr>
          <p:cNvSpPr txBox="1"/>
          <p:nvPr/>
        </p:nvSpPr>
        <p:spPr>
          <a:xfrm>
            <a:off x="1162916" y="28399828"/>
            <a:ext cx="190119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This project was funded by the Ohio Space Grant Consortium. I would like to thank my advisor, Dr. Michael Raymer, for his guidance and support, without which this project would not be possible. I would also like to thank Dr. Mitch Wolff for the opportunity to work with OSGC. </a:t>
            </a:r>
          </a:p>
        </p:txBody>
      </p:sp>
      <p:sp>
        <p:nvSpPr>
          <p:cNvPr id="1626" name="Rectangle: Rounded Corners 1625">
            <a:extLst>
              <a:ext uri="{FF2B5EF4-FFF2-40B4-BE49-F238E27FC236}">
                <a16:creationId xmlns:a16="http://schemas.microsoft.com/office/drawing/2014/main" id="{352B71FA-9CCD-B555-3C5D-21C995FD350A}"/>
              </a:ext>
            </a:extLst>
          </p:cNvPr>
          <p:cNvSpPr/>
          <p:nvPr/>
        </p:nvSpPr>
        <p:spPr>
          <a:xfrm>
            <a:off x="986792" y="28260767"/>
            <a:ext cx="19739608" cy="1523413"/>
          </a:xfrm>
          <a:prstGeom prst="roundRect">
            <a:avLst/>
          </a:prstGeom>
          <a:noFill/>
          <a:ln>
            <a:solidFill>
              <a:srgbClr val="CEA05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5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26937"/>
      </a:dk2>
      <a:lt2>
        <a:srgbClr val="CEA052"/>
      </a:lt2>
      <a:accent1>
        <a:srgbClr val="026937"/>
      </a:accent1>
      <a:accent2>
        <a:srgbClr val="CEA05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9122</TotalTime>
  <Words>1146</Words>
  <Application>Microsoft Office PowerPoint</Application>
  <PresentationFormat>Custom</PresentationFormat>
  <Paragraphs>123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Wingdings</vt:lpstr>
      <vt:lpstr>Office Theme</vt:lpstr>
      <vt:lpstr>Exploration of Data Science and Machine Learning Techniques for Wildfire Prediction</vt:lpstr>
    </vt:vector>
  </TitlesOfParts>
  <Company>Wright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Research Poster</dc:title>
  <dc:creator>Amanda Earnest</dc:creator>
  <cp:lastModifiedBy>Ballentine, Rachael</cp:lastModifiedBy>
  <cp:revision>114</cp:revision>
  <cp:lastPrinted>2016-10-19T16:20:33Z</cp:lastPrinted>
  <dcterms:created xsi:type="dcterms:W3CDTF">2016-10-18T19:25:37Z</dcterms:created>
  <dcterms:modified xsi:type="dcterms:W3CDTF">2025-03-11T04:37:02Z</dcterms:modified>
</cp:coreProperties>
</file>