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5" r:id="rId13"/>
    <p:sldId id="276" r:id="rId14"/>
    <p:sldId id="277" r:id="rId15"/>
    <p:sldId id="279" r:id="rId16"/>
    <p:sldId id="274" r:id="rId17"/>
    <p:sldId id="280" r:id="rId18"/>
    <p:sldId id="281" r:id="rId19"/>
    <p:sldId id="282" r:id="rId20"/>
    <p:sldId id="283" r:id="rId21"/>
    <p:sldId id="284" r:id="rId22"/>
    <p:sldId id="289" r:id="rId23"/>
    <p:sldId id="285" r:id="rId24"/>
    <p:sldId id="286" r:id="rId25"/>
    <p:sldId id="287" r:id="rId26"/>
    <p:sldId id="288" r:id="rId27"/>
    <p:sldId id="297" r:id="rId28"/>
    <p:sldId id="290" r:id="rId29"/>
    <p:sldId id="291" r:id="rId30"/>
    <p:sldId id="292" r:id="rId31"/>
    <p:sldId id="293" r:id="rId32"/>
    <p:sldId id="294" r:id="rId33"/>
    <p:sldId id="272" r:id="rId34"/>
    <p:sldId id="299" r:id="rId35"/>
    <p:sldId id="298" r:id="rId36"/>
    <p:sldId id="300" r:id="rId37"/>
    <p:sldId id="301" r:id="rId38"/>
    <p:sldId id="302" r:id="rId39"/>
    <p:sldId id="303" r:id="rId40"/>
    <p:sldId id="304" r:id="rId41"/>
    <p:sldId id="305" r:id="rId4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Seção Padrão" id="{47CABECA-A254-4589-AD93-E5C98986B1A6}">
          <p14:sldIdLst>
            <p14:sldId id="256"/>
            <p14:sldId id="257"/>
            <p14:sldId id="258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5"/>
            <p14:sldId id="276"/>
            <p14:sldId id="277"/>
            <p14:sldId id="279"/>
            <p14:sldId id="274"/>
            <p14:sldId id="280"/>
            <p14:sldId id="281"/>
            <p14:sldId id="282"/>
            <p14:sldId id="283"/>
            <p14:sldId id="284"/>
            <p14:sldId id="289"/>
            <p14:sldId id="285"/>
            <p14:sldId id="286"/>
            <p14:sldId id="287"/>
            <p14:sldId id="288"/>
            <p14:sldId id="297"/>
            <p14:sldId id="290"/>
            <p14:sldId id="291"/>
            <p14:sldId id="292"/>
            <p14:sldId id="293"/>
            <p14:sldId id="294"/>
            <p14:sldId id="272"/>
            <p14:sldId id="299"/>
            <p14:sldId id="298"/>
            <p14:sldId id="300"/>
            <p14:sldId id="301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4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1F1464-B2A9-45E9-919C-CAFD15777D55}" type="doc">
      <dgm:prSet loTypeId="urn:microsoft.com/office/officeart/2005/8/layout/funnel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3148896-8E14-4A19-A384-9CBD11A9E64F}">
      <dgm:prSet phldrT="[Texto]"/>
      <dgm:spPr>
        <a:solidFill>
          <a:srgbClr val="FFFFFF"/>
        </a:solidFill>
      </dgm:spPr>
      <dgm:t>
        <a:bodyPr/>
        <a:lstStyle/>
        <a:p>
          <a:r>
            <a:rPr lang="pt-BR" dirty="0" err="1" smtClean="0"/>
            <a:t>user</a:t>
          </a:r>
          <a:endParaRPr lang="en-US" dirty="0"/>
        </a:p>
      </dgm:t>
    </dgm:pt>
    <dgm:pt modelId="{4A1CBD4E-C8CE-4B69-A2E9-32490D3C1D69}" type="parTrans" cxnId="{E8073155-0467-4363-AB8C-674E6143A256}">
      <dgm:prSet/>
      <dgm:spPr/>
      <dgm:t>
        <a:bodyPr/>
        <a:lstStyle/>
        <a:p>
          <a:endParaRPr lang="en-US"/>
        </a:p>
      </dgm:t>
    </dgm:pt>
    <dgm:pt modelId="{27E3BA6F-53A6-41F8-8847-1B62ED09ACBF}" type="sibTrans" cxnId="{E8073155-0467-4363-AB8C-674E6143A256}">
      <dgm:prSet/>
      <dgm:spPr/>
      <dgm:t>
        <a:bodyPr/>
        <a:lstStyle/>
        <a:p>
          <a:endParaRPr lang="en-US"/>
        </a:p>
      </dgm:t>
    </dgm:pt>
    <dgm:pt modelId="{DC09E178-975E-4466-8B56-49600F37EEB2}">
      <dgm:prSet phldrT="[Texto]"/>
      <dgm:spPr/>
      <dgm:t>
        <a:bodyPr/>
        <a:lstStyle/>
        <a:p>
          <a:r>
            <a:rPr lang="pt-BR" dirty="0" err="1" smtClean="0"/>
            <a:t>user</a:t>
          </a:r>
          <a:endParaRPr lang="en-US" dirty="0"/>
        </a:p>
      </dgm:t>
    </dgm:pt>
    <dgm:pt modelId="{683439F2-5BF4-46BF-A11B-26ACE26DDF99}" type="parTrans" cxnId="{6D5B2D8C-C29A-4B0C-9ED8-CCFE3EAEE44A}">
      <dgm:prSet/>
      <dgm:spPr/>
      <dgm:t>
        <a:bodyPr/>
        <a:lstStyle/>
        <a:p>
          <a:endParaRPr lang="en-US"/>
        </a:p>
      </dgm:t>
    </dgm:pt>
    <dgm:pt modelId="{E22CCEFC-01D0-4C6D-A167-CA590FC1A41A}" type="sibTrans" cxnId="{6D5B2D8C-C29A-4B0C-9ED8-CCFE3EAEE44A}">
      <dgm:prSet/>
      <dgm:spPr/>
      <dgm:t>
        <a:bodyPr/>
        <a:lstStyle/>
        <a:p>
          <a:endParaRPr lang="en-US"/>
        </a:p>
      </dgm:t>
    </dgm:pt>
    <dgm:pt modelId="{26604B5A-E2BF-4D10-B410-802B8F908D7A}">
      <dgm:prSet phldrT="[Texto]"/>
      <dgm:spPr/>
      <dgm:t>
        <a:bodyPr/>
        <a:lstStyle/>
        <a:p>
          <a:r>
            <a:rPr lang="pt-BR" dirty="0" err="1" smtClean="0"/>
            <a:t>user</a:t>
          </a:r>
          <a:endParaRPr lang="en-US" dirty="0"/>
        </a:p>
      </dgm:t>
    </dgm:pt>
    <dgm:pt modelId="{7E5CDCAD-B7E1-4986-8A34-79D397703B90}" type="parTrans" cxnId="{BDC18CB6-FE78-42C4-BFDB-44FA329370BB}">
      <dgm:prSet/>
      <dgm:spPr/>
      <dgm:t>
        <a:bodyPr/>
        <a:lstStyle/>
        <a:p>
          <a:endParaRPr lang="en-US"/>
        </a:p>
      </dgm:t>
    </dgm:pt>
    <dgm:pt modelId="{6EFBE15E-C05B-44EF-8991-F4D6D57311FC}" type="sibTrans" cxnId="{BDC18CB6-FE78-42C4-BFDB-44FA329370BB}">
      <dgm:prSet/>
      <dgm:spPr/>
      <dgm:t>
        <a:bodyPr/>
        <a:lstStyle/>
        <a:p>
          <a:endParaRPr lang="en-US"/>
        </a:p>
      </dgm:t>
    </dgm:pt>
    <dgm:pt modelId="{B0D12E83-FE41-4412-9A52-F9FE70B9F25D}">
      <dgm:prSet phldrT="[Texto]"/>
      <dgm:spPr/>
      <dgm:t>
        <a:bodyPr/>
        <a:lstStyle/>
        <a:p>
          <a:r>
            <a:rPr lang="pt-BR" dirty="0" smtClean="0"/>
            <a:t>Compra (conversão)</a:t>
          </a:r>
          <a:endParaRPr lang="en-US" dirty="0"/>
        </a:p>
      </dgm:t>
    </dgm:pt>
    <dgm:pt modelId="{2036B8DA-CC3C-454C-8240-4219C8613D33}" type="parTrans" cxnId="{245DF62F-6DAC-41C7-9EF5-F8548F2D99BA}">
      <dgm:prSet/>
      <dgm:spPr/>
      <dgm:t>
        <a:bodyPr/>
        <a:lstStyle/>
        <a:p>
          <a:endParaRPr lang="en-US"/>
        </a:p>
      </dgm:t>
    </dgm:pt>
    <dgm:pt modelId="{3FAE3A2C-DFE8-4C67-B2B8-BDB7E2681F4C}" type="sibTrans" cxnId="{245DF62F-6DAC-41C7-9EF5-F8548F2D99BA}">
      <dgm:prSet/>
      <dgm:spPr/>
      <dgm:t>
        <a:bodyPr/>
        <a:lstStyle/>
        <a:p>
          <a:endParaRPr lang="en-US"/>
        </a:p>
      </dgm:t>
    </dgm:pt>
    <dgm:pt modelId="{0BBF15F4-FD65-4F97-8882-061FAF30E920}" type="pres">
      <dgm:prSet presAssocID="{F71F1464-B2A9-45E9-919C-CAFD15777D55}" presName="Name0" presStyleCnt="0">
        <dgm:presLayoutVars>
          <dgm:chMax val="4"/>
          <dgm:resizeHandles val="exact"/>
        </dgm:presLayoutVars>
      </dgm:prSet>
      <dgm:spPr/>
    </dgm:pt>
    <dgm:pt modelId="{8340455E-3BB9-4561-9FD9-47AD1A6AC80B}" type="pres">
      <dgm:prSet presAssocID="{F71F1464-B2A9-45E9-919C-CAFD15777D55}" presName="ellipse" presStyleLbl="trBgShp" presStyleIdx="0" presStyleCnt="1" custScaleX="62857" custScaleY="80835" custLinFactNeighborX="-52591" custLinFactNeighborY="53396"/>
      <dgm:spPr/>
    </dgm:pt>
    <dgm:pt modelId="{A8261C0C-5833-4AD1-93A3-A9C668F4FF63}" type="pres">
      <dgm:prSet presAssocID="{F71F1464-B2A9-45E9-919C-CAFD15777D55}" presName="arrow1" presStyleLbl="fgShp" presStyleIdx="0" presStyleCnt="1" custLinFactX="-100000" custLinFactNeighborX="-168422" custLinFactNeighborY="40319"/>
      <dgm:spPr/>
    </dgm:pt>
    <dgm:pt modelId="{A478A084-3B96-4AAA-9A50-E7D0D3847025}" type="pres">
      <dgm:prSet presAssocID="{F71F1464-B2A9-45E9-919C-CAFD15777D55}" presName="rectangle" presStyleLbl="revTx" presStyleIdx="0" presStyleCnt="1" custScaleX="91665" custScaleY="61667" custLinFactNeighborX="-35505" custLinFactNeighborY="-389">
        <dgm:presLayoutVars>
          <dgm:bulletEnabled val="1"/>
        </dgm:presLayoutVars>
      </dgm:prSet>
      <dgm:spPr/>
    </dgm:pt>
    <dgm:pt modelId="{78F83CF9-344E-43F6-9CA9-5295BC45798B}" type="pres">
      <dgm:prSet presAssocID="{DC09E178-975E-4466-8B56-49600F37EEB2}" presName="item1" presStyleLbl="node1" presStyleIdx="0" presStyleCnt="3" custScaleX="62444" custScaleY="62444" custLinFactX="-98888" custLinFactNeighborX="-100000" custLinFactNeighborY="-23198">
        <dgm:presLayoutVars>
          <dgm:bulletEnabled val="1"/>
        </dgm:presLayoutVars>
      </dgm:prSet>
      <dgm:spPr/>
    </dgm:pt>
    <dgm:pt modelId="{92230D95-7673-4A71-AF0B-1A572F8FC31D}" type="pres">
      <dgm:prSet presAssocID="{26604B5A-E2BF-4D10-B410-802B8F908D7A}" presName="item2" presStyleLbl="node1" presStyleIdx="1" presStyleCnt="3" custScaleX="65361" custScaleY="65361" custLinFactY="23821" custLinFactNeighborX="-9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803218-29AC-40C5-A049-B89111B9718C}" type="pres">
      <dgm:prSet presAssocID="{B0D12E83-FE41-4412-9A52-F9FE70B9F25D}" presName="item3" presStyleLbl="node1" presStyleIdx="2" presStyleCnt="3" custScaleX="63333" custScaleY="63333" custLinFactX="-52223" custLinFactNeighborX="-100000" custLinFactNeighborY="403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5165F-0FE1-4D98-B900-12A70D0D147C}" type="pres">
      <dgm:prSet presAssocID="{F71F1464-B2A9-45E9-919C-CAFD15777D55}" presName="funnel" presStyleLbl="trAlignAcc1" presStyleIdx="0" presStyleCnt="1" custScaleX="62857" custScaleY="80835" custLinFactNeighborX="-48571" custLinFactNeighborY="15654"/>
      <dgm:spPr/>
      <dgm:t>
        <a:bodyPr/>
        <a:lstStyle/>
        <a:p>
          <a:endParaRPr lang="en-US"/>
        </a:p>
      </dgm:t>
    </dgm:pt>
  </dgm:ptLst>
  <dgm:cxnLst>
    <dgm:cxn modelId="{E8073155-0467-4363-AB8C-674E6143A256}" srcId="{F71F1464-B2A9-45E9-919C-CAFD15777D55}" destId="{B3148896-8E14-4A19-A384-9CBD11A9E64F}" srcOrd="0" destOrd="0" parTransId="{4A1CBD4E-C8CE-4B69-A2E9-32490D3C1D69}" sibTransId="{27E3BA6F-53A6-41F8-8847-1B62ED09ACBF}"/>
    <dgm:cxn modelId="{AB185FF2-C67F-4A78-81E1-4106297BDC19}" type="presOf" srcId="{DC09E178-975E-4466-8B56-49600F37EEB2}" destId="{92230D95-7673-4A71-AF0B-1A572F8FC31D}" srcOrd="0" destOrd="0" presId="urn:microsoft.com/office/officeart/2005/8/layout/funnel1"/>
    <dgm:cxn modelId="{2C825BEF-BFE0-4859-B32D-D992F65D82F3}" type="presOf" srcId="{B3148896-8E14-4A19-A384-9CBD11A9E64F}" destId="{3A803218-29AC-40C5-A049-B89111B9718C}" srcOrd="0" destOrd="0" presId="urn:microsoft.com/office/officeart/2005/8/layout/funnel1"/>
    <dgm:cxn modelId="{B3754004-9EDD-408B-8ECA-E472FEB1462E}" type="presOf" srcId="{F71F1464-B2A9-45E9-919C-CAFD15777D55}" destId="{0BBF15F4-FD65-4F97-8882-061FAF30E920}" srcOrd="0" destOrd="0" presId="urn:microsoft.com/office/officeart/2005/8/layout/funnel1"/>
    <dgm:cxn modelId="{BDC18CB6-FE78-42C4-BFDB-44FA329370BB}" srcId="{F71F1464-B2A9-45E9-919C-CAFD15777D55}" destId="{26604B5A-E2BF-4D10-B410-802B8F908D7A}" srcOrd="2" destOrd="0" parTransId="{7E5CDCAD-B7E1-4986-8A34-79D397703B90}" sibTransId="{6EFBE15E-C05B-44EF-8991-F4D6D57311FC}"/>
    <dgm:cxn modelId="{4BB7EA00-D70F-4C9F-9509-9CC2F83E757F}" type="presOf" srcId="{B0D12E83-FE41-4412-9A52-F9FE70B9F25D}" destId="{A478A084-3B96-4AAA-9A50-E7D0D3847025}" srcOrd="0" destOrd="0" presId="urn:microsoft.com/office/officeart/2005/8/layout/funnel1"/>
    <dgm:cxn modelId="{245DF62F-6DAC-41C7-9EF5-F8548F2D99BA}" srcId="{F71F1464-B2A9-45E9-919C-CAFD15777D55}" destId="{B0D12E83-FE41-4412-9A52-F9FE70B9F25D}" srcOrd="3" destOrd="0" parTransId="{2036B8DA-CC3C-454C-8240-4219C8613D33}" sibTransId="{3FAE3A2C-DFE8-4C67-B2B8-BDB7E2681F4C}"/>
    <dgm:cxn modelId="{6D5B2D8C-C29A-4B0C-9ED8-CCFE3EAEE44A}" srcId="{F71F1464-B2A9-45E9-919C-CAFD15777D55}" destId="{DC09E178-975E-4466-8B56-49600F37EEB2}" srcOrd="1" destOrd="0" parTransId="{683439F2-5BF4-46BF-A11B-26ACE26DDF99}" sibTransId="{E22CCEFC-01D0-4C6D-A167-CA590FC1A41A}"/>
    <dgm:cxn modelId="{1B5860C3-08D5-4F85-BF00-13120007717B}" type="presOf" srcId="{26604B5A-E2BF-4D10-B410-802B8F908D7A}" destId="{78F83CF9-344E-43F6-9CA9-5295BC45798B}" srcOrd="0" destOrd="0" presId="urn:microsoft.com/office/officeart/2005/8/layout/funnel1"/>
    <dgm:cxn modelId="{19109DC1-6AAB-41E9-B0D7-BEEB42BAA399}" type="presParOf" srcId="{0BBF15F4-FD65-4F97-8882-061FAF30E920}" destId="{8340455E-3BB9-4561-9FD9-47AD1A6AC80B}" srcOrd="0" destOrd="0" presId="urn:microsoft.com/office/officeart/2005/8/layout/funnel1"/>
    <dgm:cxn modelId="{875D28FB-C1AD-447B-BEF7-9C9771398AFA}" type="presParOf" srcId="{0BBF15F4-FD65-4F97-8882-061FAF30E920}" destId="{A8261C0C-5833-4AD1-93A3-A9C668F4FF63}" srcOrd="1" destOrd="0" presId="urn:microsoft.com/office/officeart/2005/8/layout/funnel1"/>
    <dgm:cxn modelId="{233AA056-A946-491F-B985-F755B3C67513}" type="presParOf" srcId="{0BBF15F4-FD65-4F97-8882-061FAF30E920}" destId="{A478A084-3B96-4AAA-9A50-E7D0D3847025}" srcOrd="2" destOrd="0" presId="urn:microsoft.com/office/officeart/2005/8/layout/funnel1"/>
    <dgm:cxn modelId="{B1E217FE-40AE-48D3-9C38-AB2A3DA13C05}" type="presParOf" srcId="{0BBF15F4-FD65-4F97-8882-061FAF30E920}" destId="{78F83CF9-344E-43F6-9CA9-5295BC45798B}" srcOrd="3" destOrd="0" presId="urn:microsoft.com/office/officeart/2005/8/layout/funnel1"/>
    <dgm:cxn modelId="{C5BE5A7D-1DA3-4BB6-883C-CB5894302B90}" type="presParOf" srcId="{0BBF15F4-FD65-4F97-8882-061FAF30E920}" destId="{92230D95-7673-4A71-AF0B-1A572F8FC31D}" srcOrd="4" destOrd="0" presId="urn:microsoft.com/office/officeart/2005/8/layout/funnel1"/>
    <dgm:cxn modelId="{FD786E0B-5875-44E2-8B15-DB126148EB3F}" type="presParOf" srcId="{0BBF15F4-FD65-4F97-8882-061FAF30E920}" destId="{3A803218-29AC-40C5-A049-B89111B9718C}" srcOrd="5" destOrd="0" presId="urn:microsoft.com/office/officeart/2005/8/layout/funnel1"/>
    <dgm:cxn modelId="{3CA16559-4E7A-44D3-9F94-181EC2246B86}" type="presParOf" srcId="{0BBF15F4-FD65-4F97-8882-061FAF30E920}" destId="{2C85165F-0FE1-4D98-B900-12A70D0D147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EECC69-37DA-4730-9AD1-721B500278A2}" type="doc">
      <dgm:prSet loTypeId="urn:microsoft.com/office/officeart/2005/8/layout/funnel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4F6DD1-4CAB-49B5-A1C2-55490115C3BC}" type="pres">
      <dgm:prSet presAssocID="{8DEECC69-37DA-4730-9AD1-721B500278A2}" presName="Name0" presStyleCnt="0">
        <dgm:presLayoutVars>
          <dgm:chMax val="4"/>
          <dgm:resizeHandles val="exact"/>
        </dgm:presLayoutVars>
      </dgm:prSet>
      <dgm:spPr/>
    </dgm:pt>
  </dgm:ptLst>
  <dgm:cxnLst>
    <dgm:cxn modelId="{DF151ADC-9949-4CFD-8B29-C34985ADD36F}" type="presOf" srcId="{8DEECC69-37DA-4730-9AD1-721B500278A2}" destId="{8F4F6DD1-4CAB-49B5-A1C2-55490115C3BC}" srcOrd="0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667FBC-B99D-4FE7-B9B0-F54637ACCCE8}" type="doc">
      <dgm:prSet loTypeId="urn:microsoft.com/office/officeart/2005/8/layout/pyramid3" loCatId="pyramid" qsTypeId="urn:microsoft.com/office/officeart/2005/8/quickstyle/simple2" qsCatId="simple" csTypeId="urn:microsoft.com/office/officeart/2005/8/colors/accent1_4" csCatId="accent1" phldr="1"/>
      <dgm:spPr/>
    </dgm:pt>
    <dgm:pt modelId="{60DEDB77-F158-4D3F-BC3F-DDE4D5196728}">
      <dgm:prSet phldrT="[Texto]"/>
      <dgm:spPr/>
      <dgm:t>
        <a:bodyPr/>
        <a:lstStyle/>
        <a:p>
          <a:endParaRPr lang="en-US" dirty="0"/>
        </a:p>
      </dgm:t>
    </dgm:pt>
    <dgm:pt modelId="{C953E7EE-947F-49EF-93F4-BB96CB93A565}" type="parTrans" cxnId="{682AF430-D95D-4C2D-8F5F-A70434CB9DA5}">
      <dgm:prSet/>
      <dgm:spPr/>
      <dgm:t>
        <a:bodyPr/>
        <a:lstStyle/>
        <a:p>
          <a:endParaRPr lang="en-US"/>
        </a:p>
      </dgm:t>
    </dgm:pt>
    <dgm:pt modelId="{51274977-887E-40D1-8FD4-A818C4DC29F4}" type="sibTrans" cxnId="{682AF430-D95D-4C2D-8F5F-A70434CB9DA5}">
      <dgm:prSet/>
      <dgm:spPr/>
      <dgm:t>
        <a:bodyPr/>
        <a:lstStyle/>
        <a:p>
          <a:endParaRPr lang="en-US"/>
        </a:p>
      </dgm:t>
    </dgm:pt>
    <dgm:pt modelId="{D5A5E1A5-4F60-47DD-AA6F-454540FA5BEA}">
      <dgm:prSet phldrT="[Texto]"/>
      <dgm:spPr/>
      <dgm:t>
        <a:bodyPr/>
        <a:lstStyle/>
        <a:p>
          <a:endParaRPr lang="en-US" dirty="0"/>
        </a:p>
      </dgm:t>
    </dgm:pt>
    <dgm:pt modelId="{E7A3BBC5-9E4E-4AE1-A6B7-6638A040C9E4}" type="parTrans" cxnId="{C6125848-FD8E-4B61-9E24-A828BF5C2C55}">
      <dgm:prSet/>
      <dgm:spPr/>
      <dgm:t>
        <a:bodyPr/>
        <a:lstStyle/>
        <a:p>
          <a:endParaRPr lang="en-US"/>
        </a:p>
      </dgm:t>
    </dgm:pt>
    <dgm:pt modelId="{73BC25C3-B703-4D39-B2A3-28456CBE0361}" type="sibTrans" cxnId="{C6125848-FD8E-4B61-9E24-A828BF5C2C55}">
      <dgm:prSet/>
      <dgm:spPr/>
      <dgm:t>
        <a:bodyPr/>
        <a:lstStyle/>
        <a:p>
          <a:endParaRPr lang="en-US"/>
        </a:p>
      </dgm:t>
    </dgm:pt>
    <dgm:pt modelId="{13D84579-DC9D-4095-BC52-2BF15911B9E7}">
      <dgm:prSet phldrT="[Texto]"/>
      <dgm:spPr/>
      <dgm:t>
        <a:bodyPr/>
        <a:lstStyle/>
        <a:p>
          <a:endParaRPr lang="en-US" dirty="0"/>
        </a:p>
      </dgm:t>
    </dgm:pt>
    <dgm:pt modelId="{0167D506-7061-4E24-AFD6-BA8AECBCA9E7}" type="parTrans" cxnId="{2E3DA00C-5CA9-4238-9513-E338B6AB282D}">
      <dgm:prSet/>
      <dgm:spPr/>
      <dgm:t>
        <a:bodyPr/>
        <a:lstStyle/>
        <a:p>
          <a:endParaRPr lang="en-US"/>
        </a:p>
      </dgm:t>
    </dgm:pt>
    <dgm:pt modelId="{F9BBC870-80E5-486C-A188-029080E597EC}" type="sibTrans" cxnId="{2E3DA00C-5CA9-4238-9513-E338B6AB282D}">
      <dgm:prSet/>
      <dgm:spPr/>
      <dgm:t>
        <a:bodyPr/>
        <a:lstStyle/>
        <a:p>
          <a:endParaRPr lang="en-US"/>
        </a:p>
      </dgm:t>
    </dgm:pt>
    <dgm:pt modelId="{FAB9E3E3-EE9A-4DBA-A421-C4CF8789854A}" type="pres">
      <dgm:prSet presAssocID="{F4667FBC-B99D-4FE7-B9B0-F54637ACCCE8}" presName="Name0" presStyleCnt="0">
        <dgm:presLayoutVars>
          <dgm:dir/>
          <dgm:animLvl val="lvl"/>
          <dgm:resizeHandles val="exact"/>
        </dgm:presLayoutVars>
      </dgm:prSet>
      <dgm:spPr/>
    </dgm:pt>
    <dgm:pt modelId="{2E0C6330-1C32-4C07-BDF0-D123D80A40FC}" type="pres">
      <dgm:prSet presAssocID="{60DEDB77-F158-4D3F-BC3F-DDE4D5196728}" presName="Name8" presStyleCnt="0"/>
      <dgm:spPr/>
    </dgm:pt>
    <dgm:pt modelId="{BB7AF721-03C7-4D26-AC01-45E6892F96B0}" type="pres">
      <dgm:prSet presAssocID="{60DEDB77-F158-4D3F-BC3F-DDE4D5196728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E4CCB-E995-43A0-A4A4-452687E37799}" type="pres">
      <dgm:prSet presAssocID="{60DEDB77-F158-4D3F-BC3F-DDE4D519672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E74D58-4870-4A83-BA98-1F06DE9029CD}" type="pres">
      <dgm:prSet presAssocID="{D5A5E1A5-4F60-47DD-AA6F-454540FA5BEA}" presName="Name8" presStyleCnt="0"/>
      <dgm:spPr/>
    </dgm:pt>
    <dgm:pt modelId="{D24D4E4D-456A-4016-8703-EDCF70A6C737}" type="pres">
      <dgm:prSet presAssocID="{D5A5E1A5-4F60-47DD-AA6F-454540FA5BEA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B5A4E-4209-4C03-BB40-0BADF1A8FA28}" type="pres">
      <dgm:prSet presAssocID="{D5A5E1A5-4F60-47DD-AA6F-454540FA5BE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85AB6-6AD8-404A-8DAD-80BC3052E87B}" type="pres">
      <dgm:prSet presAssocID="{13D84579-DC9D-4095-BC52-2BF15911B9E7}" presName="Name8" presStyleCnt="0"/>
      <dgm:spPr/>
    </dgm:pt>
    <dgm:pt modelId="{B29120F2-03C7-47A2-B760-0BA1BC16B961}" type="pres">
      <dgm:prSet presAssocID="{13D84579-DC9D-4095-BC52-2BF15911B9E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5ACEF-D266-489D-9733-420FE0197EC7}" type="pres">
      <dgm:prSet presAssocID="{13D84579-DC9D-4095-BC52-2BF15911B9E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C6F721-3650-4D83-B360-FB73909D906A}" type="presOf" srcId="{F4667FBC-B99D-4FE7-B9B0-F54637ACCCE8}" destId="{FAB9E3E3-EE9A-4DBA-A421-C4CF8789854A}" srcOrd="0" destOrd="0" presId="urn:microsoft.com/office/officeart/2005/8/layout/pyramid3"/>
    <dgm:cxn modelId="{4B582714-D033-4A41-8257-81714769FCDA}" type="presOf" srcId="{60DEDB77-F158-4D3F-BC3F-DDE4D5196728}" destId="{137E4CCB-E995-43A0-A4A4-452687E37799}" srcOrd="1" destOrd="0" presId="urn:microsoft.com/office/officeart/2005/8/layout/pyramid3"/>
    <dgm:cxn modelId="{CF65FAE8-2C93-4203-8D4A-C4E45BB38B12}" type="presOf" srcId="{13D84579-DC9D-4095-BC52-2BF15911B9E7}" destId="{35C5ACEF-D266-489D-9733-420FE0197EC7}" srcOrd="1" destOrd="0" presId="urn:microsoft.com/office/officeart/2005/8/layout/pyramid3"/>
    <dgm:cxn modelId="{2E3DA00C-5CA9-4238-9513-E338B6AB282D}" srcId="{F4667FBC-B99D-4FE7-B9B0-F54637ACCCE8}" destId="{13D84579-DC9D-4095-BC52-2BF15911B9E7}" srcOrd="2" destOrd="0" parTransId="{0167D506-7061-4E24-AFD6-BA8AECBCA9E7}" sibTransId="{F9BBC870-80E5-486C-A188-029080E597EC}"/>
    <dgm:cxn modelId="{C6125848-FD8E-4B61-9E24-A828BF5C2C55}" srcId="{F4667FBC-B99D-4FE7-B9B0-F54637ACCCE8}" destId="{D5A5E1A5-4F60-47DD-AA6F-454540FA5BEA}" srcOrd="1" destOrd="0" parTransId="{E7A3BBC5-9E4E-4AE1-A6B7-6638A040C9E4}" sibTransId="{73BC25C3-B703-4D39-B2A3-28456CBE0361}"/>
    <dgm:cxn modelId="{B71E33B8-6F90-4CDB-905D-AB5CE22802E9}" type="presOf" srcId="{13D84579-DC9D-4095-BC52-2BF15911B9E7}" destId="{B29120F2-03C7-47A2-B760-0BA1BC16B961}" srcOrd="0" destOrd="0" presId="urn:microsoft.com/office/officeart/2005/8/layout/pyramid3"/>
    <dgm:cxn modelId="{C969F2AD-D8A7-451B-8D81-B2390FBFB486}" type="presOf" srcId="{60DEDB77-F158-4D3F-BC3F-DDE4D5196728}" destId="{BB7AF721-03C7-4D26-AC01-45E6892F96B0}" srcOrd="0" destOrd="0" presId="urn:microsoft.com/office/officeart/2005/8/layout/pyramid3"/>
    <dgm:cxn modelId="{655CEC6F-DBB9-4E44-96D8-F7BB48CCB58D}" type="presOf" srcId="{D5A5E1A5-4F60-47DD-AA6F-454540FA5BEA}" destId="{5CEB5A4E-4209-4C03-BB40-0BADF1A8FA28}" srcOrd="1" destOrd="0" presId="urn:microsoft.com/office/officeart/2005/8/layout/pyramid3"/>
    <dgm:cxn modelId="{682AF430-D95D-4C2D-8F5F-A70434CB9DA5}" srcId="{F4667FBC-B99D-4FE7-B9B0-F54637ACCCE8}" destId="{60DEDB77-F158-4D3F-BC3F-DDE4D5196728}" srcOrd="0" destOrd="0" parTransId="{C953E7EE-947F-49EF-93F4-BB96CB93A565}" sibTransId="{51274977-887E-40D1-8FD4-A818C4DC29F4}"/>
    <dgm:cxn modelId="{B5DCFF6C-949D-4386-94D3-C0EB06F07B05}" type="presOf" srcId="{D5A5E1A5-4F60-47DD-AA6F-454540FA5BEA}" destId="{D24D4E4D-456A-4016-8703-EDCF70A6C737}" srcOrd="0" destOrd="0" presId="urn:microsoft.com/office/officeart/2005/8/layout/pyramid3"/>
    <dgm:cxn modelId="{A0773CBA-2F02-4765-922D-009758FEF818}" type="presParOf" srcId="{FAB9E3E3-EE9A-4DBA-A421-C4CF8789854A}" destId="{2E0C6330-1C32-4C07-BDF0-D123D80A40FC}" srcOrd="0" destOrd="0" presId="urn:microsoft.com/office/officeart/2005/8/layout/pyramid3"/>
    <dgm:cxn modelId="{4530E057-574A-467C-ADC9-620DB43844B8}" type="presParOf" srcId="{2E0C6330-1C32-4C07-BDF0-D123D80A40FC}" destId="{BB7AF721-03C7-4D26-AC01-45E6892F96B0}" srcOrd="0" destOrd="0" presId="urn:microsoft.com/office/officeart/2005/8/layout/pyramid3"/>
    <dgm:cxn modelId="{56939A76-9D61-46C3-A59F-CBB3AB5587DB}" type="presParOf" srcId="{2E0C6330-1C32-4C07-BDF0-D123D80A40FC}" destId="{137E4CCB-E995-43A0-A4A4-452687E37799}" srcOrd="1" destOrd="0" presId="urn:microsoft.com/office/officeart/2005/8/layout/pyramid3"/>
    <dgm:cxn modelId="{2E3C7238-FE1C-460B-ABB8-0214A4CAC37B}" type="presParOf" srcId="{FAB9E3E3-EE9A-4DBA-A421-C4CF8789854A}" destId="{9DE74D58-4870-4A83-BA98-1F06DE9029CD}" srcOrd="1" destOrd="0" presId="urn:microsoft.com/office/officeart/2005/8/layout/pyramid3"/>
    <dgm:cxn modelId="{E6F3E936-CB00-42D9-8FA2-E336D3BF10FA}" type="presParOf" srcId="{9DE74D58-4870-4A83-BA98-1F06DE9029CD}" destId="{D24D4E4D-456A-4016-8703-EDCF70A6C737}" srcOrd="0" destOrd="0" presId="urn:microsoft.com/office/officeart/2005/8/layout/pyramid3"/>
    <dgm:cxn modelId="{2E491AF2-ADF3-46A4-9DDC-65D00D5264DD}" type="presParOf" srcId="{9DE74D58-4870-4A83-BA98-1F06DE9029CD}" destId="{5CEB5A4E-4209-4C03-BB40-0BADF1A8FA28}" srcOrd="1" destOrd="0" presId="urn:microsoft.com/office/officeart/2005/8/layout/pyramid3"/>
    <dgm:cxn modelId="{65938441-D93A-4DFE-90A8-0CEB759F5CA7}" type="presParOf" srcId="{FAB9E3E3-EE9A-4DBA-A421-C4CF8789854A}" destId="{82F85AB6-6AD8-404A-8DAD-80BC3052E87B}" srcOrd="2" destOrd="0" presId="urn:microsoft.com/office/officeart/2005/8/layout/pyramid3"/>
    <dgm:cxn modelId="{3A7BD2C9-DC03-4C08-ADD2-24287CF77D8A}" type="presParOf" srcId="{82F85AB6-6AD8-404A-8DAD-80BC3052E87B}" destId="{B29120F2-03C7-47A2-B760-0BA1BC16B961}" srcOrd="0" destOrd="0" presId="urn:microsoft.com/office/officeart/2005/8/layout/pyramid3"/>
    <dgm:cxn modelId="{3FA68CD6-3620-4CB8-AB6D-7D8A9FFF6163}" type="presParOf" srcId="{82F85AB6-6AD8-404A-8DAD-80BC3052E87B}" destId="{35C5ACEF-D266-489D-9733-420FE0197EC7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EECC69-37DA-4730-9AD1-721B500278A2}" type="doc">
      <dgm:prSet loTypeId="urn:microsoft.com/office/officeart/2005/8/layout/funnel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4F6DD1-4CAB-49B5-A1C2-55490115C3BC}" type="pres">
      <dgm:prSet presAssocID="{8DEECC69-37DA-4730-9AD1-721B500278A2}" presName="Name0" presStyleCnt="0">
        <dgm:presLayoutVars>
          <dgm:chMax val="4"/>
          <dgm:resizeHandles val="exact"/>
        </dgm:presLayoutVars>
      </dgm:prSet>
      <dgm:spPr/>
    </dgm:pt>
  </dgm:ptLst>
  <dgm:cxnLst>
    <dgm:cxn modelId="{88FE717D-9DD4-4B25-9408-48A8CDB5BFA7}" type="presOf" srcId="{8DEECC69-37DA-4730-9AD1-721B500278A2}" destId="{8F4F6DD1-4CAB-49B5-A1C2-55490115C3BC}" srcOrd="0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667FBC-B99D-4FE7-B9B0-F54637ACCCE8}" type="doc">
      <dgm:prSet loTypeId="urn:microsoft.com/office/officeart/2005/8/layout/pyramid3" loCatId="pyramid" qsTypeId="urn:microsoft.com/office/officeart/2005/8/quickstyle/simple2" qsCatId="simple" csTypeId="urn:microsoft.com/office/officeart/2005/8/colors/accent1_4" csCatId="accent1" phldr="1"/>
      <dgm:spPr/>
    </dgm:pt>
    <dgm:pt modelId="{60DEDB77-F158-4D3F-BC3F-DDE4D5196728}">
      <dgm:prSet phldrT="[Texto]"/>
      <dgm:spPr/>
      <dgm:t>
        <a:bodyPr/>
        <a:lstStyle/>
        <a:p>
          <a:endParaRPr lang="en-US" dirty="0"/>
        </a:p>
      </dgm:t>
    </dgm:pt>
    <dgm:pt modelId="{C953E7EE-947F-49EF-93F4-BB96CB93A565}" type="parTrans" cxnId="{682AF430-D95D-4C2D-8F5F-A70434CB9DA5}">
      <dgm:prSet/>
      <dgm:spPr/>
      <dgm:t>
        <a:bodyPr/>
        <a:lstStyle/>
        <a:p>
          <a:endParaRPr lang="en-US"/>
        </a:p>
      </dgm:t>
    </dgm:pt>
    <dgm:pt modelId="{51274977-887E-40D1-8FD4-A818C4DC29F4}" type="sibTrans" cxnId="{682AF430-D95D-4C2D-8F5F-A70434CB9DA5}">
      <dgm:prSet/>
      <dgm:spPr/>
      <dgm:t>
        <a:bodyPr/>
        <a:lstStyle/>
        <a:p>
          <a:endParaRPr lang="en-US"/>
        </a:p>
      </dgm:t>
    </dgm:pt>
    <dgm:pt modelId="{D5A5E1A5-4F60-47DD-AA6F-454540FA5BEA}">
      <dgm:prSet phldrT="[Texto]"/>
      <dgm:spPr/>
      <dgm:t>
        <a:bodyPr/>
        <a:lstStyle/>
        <a:p>
          <a:endParaRPr lang="en-US" dirty="0"/>
        </a:p>
      </dgm:t>
    </dgm:pt>
    <dgm:pt modelId="{E7A3BBC5-9E4E-4AE1-A6B7-6638A040C9E4}" type="parTrans" cxnId="{C6125848-FD8E-4B61-9E24-A828BF5C2C55}">
      <dgm:prSet/>
      <dgm:spPr/>
      <dgm:t>
        <a:bodyPr/>
        <a:lstStyle/>
        <a:p>
          <a:endParaRPr lang="en-US"/>
        </a:p>
      </dgm:t>
    </dgm:pt>
    <dgm:pt modelId="{73BC25C3-B703-4D39-B2A3-28456CBE0361}" type="sibTrans" cxnId="{C6125848-FD8E-4B61-9E24-A828BF5C2C55}">
      <dgm:prSet/>
      <dgm:spPr/>
      <dgm:t>
        <a:bodyPr/>
        <a:lstStyle/>
        <a:p>
          <a:endParaRPr lang="en-US"/>
        </a:p>
      </dgm:t>
    </dgm:pt>
    <dgm:pt modelId="{13D84579-DC9D-4095-BC52-2BF15911B9E7}">
      <dgm:prSet phldrT="[Texto]"/>
      <dgm:spPr/>
      <dgm:t>
        <a:bodyPr/>
        <a:lstStyle/>
        <a:p>
          <a:endParaRPr lang="en-US" dirty="0"/>
        </a:p>
      </dgm:t>
    </dgm:pt>
    <dgm:pt modelId="{0167D506-7061-4E24-AFD6-BA8AECBCA9E7}" type="parTrans" cxnId="{2E3DA00C-5CA9-4238-9513-E338B6AB282D}">
      <dgm:prSet/>
      <dgm:spPr/>
      <dgm:t>
        <a:bodyPr/>
        <a:lstStyle/>
        <a:p>
          <a:endParaRPr lang="en-US"/>
        </a:p>
      </dgm:t>
    </dgm:pt>
    <dgm:pt modelId="{F9BBC870-80E5-486C-A188-029080E597EC}" type="sibTrans" cxnId="{2E3DA00C-5CA9-4238-9513-E338B6AB282D}">
      <dgm:prSet/>
      <dgm:spPr/>
      <dgm:t>
        <a:bodyPr/>
        <a:lstStyle/>
        <a:p>
          <a:endParaRPr lang="en-US"/>
        </a:p>
      </dgm:t>
    </dgm:pt>
    <dgm:pt modelId="{FAB9E3E3-EE9A-4DBA-A421-C4CF8789854A}" type="pres">
      <dgm:prSet presAssocID="{F4667FBC-B99D-4FE7-B9B0-F54637ACCCE8}" presName="Name0" presStyleCnt="0">
        <dgm:presLayoutVars>
          <dgm:dir/>
          <dgm:animLvl val="lvl"/>
          <dgm:resizeHandles val="exact"/>
        </dgm:presLayoutVars>
      </dgm:prSet>
      <dgm:spPr/>
    </dgm:pt>
    <dgm:pt modelId="{2E0C6330-1C32-4C07-BDF0-D123D80A40FC}" type="pres">
      <dgm:prSet presAssocID="{60DEDB77-F158-4D3F-BC3F-DDE4D5196728}" presName="Name8" presStyleCnt="0"/>
      <dgm:spPr/>
    </dgm:pt>
    <dgm:pt modelId="{BB7AF721-03C7-4D26-AC01-45E6892F96B0}" type="pres">
      <dgm:prSet presAssocID="{60DEDB77-F158-4D3F-BC3F-DDE4D5196728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E4CCB-E995-43A0-A4A4-452687E37799}" type="pres">
      <dgm:prSet presAssocID="{60DEDB77-F158-4D3F-BC3F-DDE4D519672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E74D58-4870-4A83-BA98-1F06DE9029CD}" type="pres">
      <dgm:prSet presAssocID="{D5A5E1A5-4F60-47DD-AA6F-454540FA5BEA}" presName="Name8" presStyleCnt="0"/>
      <dgm:spPr/>
    </dgm:pt>
    <dgm:pt modelId="{D24D4E4D-456A-4016-8703-EDCF70A6C737}" type="pres">
      <dgm:prSet presAssocID="{D5A5E1A5-4F60-47DD-AA6F-454540FA5BEA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B5A4E-4209-4C03-BB40-0BADF1A8FA28}" type="pres">
      <dgm:prSet presAssocID="{D5A5E1A5-4F60-47DD-AA6F-454540FA5BE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85AB6-6AD8-404A-8DAD-80BC3052E87B}" type="pres">
      <dgm:prSet presAssocID="{13D84579-DC9D-4095-BC52-2BF15911B9E7}" presName="Name8" presStyleCnt="0"/>
      <dgm:spPr/>
    </dgm:pt>
    <dgm:pt modelId="{B29120F2-03C7-47A2-B760-0BA1BC16B961}" type="pres">
      <dgm:prSet presAssocID="{13D84579-DC9D-4095-BC52-2BF15911B9E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5ACEF-D266-489D-9733-420FE0197EC7}" type="pres">
      <dgm:prSet presAssocID="{13D84579-DC9D-4095-BC52-2BF15911B9E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6C273D-225F-4942-B673-4D6FF2174825}" type="presOf" srcId="{60DEDB77-F158-4D3F-BC3F-DDE4D5196728}" destId="{BB7AF721-03C7-4D26-AC01-45E6892F96B0}" srcOrd="0" destOrd="0" presId="urn:microsoft.com/office/officeart/2005/8/layout/pyramid3"/>
    <dgm:cxn modelId="{682AF430-D95D-4C2D-8F5F-A70434CB9DA5}" srcId="{F4667FBC-B99D-4FE7-B9B0-F54637ACCCE8}" destId="{60DEDB77-F158-4D3F-BC3F-DDE4D5196728}" srcOrd="0" destOrd="0" parTransId="{C953E7EE-947F-49EF-93F4-BB96CB93A565}" sibTransId="{51274977-887E-40D1-8FD4-A818C4DC29F4}"/>
    <dgm:cxn modelId="{C6125848-FD8E-4B61-9E24-A828BF5C2C55}" srcId="{F4667FBC-B99D-4FE7-B9B0-F54637ACCCE8}" destId="{D5A5E1A5-4F60-47DD-AA6F-454540FA5BEA}" srcOrd="1" destOrd="0" parTransId="{E7A3BBC5-9E4E-4AE1-A6B7-6638A040C9E4}" sibTransId="{73BC25C3-B703-4D39-B2A3-28456CBE0361}"/>
    <dgm:cxn modelId="{D2FAB4A0-BDC4-4E5F-83E8-D3459A2B6FB3}" type="presOf" srcId="{D5A5E1A5-4F60-47DD-AA6F-454540FA5BEA}" destId="{D24D4E4D-456A-4016-8703-EDCF70A6C737}" srcOrd="0" destOrd="0" presId="urn:microsoft.com/office/officeart/2005/8/layout/pyramid3"/>
    <dgm:cxn modelId="{EEC9C5B9-6A49-4118-BE10-1DA5044D9A68}" type="presOf" srcId="{13D84579-DC9D-4095-BC52-2BF15911B9E7}" destId="{B29120F2-03C7-47A2-B760-0BA1BC16B961}" srcOrd="0" destOrd="0" presId="urn:microsoft.com/office/officeart/2005/8/layout/pyramid3"/>
    <dgm:cxn modelId="{BC806132-3683-4E1B-B794-38F2D8F87FE0}" type="presOf" srcId="{F4667FBC-B99D-4FE7-B9B0-F54637ACCCE8}" destId="{FAB9E3E3-EE9A-4DBA-A421-C4CF8789854A}" srcOrd="0" destOrd="0" presId="urn:microsoft.com/office/officeart/2005/8/layout/pyramid3"/>
    <dgm:cxn modelId="{52EFADFC-1C9C-42B2-A0CF-B54598B9C64F}" type="presOf" srcId="{13D84579-DC9D-4095-BC52-2BF15911B9E7}" destId="{35C5ACEF-D266-489D-9733-420FE0197EC7}" srcOrd="1" destOrd="0" presId="urn:microsoft.com/office/officeart/2005/8/layout/pyramid3"/>
    <dgm:cxn modelId="{6C55A721-BD2D-4546-BFF6-652B937E970A}" type="presOf" srcId="{60DEDB77-F158-4D3F-BC3F-DDE4D5196728}" destId="{137E4CCB-E995-43A0-A4A4-452687E37799}" srcOrd="1" destOrd="0" presId="urn:microsoft.com/office/officeart/2005/8/layout/pyramid3"/>
    <dgm:cxn modelId="{FE88AEF0-DDB0-47C3-8BD9-20DD575E9CB2}" type="presOf" srcId="{D5A5E1A5-4F60-47DD-AA6F-454540FA5BEA}" destId="{5CEB5A4E-4209-4C03-BB40-0BADF1A8FA28}" srcOrd="1" destOrd="0" presId="urn:microsoft.com/office/officeart/2005/8/layout/pyramid3"/>
    <dgm:cxn modelId="{2E3DA00C-5CA9-4238-9513-E338B6AB282D}" srcId="{F4667FBC-B99D-4FE7-B9B0-F54637ACCCE8}" destId="{13D84579-DC9D-4095-BC52-2BF15911B9E7}" srcOrd="2" destOrd="0" parTransId="{0167D506-7061-4E24-AFD6-BA8AECBCA9E7}" sibTransId="{F9BBC870-80E5-486C-A188-029080E597EC}"/>
    <dgm:cxn modelId="{531B5387-4D91-437A-92FA-B279CDC41B24}" type="presParOf" srcId="{FAB9E3E3-EE9A-4DBA-A421-C4CF8789854A}" destId="{2E0C6330-1C32-4C07-BDF0-D123D80A40FC}" srcOrd="0" destOrd="0" presId="urn:microsoft.com/office/officeart/2005/8/layout/pyramid3"/>
    <dgm:cxn modelId="{7E35F024-01F2-4BB1-AE76-A9AF55B892E6}" type="presParOf" srcId="{2E0C6330-1C32-4C07-BDF0-D123D80A40FC}" destId="{BB7AF721-03C7-4D26-AC01-45E6892F96B0}" srcOrd="0" destOrd="0" presId="urn:microsoft.com/office/officeart/2005/8/layout/pyramid3"/>
    <dgm:cxn modelId="{1E0D3D8B-B8AF-43DB-9FBA-6E698B53FDDF}" type="presParOf" srcId="{2E0C6330-1C32-4C07-BDF0-D123D80A40FC}" destId="{137E4CCB-E995-43A0-A4A4-452687E37799}" srcOrd="1" destOrd="0" presId="urn:microsoft.com/office/officeart/2005/8/layout/pyramid3"/>
    <dgm:cxn modelId="{5C106962-1339-4B07-BBA3-04BD46C9F2A0}" type="presParOf" srcId="{FAB9E3E3-EE9A-4DBA-A421-C4CF8789854A}" destId="{9DE74D58-4870-4A83-BA98-1F06DE9029CD}" srcOrd="1" destOrd="0" presId="urn:microsoft.com/office/officeart/2005/8/layout/pyramid3"/>
    <dgm:cxn modelId="{4AB59AFC-9F40-40F0-8E71-A81EC69D87A4}" type="presParOf" srcId="{9DE74D58-4870-4A83-BA98-1F06DE9029CD}" destId="{D24D4E4D-456A-4016-8703-EDCF70A6C737}" srcOrd="0" destOrd="0" presId="urn:microsoft.com/office/officeart/2005/8/layout/pyramid3"/>
    <dgm:cxn modelId="{DC8BBA2C-4CA9-4323-9E13-3CE54ECDF907}" type="presParOf" srcId="{9DE74D58-4870-4A83-BA98-1F06DE9029CD}" destId="{5CEB5A4E-4209-4C03-BB40-0BADF1A8FA28}" srcOrd="1" destOrd="0" presId="urn:microsoft.com/office/officeart/2005/8/layout/pyramid3"/>
    <dgm:cxn modelId="{50745158-8C60-4D27-ADAD-CDF3DCFB164F}" type="presParOf" srcId="{FAB9E3E3-EE9A-4DBA-A421-C4CF8789854A}" destId="{82F85AB6-6AD8-404A-8DAD-80BC3052E87B}" srcOrd="2" destOrd="0" presId="urn:microsoft.com/office/officeart/2005/8/layout/pyramid3"/>
    <dgm:cxn modelId="{577C4D4D-15A7-45E2-A73B-3710F7116A8C}" type="presParOf" srcId="{82F85AB6-6AD8-404A-8DAD-80BC3052E87B}" destId="{B29120F2-03C7-47A2-B760-0BA1BC16B961}" srcOrd="0" destOrd="0" presId="urn:microsoft.com/office/officeart/2005/8/layout/pyramid3"/>
    <dgm:cxn modelId="{D7C7691F-8555-4C52-A3DF-1055704188C1}" type="presParOf" srcId="{82F85AB6-6AD8-404A-8DAD-80BC3052E87B}" destId="{35C5ACEF-D266-489D-9733-420FE0197EC7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EECC69-37DA-4730-9AD1-721B500278A2}" type="doc">
      <dgm:prSet loTypeId="urn:microsoft.com/office/officeart/2005/8/layout/funnel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4F6DD1-4CAB-49B5-A1C2-55490115C3BC}" type="pres">
      <dgm:prSet presAssocID="{8DEECC69-37DA-4730-9AD1-721B500278A2}" presName="Name0" presStyleCnt="0">
        <dgm:presLayoutVars>
          <dgm:chMax val="4"/>
          <dgm:resizeHandles val="exact"/>
        </dgm:presLayoutVars>
      </dgm:prSet>
      <dgm:spPr/>
    </dgm:pt>
  </dgm:ptLst>
  <dgm:cxnLst>
    <dgm:cxn modelId="{11A4BA2D-846E-4CDF-8272-891E5C02AF61}" type="presOf" srcId="{8DEECC69-37DA-4730-9AD1-721B500278A2}" destId="{8F4F6DD1-4CAB-49B5-A1C2-55490115C3BC}" srcOrd="0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667FBC-B99D-4FE7-B9B0-F54637ACCCE8}" type="doc">
      <dgm:prSet loTypeId="urn:microsoft.com/office/officeart/2005/8/layout/pyramid3" loCatId="pyramid" qsTypeId="urn:microsoft.com/office/officeart/2005/8/quickstyle/simple2" qsCatId="simple" csTypeId="urn:microsoft.com/office/officeart/2005/8/colors/accent1_4" csCatId="accent1" phldr="1"/>
      <dgm:spPr/>
    </dgm:pt>
    <dgm:pt modelId="{60DEDB77-F158-4D3F-BC3F-DDE4D5196728}">
      <dgm:prSet phldrT="[Texto]"/>
      <dgm:spPr/>
      <dgm:t>
        <a:bodyPr/>
        <a:lstStyle/>
        <a:p>
          <a:endParaRPr lang="en-US" dirty="0"/>
        </a:p>
      </dgm:t>
    </dgm:pt>
    <dgm:pt modelId="{C953E7EE-947F-49EF-93F4-BB96CB93A565}" type="parTrans" cxnId="{682AF430-D95D-4C2D-8F5F-A70434CB9DA5}">
      <dgm:prSet/>
      <dgm:spPr/>
      <dgm:t>
        <a:bodyPr/>
        <a:lstStyle/>
        <a:p>
          <a:endParaRPr lang="en-US"/>
        </a:p>
      </dgm:t>
    </dgm:pt>
    <dgm:pt modelId="{51274977-887E-40D1-8FD4-A818C4DC29F4}" type="sibTrans" cxnId="{682AF430-D95D-4C2D-8F5F-A70434CB9DA5}">
      <dgm:prSet/>
      <dgm:spPr/>
      <dgm:t>
        <a:bodyPr/>
        <a:lstStyle/>
        <a:p>
          <a:endParaRPr lang="en-US"/>
        </a:p>
      </dgm:t>
    </dgm:pt>
    <dgm:pt modelId="{D5A5E1A5-4F60-47DD-AA6F-454540FA5BEA}">
      <dgm:prSet phldrT="[Texto]"/>
      <dgm:spPr/>
      <dgm:t>
        <a:bodyPr/>
        <a:lstStyle/>
        <a:p>
          <a:endParaRPr lang="en-US" dirty="0"/>
        </a:p>
      </dgm:t>
    </dgm:pt>
    <dgm:pt modelId="{E7A3BBC5-9E4E-4AE1-A6B7-6638A040C9E4}" type="parTrans" cxnId="{C6125848-FD8E-4B61-9E24-A828BF5C2C55}">
      <dgm:prSet/>
      <dgm:spPr/>
      <dgm:t>
        <a:bodyPr/>
        <a:lstStyle/>
        <a:p>
          <a:endParaRPr lang="en-US"/>
        </a:p>
      </dgm:t>
    </dgm:pt>
    <dgm:pt modelId="{73BC25C3-B703-4D39-B2A3-28456CBE0361}" type="sibTrans" cxnId="{C6125848-FD8E-4B61-9E24-A828BF5C2C55}">
      <dgm:prSet/>
      <dgm:spPr/>
      <dgm:t>
        <a:bodyPr/>
        <a:lstStyle/>
        <a:p>
          <a:endParaRPr lang="en-US"/>
        </a:p>
      </dgm:t>
    </dgm:pt>
    <dgm:pt modelId="{13D84579-DC9D-4095-BC52-2BF15911B9E7}">
      <dgm:prSet phldrT="[Texto]"/>
      <dgm:spPr/>
      <dgm:t>
        <a:bodyPr/>
        <a:lstStyle/>
        <a:p>
          <a:endParaRPr lang="en-US" dirty="0"/>
        </a:p>
      </dgm:t>
    </dgm:pt>
    <dgm:pt modelId="{0167D506-7061-4E24-AFD6-BA8AECBCA9E7}" type="parTrans" cxnId="{2E3DA00C-5CA9-4238-9513-E338B6AB282D}">
      <dgm:prSet/>
      <dgm:spPr/>
      <dgm:t>
        <a:bodyPr/>
        <a:lstStyle/>
        <a:p>
          <a:endParaRPr lang="en-US"/>
        </a:p>
      </dgm:t>
    </dgm:pt>
    <dgm:pt modelId="{F9BBC870-80E5-486C-A188-029080E597EC}" type="sibTrans" cxnId="{2E3DA00C-5CA9-4238-9513-E338B6AB282D}">
      <dgm:prSet/>
      <dgm:spPr/>
      <dgm:t>
        <a:bodyPr/>
        <a:lstStyle/>
        <a:p>
          <a:endParaRPr lang="en-US"/>
        </a:p>
      </dgm:t>
    </dgm:pt>
    <dgm:pt modelId="{FAB9E3E3-EE9A-4DBA-A421-C4CF8789854A}" type="pres">
      <dgm:prSet presAssocID="{F4667FBC-B99D-4FE7-B9B0-F54637ACCCE8}" presName="Name0" presStyleCnt="0">
        <dgm:presLayoutVars>
          <dgm:dir/>
          <dgm:animLvl val="lvl"/>
          <dgm:resizeHandles val="exact"/>
        </dgm:presLayoutVars>
      </dgm:prSet>
      <dgm:spPr/>
    </dgm:pt>
    <dgm:pt modelId="{2E0C6330-1C32-4C07-BDF0-D123D80A40FC}" type="pres">
      <dgm:prSet presAssocID="{60DEDB77-F158-4D3F-BC3F-DDE4D5196728}" presName="Name8" presStyleCnt="0"/>
      <dgm:spPr/>
    </dgm:pt>
    <dgm:pt modelId="{BB7AF721-03C7-4D26-AC01-45E6892F96B0}" type="pres">
      <dgm:prSet presAssocID="{60DEDB77-F158-4D3F-BC3F-DDE4D5196728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E4CCB-E995-43A0-A4A4-452687E37799}" type="pres">
      <dgm:prSet presAssocID="{60DEDB77-F158-4D3F-BC3F-DDE4D519672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E74D58-4870-4A83-BA98-1F06DE9029CD}" type="pres">
      <dgm:prSet presAssocID="{D5A5E1A5-4F60-47DD-AA6F-454540FA5BEA}" presName="Name8" presStyleCnt="0"/>
      <dgm:spPr/>
    </dgm:pt>
    <dgm:pt modelId="{D24D4E4D-456A-4016-8703-EDCF70A6C737}" type="pres">
      <dgm:prSet presAssocID="{D5A5E1A5-4F60-47DD-AA6F-454540FA5BEA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B5A4E-4209-4C03-BB40-0BADF1A8FA28}" type="pres">
      <dgm:prSet presAssocID="{D5A5E1A5-4F60-47DD-AA6F-454540FA5BE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85AB6-6AD8-404A-8DAD-80BC3052E87B}" type="pres">
      <dgm:prSet presAssocID="{13D84579-DC9D-4095-BC52-2BF15911B9E7}" presName="Name8" presStyleCnt="0"/>
      <dgm:spPr/>
    </dgm:pt>
    <dgm:pt modelId="{B29120F2-03C7-47A2-B760-0BA1BC16B961}" type="pres">
      <dgm:prSet presAssocID="{13D84579-DC9D-4095-BC52-2BF15911B9E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5ACEF-D266-489D-9733-420FE0197EC7}" type="pres">
      <dgm:prSet presAssocID="{13D84579-DC9D-4095-BC52-2BF15911B9E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50D06C-D9B0-442E-AD02-A887C8F7E87D}" type="presOf" srcId="{60DEDB77-F158-4D3F-BC3F-DDE4D5196728}" destId="{137E4CCB-E995-43A0-A4A4-452687E37799}" srcOrd="1" destOrd="0" presId="urn:microsoft.com/office/officeart/2005/8/layout/pyramid3"/>
    <dgm:cxn modelId="{61844C98-D7EE-4951-B822-4CB7A380519A}" type="presOf" srcId="{13D84579-DC9D-4095-BC52-2BF15911B9E7}" destId="{B29120F2-03C7-47A2-B760-0BA1BC16B961}" srcOrd="0" destOrd="0" presId="urn:microsoft.com/office/officeart/2005/8/layout/pyramid3"/>
    <dgm:cxn modelId="{682AF430-D95D-4C2D-8F5F-A70434CB9DA5}" srcId="{F4667FBC-B99D-4FE7-B9B0-F54637ACCCE8}" destId="{60DEDB77-F158-4D3F-BC3F-DDE4D5196728}" srcOrd="0" destOrd="0" parTransId="{C953E7EE-947F-49EF-93F4-BB96CB93A565}" sibTransId="{51274977-887E-40D1-8FD4-A818C4DC29F4}"/>
    <dgm:cxn modelId="{C6125848-FD8E-4B61-9E24-A828BF5C2C55}" srcId="{F4667FBC-B99D-4FE7-B9B0-F54637ACCCE8}" destId="{D5A5E1A5-4F60-47DD-AA6F-454540FA5BEA}" srcOrd="1" destOrd="0" parTransId="{E7A3BBC5-9E4E-4AE1-A6B7-6638A040C9E4}" sibTransId="{73BC25C3-B703-4D39-B2A3-28456CBE0361}"/>
    <dgm:cxn modelId="{6D0DC676-5CC3-4FCC-969D-B722D34BF685}" type="presOf" srcId="{13D84579-DC9D-4095-BC52-2BF15911B9E7}" destId="{35C5ACEF-D266-489D-9733-420FE0197EC7}" srcOrd="1" destOrd="0" presId="urn:microsoft.com/office/officeart/2005/8/layout/pyramid3"/>
    <dgm:cxn modelId="{17ED98CE-695C-4F29-8662-C858752A981F}" type="presOf" srcId="{D5A5E1A5-4F60-47DD-AA6F-454540FA5BEA}" destId="{D24D4E4D-456A-4016-8703-EDCF70A6C737}" srcOrd="0" destOrd="0" presId="urn:microsoft.com/office/officeart/2005/8/layout/pyramid3"/>
    <dgm:cxn modelId="{1B4C067D-087E-41F0-886E-443325E78791}" type="presOf" srcId="{60DEDB77-F158-4D3F-BC3F-DDE4D5196728}" destId="{BB7AF721-03C7-4D26-AC01-45E6892F96B0}" srcOrd="0" destOrd="0" presId="urn:microsoft.com/office/officeart/2005/8/layout/pyramid3"/>
    <dgm:cxn modelId="{B688547A-0A7E-4EE3-AF63-7B2C33EAFC6B}" type="presOf" srcId="{F4667FBC-B99D-4FE7-B9B0-F54637ACCCE8}" destId="{FAB9E3E3-EE9A-4DBA-A421-C4CF8789854A}" srcOrd="0" destOrd="0" presId="urn:microsoft.com/office/officeart/2005/8/layout/pyramid3"/>
    <dgm:cxn modelId="{4031E9DA-061E-48E0-BBA4-A45A1360A93E}" type="presOf" srcId="{D5A5E1A5-4F60-47DD-AA6F-454540FA5BEA}" destId="{5CEB5A4E-4209-4C03-BB40-0BADF1A8FA28}" srcOrd="1" destOrd="0" presId="urn:microsoft.com/office/officeart/2005/8/layout/pyramid3"/>
    <dgm:cxn modelId="{2E3DA00C-5CA9-4238-9513-E338B6AB282D}" srcId="{F4667FBC-B99D-4FE7-B9B0-F54637ACCCE8}" destId="{13D84579-DC9D-4095-BC52-2BF15911B9E7}" srcOrd="2" destOrd="0" parTransId="{0167D506-7061-4E24-AFD6-BA8AECBCA9E7}" sibTransId="{F9BBC870-80E5-486C-A188-029080E597EC}"/>
    <dgm:cxn modelId="{E7111BB2-18E8-4637-BDB2-AE6BF07DE2A6}" type="presParOf" srcId="{FAB9E3E3-EE9A-4DBA-A421-C4CF8789854A}" destId="{2E0C6330-1C32-4C07-BDF0-D123D80A40FC}" srcOrd="0" destOrd="0" presId="urn:microsoft.com/office/officeart/2005/8/layout/pyramid3"/>
    <dgm:cxn modelId="{F7496433-38CB-4B5B-8CD0-0A8A365F27B5}" type="presParOf" srcId="{2E0C6330-1C32-4C07-BDF0-D123D80A40FC}" destId="{BB7AF721-03C7-4D26-AC01-45E6892F96B0}" srcOrd="0" destOrd="0" presId="urn:microsoft.com/office/officeart/2005/8/layout/pyramid3"/>
    <dgm:cxn modelId="{EBC5A9AB-BDF2-4A6B-B0F9-4ED97BFBA5DA}" type="presParOf" srcId="{2E0C6330-1C32-4C07-BDF0-D123D80A40FC}" destId="{137E4CCB-E995-43A0-A4A4-452687E37799}" srcOrd="1" destOrd="0" presId="urn:microsoft.com/office/officeart/2005/8/layout/pyramid3"/>
    <dgm:cxn modelId="{ED2D44A1-0B58-4F34-BAE4-11C355D6A525}" type="presParOf" srcId="{FAB9E3E3-EE9A-4DBA-A421-C4CF8789854A}" destId="{9DE74D58-4870-4A83-BA98-1F06DE9029CD}" srcOrd="1" destOrd="0" presId="urn:microsoft.com/office/officeart/2005/8/layout/pyramid3"/>
    <dgm:cxn modelId="{1F491D9C-26FA-44C7-9180-FAAEFC0EF251}" type="presParOf" srcId="{9DE74D58-4870-4A83-BA98-1F06DE9029CD}" destId="{D24D4E4D-456A-4016-8703-EDCF70A6C737}" srcOrd="0" destOrd="0" presId="urn:microsoft.com/office/officeart/2005/8/layout/pyramid3"/>
    <dgm:cxn modelId="{77CA61AA-02B8-4C5A-97BE-2DC53E98C453}" type="presParOf" srcId="{9DE74D58-4870-4A83-BA98-1F06DE9029CD}" destId="{5CEB5A4E-4209-4C03-BB40-0BADF1A8FA28}" srcOrd="1" destOrd="0" presId="urn:microsoft.com/office/officeart/2005/8/layout/pyramid3"/>
    <dgm:cxn modelId="{790AB393-5F78-476C-812B-613C078D5127}" type="presParOf" srcId="{FAB9E3E3-EE9A-4DBA-A421-C4CF8789854A}" destId="{82F85AB6-6AD8-404A-8DAD-80BC3052E87B}" srcOrd="2" destOrd="0" presId="urn:microsoft.com/office/officeart/2005/8/layout/pyramid3"/>
    <dgm:cxn modelId="{0F93E39C-0735-48DD-A05F-DC2AE479ADB3}" type="presParOf" srcId="{82F85AB6-6AD8-404A-8DAD-80BC3052E87B}" destId="{B29120F2-03C7-47A2-B760-0BA1BC16B961}" srcOrd="0" destOrd="0" presId="urn:microsoft.com/office/officeart/2005/8/layout/pyramid3"/>
    <dgm:cxn modelId="{EADCF802-70D8-497F-8F20-F2E213BD0A94}" type="presParOf" srcId="{82F85AB6-6AD8-404A-8DAD-80BC3052E87B}" destId="{35C5ACEF-D266-489D-9733-420FE0197EC7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EECC69-37DA-4730-9AD1-721B500278A2}" type="doc">
      <dgm:prSet loTypeId="urn:microsoft.com/office/officeart/2005/8/layout/funnel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4F6DD1-4CAB-49B5-A1C2-55490115C3BC}" type="pres">
      <dgm:prSet presAssocID="{8DEECC69-37DA-4730-9AD1-721B500278A2}" presName="Name0" presStyleCnt="0">
        <dgm:presLayoutVars>
          <dgm:chMax val="4"/>
          <dgm:resizeHandles val="exact"/>
        </dgm:presLayoutVars>
      </dgm:prSet>
      <dgm:spPr/>
    </dgm:pt>
  </dgm:ptLst>
  <dgm:cxnLst>
    <dgm:cxn modelId="{33F73472-63D8-4E17-8A5B-6AAF8E020436}" type="presOf" srcId="{8DEECC69-37DA-4730-9AD1-721B500278A2}" destId="{8F4F6DD1-4CAB-49B5-A1C2-55490115C3BC}" srcOrd="0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4667FBC-B99D-4FE7-B9B0-F54637ACCCE8}" type="doc">
      <dgm:prSet loTypeId="urn:microsoft.com/office/officeart/2005/8/layout/pyramid3" loCatId="pyramid" qsTypeId="urn:microsoft.com/office/officeart/2005/8/quickstyle/simple2" qsCatId="simple" csTypeId="urn:microsoft.com/office/officeart/2005/8/colors/accent1_4" csCatId="accent1" phldr="1"/>
      <dgm:spPr/>
    </dgm:pt>
    <dgm:pt modelId="{60DEDB77-F158-4D3F-BC3F-DDE4D5196728}">
      <dgm:prSet phldrT="[Texto]"/>
      <dgm:spPr/>
      <dgm:t>
        <a:bodyPr/>
        <a:lstStyle/>
        <a:p>
          <a:endParaRPr lang="en-US" dirty="0"/>
        </a:p>
      </dgm:t>
    </dgm:pt>
    <dgm:pt modelId="{C953E7EE-947F-49EF-93F4-BB96CB93A565}" type="parTrans" cxnId="{682AF430-D95D-4C2D-8F5F-A70434CB9DA5}">
      <dgm:prSet/>
      <dgm:spPr/>
      <dgm:t>
        <a:bodyPr/>
        <a:lstStyle/>
        <a:p>
          <a:endParaRPr lang="en-US"/>
        </a:p>
      </dgm:t>
    </dgm:pt>
    <dgm:pt modelId="{51274977-887E-40D1-8FD4-A818C4DC29F4}" type="sibTrans" cxnId="{682AF430-D95D-4C2D-8F5F-A70434CB9DA5}">
      <dgm:prSet/>
      <dgm:spPr/>
      <dgm:t>
        <a:bodyPr/>
        <a:lstStyle/>
        <a:p>
          <a:endParaRPr lang="en-US"/>
        </a:p>
      </dgm:t>
    </dgm:pt>
    <dgm:pt modelId="{D5A5E1A5-4F60-47DD-AA6F-454540FA5BEA}">
      <dgm:prSet phldrT="[Texto]"/>
      <dgm:spPr/>
      <dgm:t>
        <a:bodyPr/>
        <a:lstStyle/>
        <a:p>
          <a:endParaRPr lang="en-US" dirty="0"/>
        </a:p>
      </dgm:t>
    </dgm:pt>
    <dgm:pt modelId="{E7A3BBC5-9E4E-4AE1-A6B7-6638A040C9E4}" type="parTrans" cxnId="{C6125848-FD8E-4B61-9E24-A828BF5C2C55}">
      <dgm:prSet/>
      <dgm:spPr/>
      <dgm:t>
        <a:bodyPr/>
        <a:lstStyle/>
        <a:p>
          <a:endParaRPr lang="en-US"/>
        </a:p>
      </dgm:t>
    </dgm:pt>
    <dgm:pt modelId="{73BC25C3-B703-4D39-B2A3-28456CBE0361}" type="sibTrans" cxnId="{C6125848-FD8E-4B61-9E24-A828BF5C2C55}">
      <dgm:prSet/>
      <dgm:spPr/>
      <dgm:t>
        <a:bodyPr/>
        <a:lstStyle/>
        <a:p>
          <a:endParaRPr lang="en-US"/>
        </a:p>
      </dgm:t>
    </dgm:pt>
    <dgm:pt modelId="{13D84579-DC9D-4095-BC52-2BF15911B9E7}">
      <dgm:prSet phldrT="[Texto]"/>
      <dgm:spPr>
        <a:solidFill>
          <a:srgbClr val="61AEFF">
            <a:alpha val="0"/>
          </a:srgbClr>
        </a:solidFill>
      </dgm:spPr>
      <dgm:t>
        <a:bodyPr/>
        <a:lstStyle/>
        <a:p>
          <a:endParaRPr lang="en-US" dirty="0"/>
        </a:p>
      </dgm:t>
    </dgm:pt>
    <dgm:pt modelId="{F9BBC870-80E5-486C-A188-029080E597EC}" type="sibTrans" cxnId="{2E3DA00C-5CA9-4238-9513-E338B6AB282D}">
      <dgm:prSet/>
      <dgm:spPr/>
      <dgm:t>
        <a:bodyPr/>
        <a:lstStyle/>
        <a:p>
          <a:endParaRPr lang="en-US"/>
        </a:p>
      </dgm:t>
    </dgm:pt>
    <dgm:pt modelId="{0167D506-7061-4E24-AFD6-BA8AECBCA9E7}" type="parTrans" cxnId="{2E3DA00C-5CA9-4238-9513-E338B6AB282D}">
      <dgm:prSet/>
      <dgm:spPr/>
      <dgm:t>
        <a:bodyPr/>
        <a:lstStyle/>
        <a:p>
          <a:endParaRPr lang="en-US"/>
        </a:p>
      </dgm:t>
    </dgm:pt>
    <dgm:pt modelId="{FAB9E3E3-EE9A-4DBA-A421-C4CF8789854A}" type="pres">
      <dgm:prSet presAssocID="{F4667FBC-B99D-4FE7-B9B0-F54637ACCCE8}" presName="Name0" presStyleCnt="0">
        <dgm:presLayoutVars>
          <dgm:dir/>
          <dgm:animLvl val="lvl"/>
          <dgm:resizeHandles val="exact"/>
        </dgm:presLayoutVars>
      </dgm:prSet>
      <dgm:spPr/>
    </dgm:pt>
    <dgm:pt modelId="{2E0C6330-1C32-4C07-BDF0-D123D80A40FC}" type="pres">
      <dgm:prSet presAssocID="{60DEDB77-F158-4D3F-BC3F-DDE4D5196728}" presName="Name8" presStyleCnt="0"/>
      <dgm:spPr/>
    </dgm:pt>
    <dgm:pt modelId="{BB7AF721-03C7-4D26-AC01-45E6892F96B0}" type="pres">
      <dgm:prSet presAssocID="{60DEDB77-F158-4D3F-BC3F-DDE4D5196728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E4CCB-E995-43A0-A4A4-452687E37799}" type="pres">
      <dgm:prSet presAssocID="{60DEDB77-F158-4D3F-BC3F-DDE4D519672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E74D58-4870-4A83-BA98-1F06DE9029CD}" type="pres">
      <dgm:prSet presAssocID="{D5A5E1A5-4F60-47DD-AA6F-454540FA5BEA}" presName="Name8" presStyleCnt="0"/>
      <dgm:spPr/>
    </dgm:pt>
    <dgm:pt modelId="{D24D4E4D-456A-4016-8703-EDCF70A6C737}" type="pres">
      <dgm:prSet presAssocID="{D5A5E1A5-4F60-47DD-AA6F-454540FA5BEA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B5A4E-4209-4C03-BB40-0BADF1A8FA28}" type="pres">
      <dgm:prSet presAssocID="{D5A5E1A5-4F60-47DD-AA6F-454540FA5BE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85AB6-6AD8-404A-8DAD-80BC3052E87B}" type="pres">
      <dgm:prSet presAssocID="{13D84579-DC9D-4095-BC52-2BF15911B9E7}" presName="Name8" presStyleCnt="0"/>
      <dgm:spPr/>
    </dgm:pt>
    <dgm:pt modelId="{B29120F2-03C7-47A2-B760-0BA1BC16B961}" type="pres">
      <dgm:prSet presAssocID="{13D84579-DC9D-4095-BC52-2BF15911B9E7}" presName="level" presStyleLbl="node1" presStyleIdx="2" presStyleCnt="3" custLinFactNeighborX="945" custLinFactNeighborY="88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5ACEF-D266-489D-9733-420FE0197EC7}" type="pres">
      <dgm:prSet presAssocID="{13D84579-DC9D-4095-BC52-2BF15911B9E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D74775-2650-4F89-A500-808CB7C6C14B}" type="presOf" srcId="{D5A5E1A5-4F60-47DD-AA6F-454540FA5BEA}" destId="{D24D4E4D-456A-4016-8703-EDCF70A6C737}" srcOrd="0" destOrd="0" presId="urn:microsoft.com/office/officeart/2005/8/layout/pyramid3"/>
    <dgm:cxn modelId="{EDFEF2D7-7F44-423A-A96A-6585C0632841}" type="presOf" srcId="{60DEDB77-F158-4D3F-BC3F-DDE4D5196728}" destId="{BB7AF721-03C7-4D26-AC01-45E6892F96B0}" srcOrd="0" destOrd="0" presId="urn:microsoft.com/office/officeart/2005/8/layout/pyramid3"/>
    <dgm:cxn modelId="{682AF430-D95D-4C2D-8F5F-A70434CB9DA5}" srcId="{F4667FBC-B99D-4FE7-B9B0-F54637ACCCE8}" destId="{60DEDB77-F158-4D3F-BC3F-DDE4D5196728}" srcOrd="0" destOrd="0" parTransId="{C953E7EE-947F-49EF-93F4-BB96CB93A565}" sibTransId="{51274977-887E-40D1-8FD4-A818C4DC29F4}"/>
    <dgm:cxn modelId="{C6125848-FD8E-4B61-9E24-A828BF5C2C55}" srcId="{F4667FBC-B99D-4FE7-B9B0-F54637ACCCE8}" destId="{D5A5E1A5-4F60-47DD-AA6F-454540FA5BEA}" srcOrd="1" destOrd="0" parTransId="{E7A3BBC5-9E4E-4AE1-A6B7-6638A040C9E4}" sibTransId="{73BC25C3-B703-4D39-B2A3-28456CBE0361}"/>
    <dgm:cxn modelId="{00BA609D-B6E7-429E-A55F-61357D4A0865}" type="presOf" srcId="{D5A5E1A5-4F60-47DD-AA6F-454540FA5BEA}" destId="{5CEB5A4E-4209-4C03-BB40-0BADF1A8FA28}" srcOrd="1" destOrd="0" presId="urn:microsoft.com/office/officeart/2005/8/layout/pyramid3"/>
    <dgm:cxn modelId="{0C0C9F33-0ECD-452D-80A0-55C8CB42FD69}" type="presOf" srcId="{13D84579-DC9D-4095-BC52-2BF15911B9E7}" destId="{35C5ACEF-D266-489D-9733-420FE0197EC7}" srcOrd="1" destOrd="0" presId="urn:microsoft.com/office/officeart/2005/8/layout/pyramid3"/>
    <dgm:cxn modelId="{887F70EA-C0CB-4847-A2B2-A9F9BEFD9056}" type="presOf" srcId="{F4667FBC-B99D-4FE7-B9B0-F54637ACCCE8}" destId="{FAB9E3E3-EE9A-4DBA-A421-C4CF8789854A}" srcOrd="0" destOrd="0" presId="urn:microsoft.com/office/officeart/2005/8/layout/pyramid3"/>
    <dgm:cxn modelId="{EFC4E548-3F32-42D0-B789-5256FBCF9412}" type="presOf" srcId="{60DEDB77-F158-4D3F-BC3F-DDE4D5196728}" destId="{137E4CCB-E995-43A0-A4A4-452687E37799}" srcOrd="1" destOrd="0" presId="urn:microsoft.com/office/officeart/2005/8/layout/pyramid3"/>
    <dgm:cxn modelId="{D5B2A61A-C192-4B49-BE59-B9CA6C6423F2}" type="presOf" srcId="{13D84579-DC9D-4095-BC52-2BF15911B9E7}" destId="{B29120F2-03C7-47A2-B760-0BA1BC16B961}" srcOrd="0" destOrd="0" presId="urn:microsoft.com/office/officeart/2005/8/layout/pyramid3"/>
    <dgm:cxn modelId="{2E3DA00C-5CA9-4238-9513-E338B6AB282D}" srcId="{F4667FBC-B99D-4FE7-B9B0-F54637ACCCE8}" destId="{13D84579-DC9D-4095-BC52-2BF15911B9E7}" srcOrd="2" destOrd="0" parTransId="{0167D506-7061-4E24-AFD6-BA8AECBCA9E7}" sibTransId="{F9BBC870-80E5-486C-A188-029080E597EC}"/>
    <dgm:cxn modelId="{31A4D257-7159-4BE9-85F1-ACC043CE505E}" type="presParOf" srcId="{FAB9E3E3-EE9A-4DBA-A421-C4CF8789854A}" destId="{2E0C6330-1C32-4C07-BDF0-D123D80A40FC}" srcOrd="0" destOrd="0" presId="urn:microsoft.com/office/officeart/2005/8/layout/pyramid3"/>
    <dgm:cxn modelId="{D48D8C50-E74D-4EA8-A60A-2B2408ADFC0A}" type="presParOf" srcId="{2E0C6330-1C32-4C07-BDF0-D123D80A40FC}" destId="{BB7AF721-03C7-4D26-AC01-45E6892F96B0}" srcOrd="0" destOrd="0" presId="urn:microsoft.com/office/officeart/2005/8/layout/pyramid3"/>
    <dgm:cxn modelId="{DC87CA15-F500-401B-9DA9-3241B264DEBE}" type="presParOf" srcId="{2E0C6330-1C32-4C07-BDF0-D123D80A40FC}" destId="{137E4CCB-E995-43A0-A4A4-452687E37799}" srcOrd="1" destOrd="0" presId="urn:microsoft.com/office/officeart/2005/8/layout/pyramid3"/>
    <dgm:cxn modelId="{78894833-AF76-4756-BA7C-1BC292D4CC66}" type="presParOf" srcId="{FAB9E3E3-EE9A-4DBA-A421-C4CF8789854A}" destId="{9DE74D58-4870-4A83-BA98-1F06DE9029CD}" srcOrd="1" destOrd="0" presId="urn:microsoft.com/office/officeart/2005/8/layout/pyramid3"/>
    <dgm:cxn modelId="{C6E0CCB3-022E-40CE-8D59-BEB7E82AC6C7}" type="presParOf" srcId="{9DE74D58-4870-4A83-BA98-1F06DE9029CD}" destId="{D24D4E4D-456A-4016-8703-EDCF70A6C737}" srcOrd="0" destOrd="0" presId="urn:microsoft.com/office/officeart/2005/8/layout/pyramid3"/>
    <dgm:cxn modelId="{B2F3B7E6-1ECC-44C3-8862-5314C4321FB5}" type="presParOf" srcId="{9DE74D58-4870-4A83-BA98-1F06DE9029CD}" destId="{5CEB5A4E-4209-4C03-BB40-0BADF1A8FA28}" srcOrd="1" destOrd="0" presId="urn:microsoft.com/office/officeart/2005/8/layout/pyramid3"/>
    <dgm:cxn modelId="{F25F4C35-1F45-4C8C-A702-7210B7A915A0}" type="presParOf" srcId="{FAB9E3E3-EE9A-4DBA-A421-C4CF8789854A}" destId="{82F85AB6-6AD8-404A-8DAD-80BC3052E87B}" srcOrd="2" destOrd="0" presId="urn:microsoft.com/office/officeart/2005/8/layout/pyramid3"/>
    <dgm:cxn modelId="{312D7ED7-3190-404C-B617-98E636E80FCA}" type="presParOf" srcId="{82F85AB6-6AD8-404A-8DAD-80BC3052E87B}" destId="{B29120F2-03C7-47A2-B760-0BA1BC16B961}" srcOrd="0" destOrd="0" presId="urn:microsoft.com/office/officeart/2005/8/layout/pyramid3"/>
    <dgm:cxn modelId="{B5A06283-CA05-4B56-BB35-991261CA32C5}" type="presParOf" srcId="{82F85AB6-6AD8-404A-8DAD-80BC3052E87B}" destId="{35C5ACEF-D266-489D-9733-420FE0197EC7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0455E-3BB9-4561-9FD9-47AD1A6AC80B}">
      <dsp:nvSpPr>
        <dsp:cNvPr id="0" name=""/>
        <dsp:cNvSpPr/>
      </dsp:nvSpPr>
      <dsp:spPr>
        <a:xfrm>
          <a:off x="773165" y="2214396"/>
          <a:ext cx="5492193" cy="245290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61C0C-5833-4AD1-93A3-A9C668F4FF63}">
      <dsp:nvSpPr>
        <dsp:cNvPr id="0" name=""/>
        <dsp:cNvSpPr/>
      </dsp:nvSpPr>
      <dsp:spPr>
        <a:xfrm>
          <a:off x="2736054" y="8170640"/>
          <a:ext cx="1693333" cy="1083733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478A084-3B96-4AAA-9A50-E7D0D3847025}">
      <dsp:nvSpPr>
        <dsp:cNvPr id="0" name=""/>
        <dsp:cNvSpPr/>
      </dsp:nvSpPr>
      <dsp:spPr>
        <a:xfrm>
          <a:off x="1516888" y="8982235"/>
          <a:ext cx="7450530" cy="1253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kern="1200" dirty="0" smtClean="0"/>
            <a:t>Compra (conversão)</a:t>
          </a:r>
          <a:endParaRPr lang="en-US" sz="4500" kern="1200" dirty="0"/>
        </a:p>
      </dsp:txBody>
      <dsp:txXfrm>
        <a:off x="1516888" y="8982235"/>
        <a:ext cx="7450530" cy="1253073"/>
      </dsp:txXfrm>
    </dsp:sp>
    <dsp:sp modelId="{78F83CF9-344E-43F6-9CA9-5295BC45798B}">
      <dsp:nvSpPr>
        <dsp:cNvPr id="0" name=""/>
        <dsp:cNvSpPr/>
      </dsp:nvSpPr>
      <dsp:spPr>
        <a:xfrm>
          <a:off x="1432594" y="3437432"/>
          <a:ext cx="1903293" cy="19032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900" kern="1200" dirty="0" err="1" smtClean="0"/>
            <a:t>user</a:t>
          </a:r>
          <a:endParaRPr lang="en-US" sz="4900" kern="1200" dirty="0"/>
        </a:p>
      </dsp:txBody>
      <dsp:txXfrm>
        <a:off x="1711325" y="3716163"/>
        <a:ext cx="1345831" cy="1345831"/>
      </dsp:txXfrm>
    </dsp:sp>
    <dsp:sp modelId="{92230D95-7673-4A71-AF0B-1A572F8FC31D}">
      <dsp:nvSpPr>
        <dsp:cNvPr id="0" name=""/>
        <dsp:cNvSpPr/>
      </dsp:nvSpPr>
      <dsp:spPr>
        <a:xfrm>
          <a:off x="2526031" y="5587438"/>
          <a:ext cx="1992203" cy="199220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900" kern="1200" dirty="0" err="1" smtClean="0"/>
            <a:t>user</a:t>
          </a:r>
          <a:endParaRPr lang="en-US" sz="4900" kern="1200" dirty="0"/>
        </a:p>
      </dsp:txBody>
      <dsp:txXfrm>
        <a:off x="2817782" y="5879189"/>
        <a:ext cx="1408701" cy="1408701"/>
      </dsp:txXfrm>
    </dsp:sp>
    <dsp:sp modelId="{3A803218-29AC-40C5-A049-B89111B9718C}">
      <dsp:nvSpPr>
        <dsp:cNvPr id="0" name=""/>
        <dsp:cNvSpPr/>
      </dsp:nvSpPr>
      <dsp:spPr>
        <a:xfrm>
          <a:off x="3776114" y="2337241"/>
          <a:ext cx="1930389" cy="1930389"/>
        </a:xfrm>
        <a:prstGeom prst="ellipse">
          <a:avLst/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900" kern="1200" dirty="0" err="1" smtClean="0"/>
            <a:t>user</a:t>
          </a:r>
          <a:endParaRPr lang="en-US" sz="4900" kern="1200" dirty="0"/>
        </a:p>
      </dsp:txBody>
      <dsp:txXfrm>
        <a:off x="4058813" y="2619940"/>
        <a:ext cx="1364991" cy="1364991"/>
      </dsp:txXfrm>
    </dsp:sp>
    <dsp:sp modelId="{2C85165F-0FE1-4D98-B900-12A70D0D147C}">
      <dsp:nvSpPr>
        <dsp:cNvPr id="0" name=""/>
        <dsp:cNvSpPr/>
      </dsp:nvSpPr>
      <dsp:spPr>
        <a:xfrm>
          <a:off x="541914" y="1845284"/>
          <a:ext cx="5960519" cy="6132250"/>
        </a:xfrm>
        <a:prstGeom prst="funnel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AF721-03C7-4D26-AC01-45E6892F96B0}">
      <dsp:nvSpPr>
        <dsp:cNvPr id="0" name=""/>
        <dsp:cNvSpPr/>
      </dsp:nvSpPr>
      <dsp:spPr>
        <a:xfrm rot="10800000">
          <a:off x="0" y="0"/>
          <a:ext cx="7890901" cy="1960072"/>
        </a:xfrm>
        <a:prstGeom prst="trapezoid">
          <a:avLst>
            <a:gd name="adj" fmla="val 67097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-10800000">
        <a:off x="1380907" y="0"/>
        <a:ext cx="5129085" cy="1960072"/>
      </dsp:txXfrm>
    </dsp:sp>
    <dsp:sp modelId="{D24D4E4D-456A-4016-8703-EDCF70A6C737}">
      <dsp:nvSpPr>
        <dsp:cNvPr id="0" name=""/>
        <dsp:cNvSpPr/>
      </dsp:nvSpPr>
      <dsp:spPr>
        <a:xfrm rot="10800000">
          <a:off x="1315150" y="1960072"/>
          <a:ext cx="5260600" cy="1960072"/>
        </a:xfrm>
        <a:prstGeom prst="trapezoid">
          <a:avLst>
            <a:gd name="adj" fmla="val 67097"/>
          </a:avLst>
        </a:prstGeom>
        <a:solidFill>
          <a:schemeClr val="accent1">
            <a:shade val="50000"/>
            <a:hueOff val="507423"/>
            <a:satOff val="0"/>
            <a:lumOff val="3220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-10800000">
        <a:off x="2235755" y="1960072"/>
        <a:ext cx="3419390" cy="1960072"/>
      </dsp:txXfrm>
    </dsp:sp>
    <dsp:sp modelId="{B29120F2-03C7-47A2-B760-0BA1BC16B961}">
      <dsp:nvSpPr>
        <dsp:cNvPr id="0" name=""/>
        <dsp:cNvSpPr/>
      </dsp:nvSpPr>
      <dsp:spPr>
        <a:xfrm rot="10800000">
          <a:off x="2630300" y="3920143"/>
          <a:ext cx="2630300" cy="1960072"/>
        </a:xfrm>
        <a:prstGeom prst="trapezoid">
          <a:avLst>
            <a:gd name="adj" fmla="val 67097"/>
          </a:avLst>
        </a:prstGeom>
        <a:solidFill>
          <a:schemeClr val="accent1">
            <a:shade val="50000"/>
            <a:hueOff val="507423"/>
            <a:satOff val="0"/>
            <a:lumOff val="3220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-10800000">
        <a:off x="2630300" y="3920143"/>
        <a:ext cx="2630300" cy="19600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AF721-03C7-4D26-AC01-45E6892F96B0}">
      <dsp:nvSpPr>
        <dsp:cNvPr id="0" name=""/>
        <dsp:cNvSpPr/>
      </dsp:nvSpPr>
      <dsp:spPr>
        <a:xfrm rot="10800000">
          <a:off x="0" y="0"/>
          <a:ext cx="7890901" cy="1960072"/>
        </a:xfrm>
        <a:prstGeom prst="trapezoid">
          <a:avLst>
            <a:gd name="adj" fmla="val 67097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-10800000">
        <a:off x="1380907" y="0"/>
        <a:ext cx="5129085" cy="1960072"/>
      </dsp:txXfrm>
    </dsp:sp>
    <dsp:sp modelId="{D24D4E4D-456A-4016-8703-EDCF70A6C737}">
      <dsp:nvSpPr>
        <dsp:cNvPr id="0" name=""/>
        <dsp:cNvSpPr/>
      </dsp:nvSpPr>
      <dsp:spPr>
        <a:xfrm rot="10800000">
          <a:off x="1315150" y="1960072"/>
          <a:ext cx="5260600" cy="1960072"/>
        </a:xfrm>
        <a:prstGeom prst="trapezoid">
          <a:avLst>
            <a:gd name="adj" fmla="val 67097"/>
          </a:avLst>
        </a:prstGeom>
        <a:solidFill>
          <a:schemeClr val="accent1">
            <a:shade val="50000"/>
            <a:hueOff val="507423"/>
            <a:satOff val="0"/>
            <a:lumOff val="3220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-10800000">
        <a:off x="2235755" y="1960072"/>
        <a:ext cx="3419390" cy="1960072"/>
      </dsp:txXfrm>
    </dsp:sp>
    <dsp:sp modelId="{B29120F2-03C7-47A2-B760-0BA1BC16B961}">
      <dsp:nvSpPr>
        <dsp:cNvPr id="0" name=""/>
        <dsp:cNvSpPr/>
      </dsp:nvSpPr>
      <dsp:spPr>
        <a:xfrm rot="10800000">
          <a:off x="2630300" y="3920143"/>
          <a:ext cx="2630300" cy="1960072"/>
        </a:xfrm>
        <a:prstGeom prst="trapezoid">
          <a:avLst>
            <a:gd name="adj" fmla="val 67097"/>
          </a:avLst>
        </a:prstGeom>
        <a:solidFill>
          <a:schemeClr val="accent1">
            <a:shade val="50000"/>
            <a:hueOff val="507423"/>
            <a:satOff val="0"/>
            <a:lumOff val="3220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-10800000">
        <a:off x="2630300" y="3920143"/>
        <a:ext cx="2630300" cy="19600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AF721-03C7-4D26-AC01-45E6892F96B0}">
      <dsp:nvSpPr>
        <dsp:cNvPr id="0" name=""/>
        <dsp:cNvSpPr/>
      </dsp:nvSpPr>
      <dsp:spPr>
        <a:xfrm rot="10800000">
          <a:off x="0" y="0"/>
          <a:ext cx="7890901" cy="1960072"/>
        </a:xfrm>
        <a:prstGeom prst="trapezoid">
          <a:avLst>
            <a:gd name="adj" fmla="val 67097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-10800000">
        <a:off x="1380907" y="0"/>
        <a:ext cx="5129085" cy="1960072"/>
      </dsp:txXfrm>
    </dsp:sp>
    <dsp:sp modelId="{D24D4E4D-456A-4016-8703-EDCF70A6C737}">
      <dsp:nvSpPr>
        <dsp:cNvPr id="0" name=""/>
        <dsp:cNvSpPr/>
      </dsp:nvSpPr>
      <dsp:spPr>
        <a:xfrm rot="10800000">
          <a:off x="1315150" y="1960072"/>
          <a:ext cx="5260600" cy="1960072"/>
        </a:xfrm>
        <a:prstGeom prst="trapezoid">
          <a:avLst>
            <a:gd name="adj" fmla="val 67097"/>
          </a:avLst>
        </a:prstGeom>
        <a:solidFill>
          <a:schemeClr val="accent1">
            <a:shade val="50000"/>
            <a:hueOff val="507423"/>
            <a:satOff val="0"/>
            <a:lumOff val="3220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-10800000">
        <a:off x="2235755" y="1960072"/>
        <a:ext cx="3419390" cy="1960072"/>
      </dsp:txXfrm>
    </dsp:sp>
    <dsp:sp modelId="{B29120F2-03C7-47A2-B760-0BA1BC16B961}">
      <dsp:nvSpPr>
        <dsp:cNvPr id="0" name=""/>
        <dsp:cNvSpPr/>
      </dsp:nvSpPr>
      <dsp:spPr>
        <a:xfrm rot="10800000">
          <a:off x="2630300" y="3920143"/>
          <a:ext cx="2630300" cy="1960072"/>
        </a:xfrm>
        <a:prstGeom prst="trapezoid">
          <a:avLst>
            <a:gd name="adj" fmla="val 67097"/>
          </a:avLst>
        </a:prstGeom>
        <a:solidFill>
          <a:schemeClr val="accent1">
            <a:shade val="50000"/>
            <a:hueOff val="507423"/>
            <a:satOff val="0"/>
            <a:lumOff val="3220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-10800000">
        <a:off x="2630300" y="3920143"/>
        <a:ext cx="2630300" cy="19600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AF721-03C7-4D26-AC01-45E6892F96B0}">
      <dsp:nvSpPr>
        <dsp:cNvPr id="0" name=""/>
        <dsp:cNvSpPr/>
      </dsp:nvSpPr>
      <dsp:spPr>
        <a:xfrm rot="10800000">
          <a:off x="0" y="0"/>
          <a:ext cx="7890901" cy="1960072"/>
        </a:xfrm>
        <a:prstGeom prst="trapezoid">
          <a:avLst>
            <a:gd name="adj" fmla="val 67097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-10800000">
        <a:off x="1380907" y="0"/>
        <a:ext cx="5129085" cy="1960072"/>
      </dsp:txXfrm>
    </dsp:sp>
    <dsp:sp modelId="{D24D4E4D-456A-4016-8703-EDCF70A6C737}">
      <dsp:nvSpPr>
        <dsp:cNvPr id="0" name=""/>
        <dsp:cNvSpPr/>
      </dsp:nvSpPr>
      <dsp:spPr>
        <a:xfrm rot="10800000">
          <a:off x="1315150" y="1960072"/>
          <a:ext cx="5260600" cy="1960072"/>
        </a:xfrm>
        <a:prstGeom prst="trapezoid">
          <a:avLst>
            <a:gd name="adj" fmla="val 67097"/>
          </a:avLst>
        </a:prstGeom>
        <a:solidFill>
          <a:schemeClr val="accent1">
            <a:shade val="50000"/>
            <a:hueOff val="507423"/>
            <a:satOff val="0"/>
            <a:lumOff val="3220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-10800000">
        <a:off x="2235755" y="1960072"/>
        <a:ext cx="3419390" cy="1960072"/>
      </dsp:txXfrm>
    </dsp:sp>
    <dsp:sp modelId="{B29120F2-03C7-47A2-B760-0BA1BC16B961}">
      <dsp:nvSpPr>
        <dsp:cNvPr id="0" name=""/>
        <dsp:cNvSpPr/>
      </dsp:nvSpPr>
      <dsp:spPr>
        <a:xfrm rot="10800000">
          <a:off x="2655156" y="3920143"/>
          <a:ext cx="2630300" cy="1960072"/>
        </a:xfrm>
        <a:prstGeom prst="trapezoid">
          <a:avLst>
            <a:gd name="adj" fmla="val 67097"/>
          </a:avLst>
        </a:prstGeom>
        <a:solidFill>
          <a:srgbClr val="61AEFF">
            <a:alpha val="0"/>
          </a:srgb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-10800000">
        <a:off x="2655156" y="3920143"/>
        <a:ext cx="2630300" cy="1960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484975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"/>
          <p:cNvSpPr/>
          <p:nvPr/>
        </p:nvSpPr>
        <p:spPr>
          <a:xfrm>
            <a:off x="-43945" y="-34277"/>
            <a:ext cx="25095354" cy="13951983"/>
          </a:xfrm>
          <a:prstGeom prst="rect">
            <a:avLst/>
          </a:prstGeom>
          <a:solidFill>
            <a:srgbClr val="E8E8E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0" name="TERA.170717.LogoIcone.png" descr="TERA.170717.LogoIco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641" y="635703"/>
            <a:ext cx="712421" cy="71242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"/>
          <p:cNvSpPr/>
          <p:nvPr/>
        </p:nvSpPr>
        <p:spPr>
          <a:xfrm>
            <a:off x="-43945" y="-34277"/>
            <a:ext cx="25095354" cy="13951983"/>
          </a:xfrm>
          <a:prstGeom prst="rect">
            <a:avLst/>
          </a:prstGeom>
          <a:solidFill>
            <a:srgbClr val="E8E8E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9" name="TERA.170717.Logo.png" descr="TERA.170717.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3728" y="4716348"/>
            <a:ext cx="8120008" cy="4283304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RA.170717.LogoIcone.png" descr="TERA.170717.LogoIcon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0641" y="635703"/>
            <a:ext cx="712421" cy="71242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vanmiller.org/ab-testing/sample-size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5" y="1724280"/>
            <a:ext cx="14271381" cy="234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Modelo funil</a:t>
            </a:r>
            <a:r>
              <a:rPr lang="pt-BR" sz="66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:</a:t>
            </a:r>
          </a:p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600" dirty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Taxa de conversão</a:t>
            </a:r>
            <a:r>
              <a:rPr lang="pt-BR" sz="66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?</a:t>
            </a:r>
            <a:endParaRPr lang="pt-BR" sz="6600" dirty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5154919"/>
              </p:ext>
            </p:extLst>
          </p:nvPr>
        </p:nvGraphicFramePr>
        <p:xfrm>
          <a:off x="4064000" y="1439333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86960466"/>
              </p:ext>
            </p:extLst>
          </p:nvPr>
        </p:nvGraphicFramePr>
        <p:xfrm>
          <a:off x="7450709" y="5211117"/>
          <a:ext cx="7890901" cy="5880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Seta para baixo 12"/>
          <p:cNvSpPr/>
          <p:nvPr/>
        </p:nvSpPr>
        <p:spPr>
          <a:xfrm>
            <a:off x="10600309" y="11253776"/>
            <a:ext cx="1693333" cy="1083733"/>
          </a:xfrm>
          <a:prstGeom prst="down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upo 13"/>
          <p:cNvGrpSpPr/>
          <p:nvPr/>
        </p:nvGrpSpPr>
        <p:grpSpPr>
          <a:xfrm>
            <a:off x="9194878" y="12067366"/>
            <a:ext cx="7569063" cy="2299463"/>
            <a:chOff x="1516888" y="7935845"/>
            <a:chExt cx="7569063" cy="2299463"/>
          </a:xfrm>
        </p:grpSpPr>
        <p:sp>
          <p:nvSpPr>
            <p:cNvPr id="15" name="Retângulo 14"/>
            <p:cNvSpPr/>
            <p:nvPr/>
          </p:nvSpPr>
          <p:spPr>
            <a:xfrm>
              <a:off x="1516888" y="8982235"/>
              <a:ext cx="7450530" cy="125307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tângulo 15"/>
            <p:cNvSpPr/>
            <p:nvPr/>
          </p:nvSpPr>
          <p:spPr>
            <a:xfrm>
              <a:off x="1635421" y="7935845"/>
              <a:ext cx="7450530" cy="12530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0040" tIns="320040" rIns="320040" bIns="32004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4500" b="0" kern="1200" dirty="0" smtClean="0"/>
                <a:t>Compra</a:t>
              </a:r>
              <a:r>
                <a:rPr lang="pt-BR" sz="4500" kern="1200" dirty="0" smtClean="0"/>
                <a:t> </a:t>
              </a:r>
              <a:r>
                <a:rPr lang="pt-BR" sz="4500" b="0" kern="1200" dirty="0" smtClean="0"/>
                <a:t>(conversão)</a:t>
              </a:r>
              <a:endParaRPr lang="en-US" sz="4500" b="0" kern="1200" dirty="0"/>
            </a:p>
          </p:txBody>
        </p:sp>
      </p:grpSp>
      <p:sp>
        <p:nvSpPr>
          <p:cNvPr id="19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0855309" y="3009411"/>
            <a:ext cx="139525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000" dirty="0" err="1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User</a:t>
            </a:r>
            <a:endParaRPr lang="pt-BR" sz="40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20" name="Seta para baixo 19"/>
          <p:cNvSpPr/>
          <p:nvPr/>
        </p:nvSpPr>
        <p:spPr>
          <a:xfrm>
            <a:off x="10557235" y="3989754"/>
            <a:ext cx="1693333" cy="1083733"/>
          </a:xfrm>
          <a:prstGeom prst="down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0105878" y="5643023"/>
            <a:ext cx="323759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Homepage</a:t>
            </a:r>
          </a:p>
        </p:txBody>
      </p:sp>
      <p:sp>
        <p:nvSpPr>
          <p:cNvPr id="22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9864995" y="7542007"/>
            <a:ext cx="377946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000" dirty="0" err="1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Product</a:t>
            </a:r>
            <a:r>
              <a:rPr lang="pt-BR" sz="4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 Page</a:t>
            </a:r>
          </a:p>
        </p:txBody>
      </p:sp>
      <p:sp>
        <p:nvSpPr>
          <p:cNvPr id="2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0841359" y="9248791"/>
            <a:ext cx="139525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000" dirty="0" err="1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Cart</a:t>
            </a:r>
            <a:endParaRPr lang="pt-BR" sz="40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6" name="Seta em curva para a esquerda 5"/>
          <p:cNvSpPr/>
          <p:nvPr/>
        </p:nvSpPr>
        <p:spPr>
          <a:xfrm>
            <a:off x="14545733" y="6333067"/>
            <a:ext cx="1303867" cy="2032000"/>
          </a:xfrm>
          <a:prstGeom prst="curvedLef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Seta em curva para a esquerda 23"/>
          <p:cNvSpPr/>
          <p:nvPr/>
        </p:nvSpPr>
        <p:spPr>
          <a:xfrm>
            <a:off x="14613466" y="8342725"/>
            <a:ext cx="1303867" cy="2032000"/>
          </a:xfrm>
          <a:prstGeom prst="curvedLef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26" name="Seta em curva para a esquerda 25"/>
          <p:cNvSpPr/>
          <p:nvPr/>
        </p:nvSpPr>
        <p:spPr>
          <a:xfrm>
            <a:off x="14681199" y="10374725"/>
            <a:ext cx="1303867" cy="2032000"/>
          </a:xfrm>
          <a:prstGeom prst="curvedLef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6668945"/>
            <a:ext cx="14271381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6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Y%</a:t>
            </a:r>
          </a:p>
        </p:txBody>
      </p:sp>
      <p:sp>
        <p:nvSpPr>
          <p:cNvPr id="29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5" y="8689663"/>
            <a:ext cx="14271381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6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Z%</a:t>
            </a:r>
          </a:p>
        </p:txBody>
      </p:sp>
      <p:sp>
        <p:nvSpPr>
          <p:cNvPr id="30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5" y="10802454"/>
            <a:ext cx="14271381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6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W%</a:t>
            </a:r>
          </a:p>
        </p:txBody>
      </p:sp>
    </p:spTree>
    <p:extLst>
      <p:ext uri="{BB962C8B-B14F-4D97-AF65-F5344CB8AC3E}">
        <p14:creationId xmlns:p14="http://schemas.microsoft.com/office/powerpoint/2010/main" val="31972028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36910"/>
            <a:ext cx="1651372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2. INTRODUÇÃO À ESTATÍSTICA</a:t>
            </a:r>
            <a:endParaRPr lang="pt-BR" sz="8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13" y="4546086"/>
            <a:ext cx="13261059" cy="8044363"/>
          </a:xfrm>
          <a:prstGeom prst="rect">
            <a:avLst/>
          </a:prstGeom>
        </p:spPr>
      </p:pic>
      <p:sp>
        <p:nvSpPr>
          <p:cNvPr id="31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3" y="2716857"/>
            <a:ext cx="1651372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População x Amostra</a:t>
            </a:r>
            <a:endParaRPr lang="pt-BR" sz="6000" dirty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</p:spTree>
    <p:extLst>
      <p:ext uri="{BB962C8B-B14F-4D97-AF65-F5344CB8AC3E}">
        <p14:creationId xmlns:p14="http://schemas.microsoft.com/office/powerpoint/2010/main" val="1450829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36910"/>
            <a:ext cx="1651372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2. INTRODUÇÃO À ESTATÍSTICA</a:t>
            </a:r>
            <a:endParaRPr lang="pt-BR" sz="8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31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3" y="2716857"/>
            <a:ext cx="16513728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Descrição da população:</a:t>
            </a:r>
          </a:p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	</a:t>
            </a: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parâmetros: média, desvio padrão etc.</a:t>
            </a:r>
            <a:endParaRPr lang="pt-BR" sz="6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552" y="5012358"/>
            <a:ext cx="7359182" cy="79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04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36910"/>
            <a:ext cx="1651372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2. INTRODUÇÃO À ESTATÍSTICA</a:t>
            </a:r>
            <a:endParaRPr lang="pt-BR" sz="8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31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3" y="2716857"/>
            <a:ext cx="18037730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Amostra: estatísticas de sumário</a:t>
            </a:r>
          </a:p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	</a:t>
            </a: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estatísticas: média, desvio padrão (amostral) etc.</a:t>
            </a:r>
            <a:endParaRPr lang="pt-BR" sz="6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68" y="5571485"/>
            <a:ext cx="4876549" cy="544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70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36910"/>
            <a:ext cx="1651372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2. INTRODUÇÃO À ESTATÍSTICA</a:t>
            </a:r>
            <a:endParaRPr lang="pt-BR" sz="8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31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3" y="2716857"/>
            <a:ext cx="18037730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Estatística inferencial:</a:t>
            </a:r>
          </a:p>
          <a:p>
            <a:pPr lvl="2" indent="0"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	</a:t>
            </a: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prever comportamento da população a partir da 	amostra</a:t>
            </a:r>
            <a:endParaRPr lang="pt-BR" sz="6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381" y="7129441"/>
            <a:ext cx="4046727" cy="452188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947" y="5012358"/>
            <a:ext cx="7359182" cy="7915757"/>
          </a:xfrm>
          <a:prstGeom prst="rect">
            <a:avLst/>
          </a:prstGeom>
        </p:spPr>
      </p:pic>
      <p:cxnSp>
        <p:nvCxnSpPr>
          <p:cNvPr id="3" name="Conector de seta reta 2"/>
          <p:cNvCxnSpPr>
            <a:stCxn id="11" idx="3"/>
            <a:endCxn id="10" idx="1"/>
          </p:cNvCxnSpPr>
          <p:nvPr/>
        </p:nvCxnSpPr>
        <p:spPr>
          <a:xfrm flipV="1">
            <a:off x="8239108" y="8970237"/>
            <a:ext cx="5853839" cy="420144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5025511" y="6241070"/>
            <a:ext cx="3961720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4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conhecido</a:t>
            </a:r>
            <a:endParaRPr lang="pt-BR" sz="60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14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635921" y="4666109"/>
            <a:ext cx="48835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4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desconhecido</a:t>
            </a:r>
          </a:p>
        </p:txBody>
      </p:sp>
    </p:spTree>
    <p:extLst>
      <p:ext uri="{BB962C8B-B14F-4D97-AF65-F5344CB8AC3E}">
        <p14:creationId xmlns:p14="http://schemas.microsoft.com/office/powerpoint/2010/main" val="42869990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36910"/>
            <a:ext cx="1651372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2. INTRODUÇÃO À ESTATÍSTICA</a:t>
            </a:r>
            <a:endParaRPr lang="pt-BR" sz="8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31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3" y="2716857"/>
            <a:ext cx="18037730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Amostra representa bem a população?</a:t>
            </a:r>
          </a:p>
          <a:p>
            <a:pPr lvl="1" indent="0"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	</a:t>
            </a: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Teoria da amostragem: </a:t>
            </a:r>
            <a:r>
              <a:rPr lang="pt-BR" sz="6000" u="sng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amostras aleatórias</a:t>
            </a:r>
            <a:endParaRPr lang="pt-BR" sz="6000" u="sng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13" y="5274219"/>
            <a:ext cx="13261059" cy="804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21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36910"/>
            <a:ext cx="1651372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2. INTRODUÇÃO À ESTATÍSTICA</a:t>
            </a:r>
            <a:endParaRPr lang="pt-BR" sz="8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31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2" y="2716857"/>
            <a:ext cx="18630397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Múltiplas amostragens: Lei dos Grandes Números</a:t>
            </a:r>
            <a:endParaRPr lang="pt-BR" sz="6000" dirty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665" y="4089028"/>
            <a:ext cx="13680956" cy="95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91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36910"/>
            <a:ext cx="1651372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3. TESTE A/B</a:t>
            </a:r>
            <a:endParaRPr lang="pt-BR" sz="8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31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2" y="2716857"/>
            <a:ext cx="2206786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Teste entre versões diferentes de uma mesma funcionalidade</a:t>
            </a:r>
            <a:endParaRPr lang="pt-BR" sz="6000" dirty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71" y="4892519"/>
            <a:ext cx="12726458" cy="79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9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36910"/>
            <a:ext cx="1651372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3. TESTE A/B</a:t>
            </a:r>
            <a:endParaRPr lang="pt-BR" sz="8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31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2" y="2716857"/>
            <a:ext cx="2206786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Teste de hipóteses: diferença entre populações</a:t>
            </a:r>
            <a:endParaRPr lang="pt-BR" sz="6000" dirty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68" b="307"/>
          <a:stretch/>
        </p:blipFill>
        <p:spPr>
          <a:xfrm>
            <a:off x="2248933" y="4408505"/>
            <a:ext cx="6430962" cy="790908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9"/>
          <a:stretch/>
        </p:blipFill>
        <p:spPr>
          <a:xfrm>
            <a:off x="15985066" y="4315979"/>
            <a:ext cx="6440991" cy="7933376"/>
          </a:xfrm>
          <a:prstGeom prst="rect">
            <a:avLst/>
          </a:prstGeom>
        </p:spPr>
      </p:pic>
      <p:sp>
        <p:nvSpPr>
          <p:cNvPr id="12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8996470" y="5036518"/>
            <a:ext cx="1705397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accent5"/>
                </a:solidFill>
                <a:latin typeface="Gilroy"/>
                <a:ea typeface="Gilroy"/>
                <a:cs typeface="Gilroy"/>
                <a:sym typeface="Gilroy"/>
              </a:rPr>
              <a:t>30%</a:t>
            </a:r>
            <a:endParaRPr lang="pt-BR" sz="6000" dirty="0">
              <a:solidFill>
                <a:schemeClr val="accent5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1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1941122" y="5058524"/>
            <a:ext cx="1705397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err="1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vs</a:t>
            </a:r>
            <a:endParaRPr lang="pt-BR" sz="6000" dirty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14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3963094" y="5058524"/>
            <a:ext cx="1705397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accent3">
                    <a:lumMod val="75000"/>
                  </a:schemeClr>
                </a:solidFill>
                <a:latin typeface="Gilroy"/>
                <a:ea typeface="Gilroy"/>
                <a:cs typeface="Gilroy"/>
                <a:sym typeface="Gilroy"/>
              </a:rPr>
              <a:t>35%</a:t>
            </a:r>
            <a:endParaRPr lang="pt-BR" sz="6000" dirty="0">
              <a:solidFill>
                <a:schemeClr val="accent3">
                  <a:lumMod val="75000"/>
                </a:schemeClr>
              </a:solidFill>
              <a:latin typeface="Gilroy"/>
              <a:ea typeface="Gilroy"/>
              <a:cs typeface="Gilroy"/>
              <a:sym typeface="Gilroy"/>
            </a:endParaRPr>
          </a:p>
        </p:txBody>
      </p:sp>
    </p:spTree>
    <p:extLst>
      <p:ext uri="{BB962C8B-B14F-4D97-AF65-F5344CB8AC3E}">
        <p14:creationId xmlns:p14="http://schemas.microsoft.com/office/powerpoint/2010/main" val="2963824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36910"/>
            <a:ext cx="1651372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3. TESTE A/B</a:t>
            </a:r>
            <a:endParaRPr lang="pt-BR" sz="8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31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2" y="2716857"/>
            <a:ext cx="2206786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Quando usar?</a:t>
            </a:r>
          </a:p>
        </p:txBody>
      </p:sp>
      <p:sp>
        <p:nvSpPr>
          <p:cNvPr id="16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2" y="4144171"/>
            <a:ext cx="22067865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Wingdings" panose="05000000000000000000" pitchFamily="2" charset="2"/>
              <a:buChar char="§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Análises relativas</a:t>
            </a:r>
          </a:p>
          <a:p>
            <a:pPr marL="857250" indent="-857250" algn="l">
              <a:buFont typeface="Wingdings" panose="05000000000000000000" pitchFamily="2" charset="2"/>
              <a:buChar char="§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Testes de funcionalidade</a:t>
            </a:r>
          </a:p>
          <a:p>
            <a:pPr marL="857250" indent="-857250" algn="l">
              <a:buFont typeface="Wingdings" panose="05000000000000000000" pitchFamily="2" charset="2"/>
              <a:buChar char="§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60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</p:spTree>
    <p:extLst>
      <p:ext uri="{BB962C8B-B14F-4D97-AF65-F5344CB8AC3E}">
        <p14:creationId xmlns:p14="http://schemas.microsoft.com/office/powerpoint/2010/main" val="5820824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VAMOS AQUECER"/>
          <p:cNvSpPr txBox="1"/>
          <p:nvPr/>
        </p:nvSpPr>
        <p:spPr>
          <a:xfrm>
            <a:off x="1609960" y="2721754"/>
            <a:ext cx="19107869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r>
              <a:rPr lang="pt-BR" sz="28800" dirty="0" smtClean="0">
                <a:solidFill>
                  <a:schemeClr val="accent1"/>
                </a:solidFill>
              </a:rPr>
              <a:t>AULA 13</a:t>
            </a:r>
            <a:endParaRPr sz="28800" dirty="0">
              <a:solidFill>
                <a:schemeClr val="tx1"/>
              </a:solidFill>
            </a:endParaRPr>
          </a:p>
        </p:txBody>
      </p:sp>
      <p:sp>
        <p:nvSpPr>
          <p:cNvPr id="50" name="Rectangle"/>
          <p:cNvSpPr/>
          <p:nvPr/>
        </p:nvSpPr>
        <p:spPr>
          <a:xfrm>
            <a:off x="0" y="11314046"/>
            <a:ext cx="25095354" cy="3213101"/>
          </a:xfrm>
          <a:prstGeom prst="rect">
            <a:avLst/>
          </a:prstGeom>
          <a:solidFill>
            <a:srgbClr val="E8E8E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E8E8E8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Retângulo 4"/>
          <p:cNvSpPr/>
          <p:nvPr/>
        </p:nvSpPr>
        <p:spPr>
          <a:xfrm>
            <a:off x="1609960" y="7053128"/>
            <a:ext cx="144936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9600" b="0" dirty="0">
                <a:solidFill>
                  <a:schemeClr val="tx1"/>
                </a:solidFill>
                <a:latin typeface="Gilroy"/>
              </a:rPr>
              <a:t>Design de Experimentos &amp; Teste A/B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36910"/>
            <a:ext cx="1651372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3. TESTE A/B</a:t>
            </a:r>
            <a:endParaRPr lang="pt-BR" sz="8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31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2" y="2716857"/>
            <a:ext cx="2206786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Quando não usar?</a:t>
            </a:r>
          </a:p>
        </p:txBody>
      </p:sp>
      <p:sp>
        <p:nvSpPr>
          <p:cNvPr id="16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2" y="4144171"/>
            <a:ext cx="22067865" cy="47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Wingdings" panose="05000000000000000000" pitchFamily="2" charset="2"/>
              <a:buChar char="§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Análise exploratória</a:t>
            </a:r>
          </a:p>
          <a:p>
            <a:pPr marL="857250" indent="-857250" algn="l">
              <a:buFont typeface="Wingdings" panose="05000000000000000000" pitchFamily="2" charset="2"/>
              <a:buChar char="§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Encontrar melhor funcionalidade</a:t>
            </a:r>
          </a:p>
          <a:p>
            <a:pPr marL="857250" indent="-857250" algn="l">
              <a:buFont typeface="Wingdings" panose="05000000000000000000" pitchFamily="2" charset="2"/>
              <a:buChar char="§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Testes de grande impacto: </a:t>
            </a:r>
          </a:p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	</a:t>
            </a: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efeito de aprendizado (</a:t>
            </a:r>
            <a:r>
              <a:rPr lang="pt-BR" sz="6000" dirty="0" err="1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learning</a:t>
            </a: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r>
              <a:rPr lang="pt-BR" sz="6000" dirty="0" err="1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effect</a:t>
            </a: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) e preconceito</a:t>
            </a:r>
          </a:p>
          <a:p>
            <a:pPr marL="857250" indent="-857250" algn="l">
              <a:buFont typeface="Wingdings" panose="05000000000000000000" pitchFamily="2" charset="2"/>
              <a:buChar char="§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60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</p:spTree>
    <p:extLst>
      <p:ext uri="{BB962C8B-B14F-4D97-AF65-F5344CB8AC3E}">
        <p14:creationId xmlns:p14="http://schemas.microsoft.com/office/powerpoint/2010/main" val="1700045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12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36910"/>
            <a:ext cx="1651372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4. TESTES DE HIPÓTESES</a:t>
            </a:r>
            <a:endParaRPr lang="pt-BR" sz="8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1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3" y="2716857"/>
            <a:ext cx="16513728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Diferença entre populações/amostras</a:t>
            </a:r>
          </a:p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Exemplo:</a:t>
            </a: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 moedas honestas/viciadas</a:t>
            </a:r>
            <a:endParaRPr lang="pt-BR" sz="6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276" y="7222504"/>
            <a:ext cx="2880000" cy="288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8075" y="7222504"/>
            <a:ext cx="2880000" cy="2880000"/>
          </a:xfrm>
          <a:prstGeom prst="rect">
            <a:avLst/>
          </a:prstGeom>
        </p:spPr>
      </p:pic>
      <p:sp>
        <p:nvSpPr>
          <p:cNvPr id="17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3674476" y="5704257"/>
            <a:ext cx="5858991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P1(cara) = 50%</a:t>
            </a:r>
            <a:endParaRPr lang="pt-BR" sz="6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1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2599689" y="5704256"/>
            <a:ext cx="8109777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P2(cara) = P1(cara) ??</a:t>
            </a:r>
            <a:endParaRPr lang="pt-BR" sz="6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19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4392276" y="9954523"/>
            <a:ext cx="5858991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Conhecido</a:t>
            </a:r>
            <a:endParaRPr lang="pt-BR" sz="6000" dirty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20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3725081" y="9954523"/>
            <a:ext cx="5858991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Desconhecido</a:t>
            </a:r>
            <a:endParaRPr lang="pt-BR" sz="6000" dirty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</p:spTree>
    <p:extLst>
      <p:ext uri="{BB962C8B-B14F-4D97-AF65-F5344CB8AC3E}">
        <p14:creationId xmlns:p14="http://schemas.microsoft.com/office/powerpoint/2010/main" val="2375315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12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36910"/>
            <a:ext cx="1651372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4. TESTES DE HIPÓTESES</a:t>
            </a:r>
            <a:endParaRPr lang="pt-BR" sz="8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1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3" y="2716857"/>
            <a:ext cx="17123330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Hipótese: As moedas são idênticas (honestas)</a:t>
            </a:r>
          </a:p>
          <a:p>
            <a:pPr lvl="2" indent="0"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	</a:t>
            </a: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Hipótese nula (H0)</a:t>
            </a:r>
            <a:endParaRPr lang="pt-BR" sz="6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16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6" y="6408320"/>
            <a:ext cx="17123330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Hipótese 2: A moeda “2” é viciada</a:t>
            </a:r>
          </a:p>
          <a:p>
            <a:pPr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	</a:t>
            </a: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Hipótese alternativa (H1)</a:t>
            </a:r>
          </a:p>
        </p:txBody>
      </p:sp>
      <p:sp>
        <p:nvSpPr>
          <p:cNvPr id="21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3" y="10099783"/>
            <a:ext cx="17123330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Teste de hipóteses: verificar se há </a:t>
            </a:r>
            <a:r>
              <a:rPr lang="pt-BR" sz="6000" u="sng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evidências</a:t>
            </a: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 para </a:t>
            </a:r>
            <a:r>
              <a:rPr lang="pt-BR" sz="6000" u="sng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rejeitar</a:t>
            </a: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 H0.</a:t>
            </a:r>
            <a:endParaRPr lang="pt-BR" sz="60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</p:spTree>
    <p:extLst>
      <p:ext uri="{BB962C8B-B14F-4D97-AF65-F5344CB8AC3E}">
        <p14:creationId xmlns:p14="http://schemas.microsoft.com/office/powerpoint/2010/main" val="1081242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1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3" y="1077836"/>
            <a:ext cx="16513728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Experimento:</a:t>
            </a: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 Jogar a moeda “2” 10 vezes e contar quantas vezes saiu “cara”.</a:t>
            </a:r>
            <a:endParaRPr lang="pt-BR" sz="6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90862"/>
              </p:ext>
            </p:extLst>
          </p:nvPr>
        </p:nvGraphicFramePr>
        <p:xfrm>
          <a:off x="4995974" y="3346562"/>
          <a:ext cx="14392052" cy="101498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2536"/>
                <a:gridCol w="3592536"/>
                <a:gridCol w="4227803"/>
                <a:gridCol w="2979177"/>
              </a:tblGrid>
              <a:tr h="51608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 err="1" smtClean="0">
                          <a:effectLst/>
                        </a:rPr>
                        <a:t>Caras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 err="1">
                          <a:effectLst/>
                        </a:rPr>
                        <a:t>Coroas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A </a:t>
                      </a:r>
                      <a:r>
                        <a:rPr lang="en-US" sz="3200" u="none" strike="noStrike" dirty="0" err="1">
                          <a:effectLst/>
                        </a:rPr>
                        <a:t>moeda</a:t>
                      </a:r>
                      <a:r>
                        <a:rPr lang="en-US" sz="3200" u="none" strike="noStrike" dirty="0">
                          <a:effectLst/>
                        </a:rPr>
                        <a:t> é </a:t>
                      </a:r>
                      <a:r>
                        <a:rPr lang="en-US" sz="3200" u="none" strike="noStrike" dirty="0" err="1">
                          <a:effectLst/>
                        </a:rPr>
                        <a:t>honesta</a:t>
                      </a:r>
                      <a:r>
                        <a:rPr lang="en-US" sz="3200" u="none" strike="noStrike" dirty="0">
                          <a:effectLst/>
                        </a:rPr>
                        <a:t> ?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 err="1" smtClean="0">
                          <a:effectLst/>
                        </a:rPr>
                        <a:t>Probabilidade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10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9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2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8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3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7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4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6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5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4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</a:rPr>
                        <a:t>7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3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2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</a:rPr>
                        <a:t>10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232848" y="5508562"/>
            <a:ext cx="56078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pic>
        <p:nvPicPr>
          <p:cNvPr id="2051" name="Picture 3" descr="https://lh3.googleusercontent.com/uZTMeFm46MSukEvzhSlvtfP8DuDAvXNHVm3c9DAH_Jtz9nmpdw_mvxmR3Zff1PYRZI3o2Py5wVEIKnDn1noiZnlbVRdyBThrs00D2KBmJsBXAxRNOcXAYip0L3S0dhUD69eqiRBqR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6776" y="1295750"/>
            <a:ext cx="23717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974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1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3" y="1077836"/>
            <a:ext cx="16513728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Experimento:</a:t>
            </a: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 Jogar a moeda “2” 10 vezes e contar quantas vezes saiu “cara”.</a:t>
            </a:r>
            <a:endParaRPr lang="pt-BR" sz="6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90730"/>
              </p:ext>
            </p:extLst>
          </p:nvPr>
        </p:nvGraphicFramePr>
        <p:xfrm>
          <a:off x="4995974" y="3346562"/>
          <a:ext cx="14392052" cy="101498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2536"/>
                <a:gridCol w="3592536"/>
                <a:gridCol w="4227803"/>
                <a:gridCol w="2979177"/>
              </a:tblGrid>
              <a:tr h="51608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 err="1" smtClean="0">
                          <a:effectLst/>
                        </a:rPr>
                        <a:t>Caras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 err="1">
                          <a:effectLst/>
                        </a:rPr>
                        <a:t>Coroas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A </a:t>
                      </a:r>
                      <a:r>
                        <a:rPr lang="en-US" sz="3200" u="none" strike="noStrike" dirty="0" err="1">
                          <a:effectLst/>
                        </a:rPr>
                        <a:t>moeda</a:t>
                      </a:r>
                      <a:r>
                        <a:rPr lang="en-US" sz="3200" u="none" strike="noStrike" dirty="0">
                          <a:effectLst/>
                        </a:rPr>
                        <a:t> é </a:t>
                      </a:r>
                      <a:r>
                        <a:rPr lang="en-US" sz="3200" u="none" strike="noStrike" dirty="0" err="1">
                          <a:effectLst/>
                        </a:rPr>
                        <a:t>honesta</a:t>
                      </a:r>
                      <a:r>
                        <a:rPr lang="en-US" sz="3200" u="none" strike="noStrike" dirty="0">
                          <a:effectLst/>
                        </a:rPr>
                        <a:t> ?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 err="1" smtClean="0">
                          <a:effectLst/>
                        </a:rPr>
                        <a:t>Probabilidade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10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 </a:t>
                      </a:r>
                      <a:r>
                        <a:rPr lang="en-US" sz="3200" dirty="0" err="1" smtClean="0">
                          <a:effectLst/>
                        </a:rPr>
                        <a:t>Não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9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</a:rPr>
                        <a:t>?</a:t>
                      </a: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2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8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</a:rPr>
                        <a:t>?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3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7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</a:rPr>
                        <a:t>?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4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6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</a:rPr>
                        <a:t>?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5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</a:rPr>
                        <a:t>Sim</a:t>
                      </a: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4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</a:rPr>
                        <a:t>?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</a:rPr>
                        <a:t>7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3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</a:rPr>
                        <a:t>?</a:t>
                      </a: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2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</a:rPr>
                        <a:t>?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</a:rPr>
                        <a:t>?</a:t>
                      </a: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</a:rPr>
                        <a:t>10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</a:rPr>
                        <a:t>Não</a:t>
                      </a: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232848" y="5508562"/>
            <a:ext cx="56078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pic>
        <p:nvPicPr>
          <p:cNvPr id="10" name="Picture 3" descr="https://lh3.googleusercontent.com/uZTMeFm46MSukEvzhSlvtfP8DuDAvXNHVm3c9DAH_Jtz9nmpdw_mvxmR3Zff1PYRZI3o2Py5wVEIKnDn1noiZnlbVRdyBThrs00D2KBmJsBXAxRNOcXAYip0L3S0dhUD69eqiRBqR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6776" y="1295750"/>
            <a:ext cx="23717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71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1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3" y="1077836"/>
            <a:ext cx="1934734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Probabilidade de tirar k caras: </a:t>
            </a: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Distribuição binomial</a:t>
            </a: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endParaRPr lang="pt-BR" sz="6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27979"/>
              </p:ext>
            </p:extLst>
          </p:nvPr>
        </p:nvGraphicFramePr>
        <p:xfrm>
          <a:off x="4995974" y="3346562"/>
          <a:ext cx="14392052" cy="101498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2536"/>
                <a:gridCol w="3592536"/>
                <a:gridCol w="4227803"/>
                <a:gridCol w="2979177"/>
              </a:tblGrid>
              <a:tr h="51608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 err="1" smtClean="0">
                          <a:effectLst/>
                        </a:rPr>
                        <a:t>Caras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 err="1">
                          <a:effectLst/>
                        </a:rPr>
                        <a:t>Coroas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A </a:t>
                      </a:r>
                      <a:r>
                        <a:rPr lang="en-US" sz="3200" u="none" strike="noStrike" dirty="0" err="1">
                          <a:effectLst/>
                        </a:rPr>
                        <a:t>moeda</a:t>
                      </a:r>
                      <a:r>
                        <a:rPr lang="en-US" sz="3200" u="none" strike="noStrike" dirty="0">
                          <a:effectLst/>
                        </a:rPr>
                        <a:t> é </a:t>
                      </a:r>
                      <a:r>
                        <a:rPr lang="en-US" sz="3200" u="none" strike="noStrike" dirty="0" err="1">
                          <a:effectLst/>
                        </a:rPr>
                        <a:t>honesta</a:t>
                      </a:r>
                      <a:r>
                        <a:rPr lang="en-US" sz="3200" u="none" strike="noStrike" dirty="0">
                          <a:effectLst/>
                        </a:rPr>
                        <a:t> ?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 err="1" smtClean="0">
                          <a:effectLst/>
                        </a:rPr>
                        <a:t>Probabilidade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10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 </a:t>
                      </a:r>
                      <a:r>
                        <a:rPr lang="en-US" sz="3200" dirty="0" err="1" smtClean="0">
                          <a:effectLst/>
                        </a:rPr>
                        <a:t>Não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9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</a:rPr>
                        <a:t>?</a:t>
                      </a: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2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8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</a:rPr>
                        <a:t>?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3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7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</a:rPr>
                        <a:t>?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4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</a:rPr>
                        <a:t>?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5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5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</a:rPr>
                        <a:t>Sim</a:t>
                      </a: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4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</a:rPr>
                        <a:t>?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</a:rPr>
                        <a:t>7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3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</a:rPr>
                        <a:t>?</a:t>
                      </a: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2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</a:rPr>
                        <a:t>?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</a:rPr>
                        <a:t>?</a:t>
                      </a: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</a:rPr>
                        <a:t>10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</a:rPr>
                        <a:t>Não</a:t>
                      </a: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232848" y="5508562"/>
            <a:ext cx="56078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pic>
        <p:nvPicPr>
          <p:cNvPr id="10" name="Picture 3" descr="https://lh3.googleusercontent.com/uZTMeFm46MSukEvzhSlvtfP8DuDAvXNHVm3c9DAH_Jtz9nmpdw_mvxmR3Zff1PYRZI3o2Py5wVEIKnDn1noiZnlbVRdyBThrs00D2KBmJsBXAxRNOcXAYip0L3S0dhUD69eqiRBqR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6776" y="1295750"/>
            <a:ext cx="23717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0526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1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3" y="1077836"/>
            <a:ext cx="1934734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Probabilidade de tirar k caras: </a:t>
            </a: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Distribuição binomial</a:t>
            </a: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 </a:t>
            </a:r>
            <a:endParaRPr lang="pt-BR" sz="6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91318"/>
              </p:ext>
            </p:extLst>
          </p:nvPr>
        </p:nvGraphicFramePr>
        <p:xfrm>
          <a:off x="4995974" y="3346562"/>
          <a:ext cx="14392052" cy="913565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2536"/>
                <a:gridCol w="3592536"/>
                <a:gridCol w="4227803"/>
                <a:gridCol w="2979177"/>
              </a:tblGrid>
              <a:tr h="51608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 err="1" smtClean="0">
                          <a:effectLst/>
                        </a:rPr>
                        <a:t>Caras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 err="1">
                          <a:effectLst/>
                        </a:rPr>
                        <a:t>Coroas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A </a:t>
                      </a:r>
                      <a:r>
                        <a:rPr lang="en-US" sz="3200" u="none" strike="noStrike" dirty="0" err="1">
                          <a:effectLst/>
                        </a:rPr>
                        <a:t>moeda</a:t>
                      </a:r>
                      <a:r>
                        <a:rPr lang="en-US" sz="3200" u="none" strike="noStrike" dirty="0">
                          <a:effectLst/>
                        </a:rPr>
                        <a:t> é </a:t>
                      </a:r>
                      <a:r>
                        <a:rPr lang="en-US" sz="3200" u="none" strike="noStrike" dirty="0" err="1">
                          <a:effectLst/>
                        </a:rPr>
                        <a:t>honesta</a:t>
                      </a:r>
                      <a:r>
                        <a:rPr lang="en-US" sz="3200" u="none" strike="noStrike" dirty="0">
                          <a:effectLst/>
                        </a:rPr>
                        <a:t> ?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 err="1" smtClean="0">
                          <a:effectLst/>
                        </a:rPr>
                        <a:t>Probabilidade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0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10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  <a:latin typeface="Gilroy"/>
                        </a:rPr>
                        <a:t> </a:t>
                      </a:r>
                      <a:r>
                        <a:rPr lang="en-US" sz="3200" dirty="0" err="1" smtClean="0">
                          <a:effectLst/>
                          <a:latin typeface="Gilroy"/>
                        </a:rPr>
                        <a:t>Não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0.0976%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1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9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  <a:latin typeface="Gilroy"/>
                        </a:rPr>
                        <a:t> </a:t>
                      </a:r>
                      <a:r>
                        <a:rPr lang="en-US" sz="3200" dirty="0" err="1" smtClean="0">
                          <a:effectLst/>
                          <a:latin typeface="Gilroy"/>
                        </a:rPr>
                        <a:t>Não</a:t>
                      </a:r>
                      <a:r>
                        <a:rPr lang="en-US" sz="3200" dirty="0">
                          <a:effectLst/>
                          <a:latin typeface="Gilroy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0.977%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2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8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  <a:latin typeface="Gilroy"/>
                        </a:rPr>
                        <a:t>?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4.4 %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3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7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  <a:latin typeface="Gilroy"/>
                        </a:rPr>
                        <a:t>Sim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11.7 %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  <a:latin typeface="Gilroy"/>
                        </a:rPr>
                        <a:t>4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6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  <a:latin typeface="Gilroy"/>
                        </a:rPr>
                        <a:t>Sim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20.5 %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  <a:latin typeface="Gilroy"/>
                        </a:rPr>
                        <a:t>5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5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  <a:latin typeface="Gilroy"/>
                        </a:rPr>
                        <a:t>Sim</a:t>
                      </a:r>
                      <a:r>
                        <a:rPr lang="en-US" sz="3200" dirty="0">
                          <a:effectLst/>
                          <a:latin typeface="Gilroy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24.6%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  <a:latin typeface="Gilroy"/>
                        </a:rPr>
                        <a:t>6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4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  <a:latin typeface="Gilroy"/>
                        </a:rPr>
                        <a:t>Sim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20.5 %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  <a:latin typeface="Gilroy"/>
                        </a:rPr>
                        <a:t>7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3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  <a:latin typeface="Gilroy"/>
                        </a:rPr>
                        <a:t>Sim</a:t>
                      </a:r>
                      <a:r>
                        <a:rPr lang="en-US" sz="3200" dirty="0">
                          <a:effectLst/>
                          <a:latin typeface="Gilroy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11.7 %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8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2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  <a:latin typeface="Gilroy"/>
                        </a:rPr>
                        <a:t>?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4.4 %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9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1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  <a:latin typeface="Gilroy"/>
                        </a:rPr>
                        <a:t>Não</a:t>
                      </a:r>
                      <a:r>
                        <a:rPr lang="en-US" sz="3200" dirty="0">
                          <a:effectLst/>
                          <a:latin typeface="Gilroy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0.977%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10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0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  <a:latin typeface="Gilroy"/>
                        </a:rPr>
                        <a:t>Não</a:t>
                      </a:r>
                      <a:r>
                        <a:rPr lang="en-US" sz="3200" dirty="0">
                          <a:effectLst/>
                          <a:latin typeface="Gilroy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0.0976%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232848" y="5508562"/>
            <a:ext cx="56078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pic>
        <p:nvPicPr>
          <p:cNvPr id="12" name="Picture 3" descr="https://lh3.googleusercontent.com/uZTMeFm46MSukEvzhSlvtfP8DuDAvXNHVm3c9DAH_Jtz9nmpdw_mvxmR3Zff1PYRZI3o2Py5wVEIKnDn1noiZnlbVRdyBThrs00D2KBmJsBXAxRNOcXAYip0L3S0dhUD69eqiRBqR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6776" y="1295750"/>
            <a:ext cx="23717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079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1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3" y="1077836"/>
            <a:ext cx="1934734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Intervalo de confiança: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91318"/>
              </p:ext>
            </p:extLst>
          </p:nvPr>
        </p:nvGraphicFramePr>
        <p:xfrm>
          <a:off x="4995974" y="3346562"/>
          <a:ext cx="14392052" cy="913565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2536"/>
                <a:gridCol w="3592536"/>
                <a:gridCol w="4227803"/>
                <a:gridCol w="2979177"/>
              </a:tblGrid>
              <a:tr h="51608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 err="1" smtClean="0">
                          <a:effectLst/>
                        </a:rPr>
                        <a:t>Caras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 err="1">
                          <a:effectLst/>
                        </a:rPr>
                        <a:t>Coroas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A </a:t>
                      </a:r>
                      <a:r>
                        <a:rPr lang="en-US" sz="3200" u="none" strike="noStrike" dirty="0" err="1">
                          <a:effectLst/>
                        </a:rPr>
                        <a:t>moeda</a:t>
                      </a:r>
                      <a:r>
                        <a:rPr lang="en-US" sz="3200" u="none" strike="noStrike" dirty="0">
                          <a:effectLst/>
                        </a:rPr>
                        <a:t> é </a:t>
                      </a:r>
                      <a:r>
                        <a:rPr lang="en-US" sz="3200" u="none" strike="noStrike" dirty="0" err="1">
                          <a:effectLst/>
                        </a:rPr>
                        <a:t>honesta</a:t>
                      </a:r>
                      <a:r>
                        <a:rPr lang="en-US" sz="3200" u="none" strike="noStrike" dirty="0">
                          <a:effectLst/>
                        </a:rPr>
                        <a:t> ?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 err="1" smtClean="0">
                          <a:effectLst/>
                        </a:rPr>
                        <a:t>Probabilidade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0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10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  <a:latin typeface="Gilroy"/>
                        </a:rPr>
                        <a:t> </a:t>
                      </a:r>
                      <a:r>
                        <a:rPr lang="en-US" sz="3200" dirty="0" err="1" smtClean="0">
                          <a:effectLst/>
                          <a:latin typeface="Gilroy"/>
                        </a:rPr>
                        <a:t>Não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0.0976%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1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9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  <a:latin typeface="Gilroy"/>
                        </a:rPr>
                        <a:t> </a:t>
                      </a:r>
                      <a:r>
                        <a:rPr lang="en-US" sz="3200" dirty="0" err="1" smtClean="0">
                          <a:effectLst/>
                          <a:latin typeface="Gilroy"/>
                        </a:rPr>
                        <a:t>Não</a:t>
                      </a:r>
                      <a:r>
                        <a:rPr lang="en-US" sz="3200" dirty="0">
                          <a:effectLst/>
                          <a:latin typeface="Gilroy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0.977%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2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8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  <a:latin typeface="Gilroy"/>
                        </a:rPr>
                        <a:t>?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4.4 %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3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7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  <a:latin typeface="Gilroy"/>
                        </a:rPr>
                        <a:t>Sim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11.7 %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  <a:latin typeface="Gilroy"/>
                        </a:rPr>
                        <a:t>4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6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  <a:latin typeface="Gilroy"/>
                        </a:rPr>
                        <a:t>Sim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20.5 %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  <a:latin typeface="Gilroy"/>
                        </a:rPr>
                        <a:t>5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5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  <a:latin typeface="Gilroy"/>
                        </a:rPr>
                        <a:t>Sim</a:t>
                      </a:r>
                      <a:r>
                        <a:rPr lang="en-US" sz="3200" dirty="0">
                          <a:effectLst/>
                          <a:latin typeface="Gilroy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24.6%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  <a:latin typeface="Gilroy"/>
                        </a:rPr>
                        <a:t>6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4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  <a:latin typeface="Gilroy"/>
                        </a:rPr>
                        <a:t>Sim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20.5 %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  <a:latin typeface="Gilroy"/>
                        </a:rPr>
                        <a:t>7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3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  <a:latin typeface="Gilroy"/>
                        </a:rPr>
                        <a:t>Sim</a:t>
                      </a:r>
                      <a:r>
                        <a:rPr lang="en-US" sz="3200" dirty="0">
                          <a:effectLst/>
                          <a:latin typeface="Gilroy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11.7 %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8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2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  <a:latin typeface="Gilroy"/>
                        </a:rPr>
                        <a:t>?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4.4 %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9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1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  <a:latin typeface="Gilroy"/>
                        </a:rPr>
                        <a:t>Não</a:t>
                      </a:r>
                      <a:r>
                        <a:rPr lang="en-US" sz="3200" dirty="0">
                          <a:effectLst/>
                          <a:latin typeface="Gilroy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0.977%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10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0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  <a:latin typeface="Gilroy"/>
                        </a:rPr>
                        <a:t>Não</a:t>
                      </a:r>
                      <a:r>
                        <a:rPr lang="en-US" sz="3200" dirty="0">
                          <a:effectLst/>
                          <a:latin typeface="Gilroy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0.0976%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232848" y="5508562"/>
            <a:ext cx="56078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10" name="Chave esquerda 9"/>
          <p:cNvSpPr/>
          <p:nvPr/>
        </p:nvSpPr>
        <p:spPr>
          <a:xfrm>
            <a:off x="2863971" y="6314536"/>
            <a:ext cx="1880558" cy="3847381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0" y="6769160"/>
            <a:ext cx="3907276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Intervalo de confiança</a:t>
            </a:r>
            <a:endParaRPr lang="pt-BR" sz="6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pic>
        <p:nvPicPr>
          <p:cNvPr id="12" name="Picture 3" descr="https://lh3.googleusercontent.com/uZTMeFm46MSukEvzhSlvtfP8DuDAvXNHVm3c9DAH_Jtz9nmpdw_mvxmR3Zff1PYRZI3o2Py5wVEIKnDn1noiZnlbVRdyBThrs00D2KBmJsBXAxRNOcXAYip0L3S0dhUD69eqiRBqR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6776" y="1295750"/>
            <a:ext cx="23717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94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1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3" y="1077836"/>
            <a:ext cx="19347348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Realizamos o experimento e tiramos 10 caras. Podemos dizer que é apenas acaso?</a:t>
            </a:r>
          </a:p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	</a:t>
            </a:r>
            <a:r>
              <a:rPr lang="pt-BR" sz="24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Em 10.000 repetições do experimento, podemos obter esse resultado entre 9 e 10 vezes!</a:t>
            </a:r>
            <a:endParaRPr lang="pt-BR" sz="6000" dirty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232848" y="5508562"/>
            <a:ext cx="56078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97615"/>
              </p:ext>
            </p:extLst>
          </p:nvPr>
        </p:nvGraphicFramePr>
        <p:xfrm>
          <a:off x="4995974" y="4036671"/>
          <a:ext cx="14392052" cy="913565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2536"/>
                <a:gridCol w="3592536"/>
                <a:gridCol w="4227803"/>
                <a:gridCol w="2979177"/>
              </a:tblGrid>
              <a:tr h="51608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 err="1" smtClean="0">
                          <a:effectLst/>
                        </a:rPr>
                        <a:t>Caras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 err="1">
                          <a:effectLst/>
                        </a:rPr>
                        <a:t>Coroas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</a:rPr>
                        <a:t>A </a:t>
                      </a:r>
                      <a:r>
                        <a:rPr lang="en-US" sz="3200" u="none" strike="noStrike" dirty="0" err="1">
                          <a:effectLst/>
                        </a:rPr>
                        <a:t>moeda</a:t>
                      </a:r>
                      <a:r>
                        <a:rPr lang="en-US" sz="3200" u="none" strike="noStrike" dirty="0">
                          <a:effectLst/>
                        </a:rPr>
                        <a:t> é </a:t>
                      </a:r>
                      <a:r>
                        <a:rPr lang="en-US" sz="3200" u="none" strike="noStrike" dirty="0" err="1">
                          <a:effectLst/>
                        </a:rPr>
                        <a:t>honesta</a:t>
                      </a:r>
                      <a:r>
                        <a:rPr lang="en-US" sz="3200" u="none" strike="noStrike" dirty="0">
                          <a:effectLst/>
                        </a:rPr>
                        <a:t> ?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 err="1" smtClean="0">
                          <a:effectLst/>
                        </a:rPr>
                        <a:t>Probabilidade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/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0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10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  <a:latin typeface="Gilroy"/>
                        </a:rPr>
                        <a:t> </a:t>
                      </a:r>
                      <a:r>
                        <a:rPr lang="en-US" sz="3200" dirty="0" err="1" smtClean="0">
                          <a:effectLst/>
                          <a:latin typeface="Gilroy"/>
                        </a:rPr>
                        <a:t>Não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0.0976%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1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9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  <a:latin typeface="Gilroy"/>
                        </a:rPr>
                        <a:t> </a:t>
                      </a:r>
                      <a:r>
                        <a:rPr lang="en-US" sz="3200" dirty="0" err="1" smtClean="0">
                          <a:effectLst/>
                          <a:latin typeface="Gilroy"/>
                        </a:rPr>
                        <a:t>Não</a:t>
                      </a:r>
                      <a:r>
                        <a:rPr lang="en-US" sz="3200" dirty="0">
                          <a:effectLst/>
                          <a:latin typeface="Gilroy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0.977%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2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8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  <a:latin typeface="Gilroy"/>
                        </a:rPr>
                        <a:t>?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4.4 %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3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7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  <a:latin typeface="Gilroy"/>
                        </a:rPr>
                        <a:t>Sim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11.7 %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  <a:latin typeface="Gilroy"/>
                        </a:rPr>
                        <a:t>4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6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  <a:latin typeface="Gilroy"/>
                        </a:rPr>
                        <a:t>Sim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20.5 %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  <a:latin typeface="Gilroy"/>
                        </a:rPr>
                        <a:t>5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5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  <a:latin typeface="Gilroy"/>
                        </a:rPr>
                        <a:t>Sim</a:t>
                      </a:r>
                      <a:r>
                        <a:rPr lang="en-US" sz="3200" dirty="0">
                          <a:effectLst/>
                          <a:latin typeface="Gilroy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24.6%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  <a:latin typeface="Gilroy"/>
                        </a:rPr>
                        <a:t>6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4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  <a:latin typeface="Gilroy"/>
                        </a:rPr>
                        <a:t>Sim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20.5 %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>
                          <a:effectLst/>
                          <a:latin typeface="Gilroy"/>
                        </a:rPr>
                        <a:t>7</a:t>
                      </a:r>
                      <a:endParaRPr lang="en-US" sz="5400" b="1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3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  <a:latin typeface="Gilroy"/>
                        </a:rPr>
                        <a:t>Sim</a:t>
                      </a:r>
                      <a:r>
                        <a:rPr lang="en-US" sz="3200" dirty="0">
                          <a:effectLst/>
                          <a:latin typeface="Gilroy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11.7 %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8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2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smtClean="0">
                          <a:effectLst/>
                          <a:latin typeface="Gilroy"/>
                        </a:rPr>
                        <a:t>?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4.4 %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9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1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  <a:latin typeface="Gilroy"/>
                        </a:rPr>
                        <a:t>Não</a:t>
                      </a:r>
                      <a:r>
                        <a:rPr lang="en-US" sz="3200" dirty="0">
                          <a:effectLst/>
                          <a:latin typeface="Gilroy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0.977%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68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10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dirty="0">
                          <a:effectLst/>
                          <a:latin typeface="Gilroy"/>
                        </a:rPr>
                        <a:t>0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 smtClean="0">
                          <a:effectLst/>
                          <a:latin typeface="Gilroy"/>
                        </a:rPr>
                        <a:t>Não</a:t>
                      </a:r>
                      <a:r>
                        <a:rPr lang="en-US" sz="3200" dirty="0">
                          <a:effectLst/>
                          <a:latin typeface="Gilroy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0.0976%</a:t>
                      </a:r>
                      <a:endParaRPr lang="en-US" sz="32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422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72530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1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3" y="1077836"/>
            <a:ext cx="1934734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Possíveis resultados:</a:t>
            </a:r>
            <a:endParaRPr lang="pt-BR" sz="6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232848" y="5508562"/>
            <a:ext cx="56078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51597"/>
              </p:ext>
            </p:extLst>
          </p:nvPr>
        </p:nvGraphicFramePr>
        <p:xfrm>
          <a:off x="6272362" y="3468735"/>
          <a:ext cx="12110847" cy="3822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6949"/>
                <a:gridCol w="4036949"/>
                <a:gridCol w="4036949"/>
              </a:tblGrid>
              <a:tr h="1201265">
                <a:tc>
                  <a:txBody>
                    <a:bodyPr/>
                    <a:lstStyle/>
                    <a:p>
                      <a:endParaRPr lang="en-US" sz="4000" dirty="0">
                        <a:latin typeface="Gilro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b="1" dirty="0" smtClean="0">
                          <a:latin typeface="Gilroy"/>
                        </a:rPr>
                        <a:t>Aceitamos H0</a:t>
                      </a:r>
                      <a:endParaRPr lang="en-US" sz="4000" b="1" dirty="0">
                        <a:latin typeface="Gilro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b="1" dirty="0" smtClean="0">
                          <a:latin typeface="Gilroy"/>
                        </a:rPr>
                        <a:t>Rejeitamos H0</a:t>
                      </a:r>
                      <a:endParaRPr lang="en-US" sz="4000" b="1" dirty="0">
                        <a:latin typeface="Gilroy"/>
                      </a:endParaRPr>
                    </a:p>
                  </a:txBody>
                  <a:tcPr/>
                </a:tc>
              </a:tr>
              <a:tr h="1201265">
                <a:tc>
                  <a:txBody>
                    <a:bodyPr/>
                    <a:lstStyle/>
                    <a:p>
                      <a:r>
                        <a:rPr lang="pt-BR" sz="4000" b="1" dirty="0" smtClean="0">
                          <a:latin typeface="Gilroy"/>
                        </a:rPr>
                        <a:t>H0 é verdadeira</a:t>
                      </a:r>
                      <a:endParaRPr lang="en-US" sz="4000" b="1" dirty="0">
                        <a:latin typeface="Gilro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Gilroy"/>
                        </a:rPr>
                        <a:t>OK</a:t>
                      </a:r>
                      <a:endParaRPr lang="en-US" sz="40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Gilro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4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Gilroy"/>
                        </a:rPr>
                        <a:t>Erro Tipo 1</a:t>
                      </a:r>
                    </a:p>
                    <a:p>
                      <a:r>
                        <a:rPr lang="pt-BR" sz="4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Gilroy"/>
                        </a:rPr>
                        <a:t>(Falso positivo)</a:t>
                      </a:r>
                      <a:endParaRPr lang="en-US" sz="4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Gilroy"/>
                      </a:endParaRPr>
                    </a:p>
                  </a:txBody>
                  <a:tcPr/>
                </a:tc>
              </a:tr>
              <a:tr h="1201265">
                <a:tc>
                  <a:txBody>
                    <a:bodyPr/>
                    <a:lstStyle/>
                    <a:p>
                      <a:r>
                        <a:rPr lang="pt-BR" sz="4000" b="1" dirty="0" smtClean="0">
                          <a:latin typeface="Gilroy"/>
                        </a:rPr>
                        <a:t>H0 é</a:t>
                      </a:r>
                      <a:r>
                        <a:rPr lang="pt-BR" sz="4000" b="1" baseline="0" dirty="0" smtClean="0">
                          <a:latin typeface="Gilroy"/>
                        </a:rPr>
                        <a:t> falsa</a:t>
                      </a:r>
                      <a:endParaRPr lang="en-US" sz="4000" b="1" dirty="0">
                        <a:latin typeface="Gilro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Gilroy"/>
                        </a:rPr>
                        <a:t>Erro Tipo 2</a:t>
                      </a:r>
                    </a:p>
                    <a:p>
                      <a:r>
                        <a:rPr lang="pt-BR" sz="4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Gilroy"/>
                        </a:rPr>
                        <a:t>(Falso negativo)</a:t>
                      </a:r>
                      <a:endParaRPr lang="en-US" sz="4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Gilro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Gilroy"/>
                        </a:rPr>
                        <a:t>OK</a:t>
                      </a:r>
                      <a:endParaRPr lang="en-US" sz="40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Gilroy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2503464" y="5282629"/>
            <a:ext cx="362129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Realidade</a:t>
            </a:r>
            <a:endParaRPr lang="pt-BR" sz="6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1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2644494" y="2292297"/>
            <a:ext cx="362129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Inferência</a:t>
            </a:r>
            <a:endParaRPr lang="pt-BR" sz="6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19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1526" y="8631688"/>
            <a:ext cx="1934734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Evento positivo: rejeitar H0</a:t>
            </a:r>
          </a:p>
        </p:txBody>
      </p:sp>
    </p:spTree>
    <p:extLst>
      <p:ext uri="{BB962C8B-B14F-4D97-AF65-F5344CB8AC3E}">
        <p14:creationId xmlns:p14="http://schemas.microsoft.com/office/powerpoint/2010/main" val="31874447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2197605" y="1970499"/>
            <a:ext cx="1427138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800" dirty="0" smtClean="0">
                <a:latin typeface="Gilroy"/>
                <a:ea typeface="Gilroy"/>
                <a:cs typeface="Gilroy"/>
                <a:sym typeface="Gilroy"/>
              </a:rPr>
              <a:t>Instrutor: </a:t>
            </a:r>
            <a:r>
              <a:rPr lang="pt-BR" sz="48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Raphael Ballet</a:t>
            </a:r>
            <a:endParaRPr sz="48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436" y="9468912"/>
            <a:ext cx="1800000" cy="1800000"/>
          </a:xfrm>
          <a:prstGeom prst="rect">
            <a:avLst/>
          </a:prstGeom>
        </p:spPr>
      </p:pic>
      <p:sp>
        <p:nvSpPr>
          <p:cNvPr id="1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2197604" y="3745344"/>
            <a:ext cx="1427138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8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Background:</a:t>
            </a:r>
            <a:endParaRPr sz="48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2197604" y="3304197"/>
            <a:ext cx="2001706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2924705" y="4715043"/>
            <a:ext cx="1427138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5800" indent="-685800" algn="l">
              <a:buFont typeface="Wingdings" panose="05000000000000000000" pitchFamily="2" charset="2"/>
              <a:buChar char="Ø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8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Engenheiro de Controle e Automação (IMT)</a:t>
            </a:r>
          </a:p>
        </p:txBody>
      </p:sp>
      <p:sp>
        <p:nvSpPr>
          <p:cNvPr id="17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2924705" y="5877238"/>
            <a:ext cx="1693809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685800" indent="-685800" algn="l">
              <a:buFont typeface="Wingdings" panose="05000000000000000000" pitchFamily="2" charset="2"/>
              <a:buChar char="Ø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8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Mestre em Sistemas Aeroespaciais e Mecatrônica (ITA)</a:t>
            </a:r>
          </a:p>
        </p:txBody>
      </p:sp>
      <p:cxnSp>
        <p:nvCxnSpPr>
          <p:cNvPr id="21" name="Conector reto 20"/>
          <p:cNvCxnSpPr/>
          <p:nvPr/>
        </p:nvCxnSpPr>
        <p:spPr>
          <a:xfrm>
            <a:off x="2197604" y="8197926"/>
            <a:ext cx="2001706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Retângulo 11"/>
          <p:cNvSpPr/>
          <p:nvPr/>
        </p:nvSpPr>
        <p:spPr>
          <a:xfrm>
            <a:off x="2197604" y="8518399"/>
            <a:ext cx="3199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t-BR" sz="4800" b="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Interesses:</a:t>
            </a:r>
            <a:endParaRPr lang="en-US" sz="4400" b="0" dirty="0">
              <a:solidFill>
                <a:schemeClr val="tx1"/>
              </a:solidFill>
            </a:endParaRPr>
          </a:p>
        </p:txBody>
      </p:sp>
      <p:sp>
        <p:nvSpPr>
          <p:cNvPr id="2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2924704" y="6972390"/>
            <a:ext cx="1427138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5800" indent="-685800" algn="l">
              <a:buFont typeface="Wingdings" panose="05000000000000000000" pitchFamily="2" charset="2"/>
              <a:buChar char="Ø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8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Data </a:t>
            </a:r>
            <a:r>
              <a:rPr lang="pt-BR" sz="4800" dirty="0" err="1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Scientist</a:t>
            </a:r>
            <a:r>
              <a:rPr lang="pt-BR" sz="48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 – Elo7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4440625" y="9953413"/>
            <a:ext cx="37050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4800" b="0" dirty="0" err="1" smtClean="0">
                <a:solidFill>
                  <a:schemeClr val="accent1"/>
                </a:solidFill>
                <a:latin typeface="Gilroy"/>
                <a:sym typeface="Gilroy"/>
              </a:rPr>
              <a:t>Drones</a:t>
            </a:r>
            <a:endParaRPr lang="en-US" sz="4400" b="0" dirty="0">
              <a:solidFill>
                <a:schemeClr val="accent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025" y="9572861"/>
            <a:ext cx="1800000" cy="1800000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10762181" y="9584082"/>
            <a:ext cx="37050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4800" b="0" dirty="0" smtClean="0">
                <a:solidFill>
                  <a:schemeClr val="accent1"/>
                </a:solidFill>
                <a:latin typeface="Gilroy"/>
                <a:sym typeface="Gilroy"/>
              </a:rPr>
              <a:t>Aprendizado de Máquina</a:t>
            </a:r>
            <a:endParaRPr lang="en-US" sz="4400" b="0" dirty="0">
              <a:solidFill>
                <a:schemeClr val="accent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8550819" y="9584082"/>
            <a:ext cx="535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4800" b="0" dirty="0" smtClean="0">
                <a:solidFill>
                  <a:schemeClr val="accent1"/>
                </a:solidFill>
                <a:latin typeface="Gilroy"/>
                <a:sym typeface="Gilroy"/>
              </a:rPr>
              <a:t>Processamento de Linguagem Natural</a:t>
            </a:r>
            <a:endParaRPr lang="en-US" sz="4400" b="0" dirty="0">
              <a:solidFill>
                <a:schemeClr val="accent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702" y="11612222"/>
            <a:ext cx="1800000" cy="1800000"/>
          </a:xfrm>
          <a:prstGeom prst="rect">
            <a:avLst/>
          </a:prstGeom>
        </p:spPr>
      </p:pic>
      <p:sp>
        <p:nvSpPr>
          <p:cNvPr id="32" name="Retângulo 31"/>
          <p:cNvSpPr/>
          <p:nvPr/>
        </p:nvSpPr>
        <p:spPr>
          <a:xfrm>
            <a:off x="10866290" y="11703608"/>
            <a:ext cx="42673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4800" b="0" dirty="0" smtClean="0">
                <a:solidFill>
                  <a:schemeClr val="accent1"/>
                </a:solidFill>
                <a:latin typeface="Gilroy"/>
                <a:sym typeface="Gilroy"/>
              </a:rPr>
              <a:t>Visão Computacional</a:t>
            </a:r>
            <a:endParaRPr lang="en-US" sz="4400" b="0" dirty="0">
              <a:solidFill>
                <a:schemeClr val="accent1"/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31" y="11473268"/>
            <a:ext cx="1800000" cy="1800000"/>
          </a:xfrm>
          <a:prstGeom prst="rect">
            <a:avLst/>
          </a:prstGeom>
        </p:spPr>
      </p:pic>
      <p:sp>
        <p:nvSpPr>
          <p:cNvPr id="34" name="Retângulo 33"/>
          <p:cNvSpPr/>
          <p:nvPr/>
        </p:nvSpPr>
        <p:spPr>
          <a:xfrm>
            <a:off x="4409129" y="11957769"/>
            <a:ext cx="37050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4800" b="0" dirty="0" smtClean="0">
                <a:solidFill>
                  <a:schemeClr val="accent1"/>
                </a:solidFill>
                <a:latin typeface="Gilroy"/>
                <a:sym typeface="Gilroy"/>
              </a:rPr>
              <a:t>Robótica</a:t>
            </a:r>
            <a:endParaRPr lang="en-US" sz="4400" b="0" dirty="0">
              <a:solidFill>
                <a:schemeClr val="accent1"/>
              </a:solidFill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0313" y1="34570" x2="20313" y2="34570"/>
                        <a14:foregroundMark x1="50195" y1="50586" x2="50195" y2="50586"/>
                        <a14:foregroundMark x1="49219" y1="42773" x2="49219" y2="42773"/>
                        <a14:foregroundMark x1="49414" y1="58984" x2="49414" y2="58984"/>
                        <a14:foregroundMark x1="61719" y1="68945" x2="61719" y2="68945"/>
                        <a14:foregroundMark x1="78516" y1="39648" x2="78516" y2="39648"/>
                        <a14:foregroundMark x1="35156" y1="75977" x2="35156" y2="75977"/>
                        <a14:foregroundMark x1="36719" y1="43555" x2="57227" y2="43555"/>
                        <a14:foregroundMark x1="37109" y1="50977" x2="57617" y2="50977"/>
                        <a14:foregroundMark x1="52344" y1="37305" x2="52344" y2="37305"/>
                        <a14:foregroundMark x1="53125" y1="28906" x2="54102" y2="36523"/>
                        <a14:foregroundMark x1="38477" y1="58789" x2="38477" y2="58789"/>
                        <a14:foregroundMark x1="45117" y1="58398" x2="45117" y2="58398"/>
                        <a14:foregroundMark x1="54297" y1="58789" x2="54297" y2="58789"/>
                        <a14:foregroundMark x1="36719" y1="59766" x2="55273" y2="59766"/>
                        <a14:foregroundMark x1="37109" y1="57617" x2="36328" y2="57031"/>
                        <a14:foregroundMark x1="59180" y1="66992" x2="59180" y2="66992"/>
                        <a14:foregroundMark x1="65820" y1="66992" x2="65820" y2="66992"/>
                        <a14:foregroundMark x1="67578" y1="65039" x2="67578" y2="65039"/>
                        <a14:foregroundMark x1="63281" y1="68945" x2="63281" y2="68945"/>
                        <a14:foregroundMark x1="68945" y1="64648" x2="68945" y2="64648"/>
                        <a14:foregroundMark x1="69727" y1="64258" x2="69727" y2="64258"/>
                        <a14:foregroundMark x1="16992" y1="28711" x2="12695" y2="43164"/>
                        <a14:backgroundMark x1="33984" y1="34180" x2="39844" y2="37695"/>
                        <a14:backgroundMark x1="41992" y1="37109" x2="41992" y2="37109"/>
                        <a14:backgroundMark x1="44141" y1="37500" x2="45898" y2="37695"/>
                        <a14:backgroundMark x1="38281" y1="27930" x2="50977" y2="38672"/>
                        <a14:backgroundMark x1="35352" y1="34961" x2="33008" y2="46875"/>
                        <a14:backgroundMark x1="32813" y1="47461" x2="32227" y2="64063"/>
                        <a14:backgroundMark x1="33398" y1="64844" x2="51367" y2="66211"/>
                        <a14:backgroundMark x1="58789" y1="61523" x2="62695" y2="65625"/>
                        <a14:backgroundMark x1="59180" y1="60352" x2="67578" y2="59961"/>
                        <a14:backgroundMark x1="34180" y1="46680" x2="61914" y2="46484"/>
                        <a14:backgroundMark x1="54102" y1="39258" x2="59180" y2="40234"/>
                        <a14:backgroundMark x1="53711" y1="40820" x2="37109" y2="38867"/>
                        <a14:backgroundMark x1="47266" y1="40234" x2="34961" y2="39844"/>
                        <a14:backgroundMark x1="30859" y1="12305" x2="12109" y2="29492"/>
                        <a14:backgroundMark x1="30664" y1="13672" x2="38672" y2="9961"/>
                        <a14:backgroundMark x1="58984" y1="10352" x2="67773" y2="12109"/>
                        <a14:backgroundMark x1="65039" y1="11914" x2="76758" y2="15430"/>
                        <a14:backgroundMark x1="71484" y1="15234" x2="80273" y2="19336"/>
                        <a14:backgroundMark x1="78125" y1="19922" x2="88281" y2="30078"/>
                        <a14:backgroundMark x1="87109" y1="30469" x2="89648" y2="38477"/>
                        <a14:backgroundMark x1="89258" y1="61133" x2="83203" y2="78516"/>
                        <a14:backgroundMark x1="87500" y1="70898" x2="69727" y2="88281"/>
                        <a14:backgroundMark x1="84375" y1="72656" x2="78906" y2="78516"/>
                        <a14:backgroundMark x1="74414" y1="82813" x2="66016" y2="87891"/>
                        <a14:backgroundMark x1="67773" y1="88281" x2="58984" y2="89648"/>
                        <a14:backgroundMark x1="10352" y1="58789" x2="15430" y2="77148"/>
                        <a14:backgroundMark x1="14453" y1="73828" x2="32031" y2="88672"/>
                        <a14:backgroundMark x1="15039" y1="72266" x2="19531" y2="77539"/>
                        <a14:backgroundMark x1="31641" y1="86914" x2="39844" y2="89844"/>
                        <a14:backgroundMark x1="31055" y1="28711" x2="31641" y2="64844"/>
                        <a14:backgroundMark x1="30859" y1="27344" x2="35547" y2="24805"/>
                        <a14:backgroundMark x1="33789" y1="25195" x2="50195" y2="25195"/>
                        <a14:backgroundMark x1="50977" y1="26758" x2="50586" y2="38672"/>
                        <a14:backgroundMark x1="57031" y1="31250" x2="58203" y2="32422"/>
                        <a14:backgroundMark x1="58594" y1="33008" x2="59375" y2="31641"/>
                        <a14:backgroundMark x1="58008" y1="33008" x2="56250" y2="31445"/>
                        <a14:backgroundMark x1="57031" y1="30469" x2="56250" y2="28906"/>
                        <a14:backgroundMark x1="57422" y1="30664" x2="57617" y2="29297"/>
                        <a14:backgroundMark x1="59570" y1="33398" x2="60938" y2="33398"/>
                        <a14:backgroundMark x1="33984" y1="54883" x2="61719" y2="54297"/>
                        <a14:backgroundMark x1="39063" y1="55664" x2="56836" y2="55469"/>
                        <a14:backgroundMark x1="36719" y1="53906" x2="61914" y2="53906"/>
                        <a14:backgroundMark x1="62695" y1="39648" x2="63281" y2="54102"/>
                        <a14:backgroundMark x1="59375" y1="41992" x2="59961" y2="51367"/>
                        <a14:backgroundMark x1="60156" y1="48438" x2="33203" y2="48047"/>
                        <a14:backgroundMark x1="34961" y1="47656" x2="34375" y2="53516"/>
                        <a14:backgroundMark x1="34570" y1="43164" x2="35352" y2="47266"/>
                        <a14:backgroundMark x1="34180" y1="46094" x2="57813" y2="45898"/>
                        <a14:backgroundMark x1="34180" y1="59180" x2="35742" y2="62695"/>
                        <a14:backgroundMark x1="36328" y1="62500" x2="51953" y2="62305"/>
                        <a14:backgroundMark x1="52734" y1="62109" x2="34961" y2="61328"/>
                        <a14:backgroundMark x1="56445" y1="69336" x2="61523" y2="73438"/>
                        <a14:backgroundMark x1="63867" y1="73828" x2="71875" y2="65625"/>
                        <a14:backgroundMark x1="70703" y1="69531" x2="65820" y2="73828"/>
                        <a14:backgroundMark x1="71094" y1="64453" x2="68164" y2="60352"/>
                        <a14:backgroundMark x1="59180" y1="62891" x2="56445" y2="64063"/>
                        <a14:backgroundMark x1="71289" y1="67383" x2="70313" y2="71484"/>
                        <a14:backgroundMark x1="13672" y1="31250" x2="10352" y2="388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440" y="11473268"/>
            <a:ext cx="1800000" cy="1800000"/>
          </a:xfrm>
          <a:prstGeom prst="rect">
            <a:avLst/>
          </a:prstGeom>
        </p:spPr>
      </p:pic>
      <p:sp>
        <p:nvSpPr>
          <p:cNvPr id="36" name="Retângulo 35"/>
          <p:cNvSpPr/>
          <p:nvPr/>
        </p:nvSpPr>
        <p:spPr>
          <a:xfrm>
            <a:off x="18550819" y="11612222"/>
            <a:ext cx="535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4800" b="0" dirty="0" smtClean="0">
                <a:solidFill>
                  <a:schemeClr val="accent1"/>
                </a:solidFill>
                <a:latin typeface="Gilroy"/>
                <a:sym typeface="Gilroy"/>
              </a:rPr>
              <a:t>Sistemas de recomendação</a:t>
            </a:r>
            <a:endParaRPr lang="en-US" sz="4400" b="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s://cdn2.iconfinder.com/data/icons/dual-stroke-part-one/64/zoom-find-search-magnify-book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3481" y="9584082"/>
            <a:ext cx="1865918" cy="18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72530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1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3" y="1077836"/>
            <a:ext cx="1934734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Parâmetros do teste:</a:t>
            </a:r>
            <a:endParaRPr lang="pt-BR" sz="6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301859" y="5521437"/>
            <a:ext cx="56078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36890"/>
              </p:ext>
            </p:extLst>
          </p:nvPr>
        </p:nvGraphicFramePr>
        <p:xfrm>
          <a:off x="11893591" y="956084"/>
          <a:ext cx="12110847" cy="3822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6949"/>
                <a:gridCol w="4036949"/>
                <a:gridCol w="4036949"/>
              </a:tblGrid>
              <a:tr h="1201265">
                <a:tc>
                  <a:txBody>
                    <a:bodyPr/>
                    <a:lstStyle/>
                    <a:p>
                      <a:endParaRPr lang="en-US" sz="4000" dirty="0">
                        <a:latin typeface="Gilro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b="1" dirty="0" smtClean="0">
                          <a:latin typeface="Gilroy"/>
                        </a:rPr>
                        <a:t>Aceitamos H0</a:t>
                      </a:r>
                      <a:endParaRPr lang="en-US" sz="4000" b="1" dirty="0">
                        <a:latin typeface="Gilro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b="1" dirty="0" smtClean="0">
                          <a:latin typeface="Gilroy"/>
                        </a:rPr>
                        <a:t>Rejeitamos H0</a:t>
                      </a:r>
                      <a:endParaRPr lang="en-US" sz="4000" b="1" dirty="0">
                        <a:latin typeface="Gilroy"/>
                      </a:endParaRPr>
                    </a:p>
                  </a:txBody>
                  <a:tcPr/>
                </a:tc>
              </a:tr>
              <a:tr h="1201265">
                <a:tc>
                  <a:txBody>
                    <a:bodyPr/>
                    <a:lstStyle/>
                    <a:p>
                      <a:r>
                        <a:rPr lang="pt-BR" sz="4000" b="1" dirty="0" smtClean="0">
                          <a:latin typeface="Gilroy"/>
                        </a:rPr>
                        <a:t>H0 é verdadeira</a:t>
                      </a:r>
                      <a:endParaRPr lang="en-US" sz="4000" b="1" dirty="0">
                        <a:latin typeface="Gilro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Gilroy"/>
                        </a:rPr>
                        <a:t>OK</a:t>
                      </a:r>
                      <a:endParaRPr lang="en-US" sz="40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Gilro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4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Gilroy"/>
                        </a:rPr>
                        <a:t>Erro Tipo 1</a:t>
                      </a:r>
                    </a:p>
                    <a:p>
                      <a:r>
                        <a:rPr lang="pt-BR" sz="4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Gilroy"/>
                        </a:rPr>
                        <a:t>(Falso positivo)</a:t>
                      </a:r>
                      <a:endParaRPr lang="en-US" sz="4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Gilroy"/>
                      </a:endParaRPr>
                    </a:p>
                  </a:txBody>
                  <a:tcPr/>
                </a:tc>
              </a:tr>
              <a:tr h="1201265">
                <a:tc>
                  <a:txBody>
                    <a:bodyPr/>
                    <a:lstStyle/>
                    <a:p>
                      <a:r>
                        <a:rPr lang="pt-BR" sz="4000" b="1" dirty="0" smtClean="0">
                          <a:latin typeface="Gilroy"/>
                        </a:rPr>
                        <a:t>H0 é</a:t>
                      </a:r>
                      <a:r>
                        <a:rPr lang="pt-BR" sz="4000" b="1" baseline="0" dirty="0" smtClean="0">
                          <a:latin typeface="Gilroy"/>
                        </a:rPr>
                        <a:t> falsa</a:t>
                      </a:r>
                      <a:endParaRPr lang="en-US" sz="4000" b="1" dirty="0">
                        <a:latin typeface="Gilro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Gilroy"/>
                        </a:rPr>
                        <a:t>Erro Tipo 2</a:t>
                      </a:r>
                    </a:p>
                    <a:p>
                      <a:r>
                        <a:rPr lang="pt-BR" sz="4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Gilroy"/>
                        </a:rPr>
                        <a:t>(Falso negativo)</a:t>
                      </a:r>
                      <a:endParaRPr lang="en-US" sz="4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Gilro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Gilroy"/>
                        </a:rPr>
                        <a:t>OK</a:t>
                      </a:r>
                      <a:endParaRPr lang="en-US" sz="40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Gilroy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3" y="5393197"/>
            <a:ext cx="19347348" cy="4095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8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Erro tipo 1 = Taxa de </a:t>
            </a:r>
            <a:r>
              <a:rPr lang="pt-BR" sz="4800" u="sng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falsos positivos</a:t>
            </a:r>
            <a:r>
              <a:rPr lang="pt-BR" sz="48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 = </a:t>
            </a:r>
            <a:r>
              <a:rPr lang="el-GR" sz="4500" b="0" dirty="0" smtClean="0">
                <a:sym typeface="Mercury Regular Regular"/>
              </a:rPr>
              <a:t>α</a:t>
            </a:r>
            <a:endParaRPr lang="pt-BR" sz="4500" b="0" dirty="0" smtClean="0">
              <a:sym typeface="Mercury Regular Regular"/>
            </a:endParaRP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800" dirty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Erro tipo </a:t>
            </a:r>
            <a:r>
              <a:rPr lang="pt-BR" sz="48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2 </a:t>
            </a:r>
            <a:r>
              <a:rPr lang="pt-BR" sz="4800" dirty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= Taxa de </a:t>
            </a:r>
            <a:r>
              <a:rPr lang="pt-BR" sz="4800" u="sng" dirty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falsos </a:t>
            </a:r>
            <a:r>
              <a:rPr lang="pt-BR" sz="4800" u="sng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negativos</a:t>
            </a:r>
            <a:r>
              <a:rPr lang="pt-BR" sz="48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 = </a:t>
            </a:r>
            <a:r>
              <a:rPr lang="el-GR" sz="4500" b="0" dirty="0" smtClean="0">
                <a:sym typeface="Mercury Regular Regular"/>
              </a:rPr>
              <a:t>β</a:t>
            </a:r>
            <a:endParaRPr lang="pt-BR" sz="4500" b="0" dirty="0" smtClean="0">
              <a:sym typeface="Mercury Regular Regular"/>
            </a:endParaRP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500" b="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Mercury Regular Regular"/>
              </a:rPr>
              <a:t>Nível de significância = 1 - </a:t>
            </a:r>
            <a:r>
              <a:rPr lang="el-GR" sz="4500" b="0" dirty="0">
                <a:sym typeface="Mercury Regular Regular"/>
              </a:rPr>
              <a:t>α</a:t>
            </a:r>
            <a:endParaRPr lang="pt-BR" sz="4500" b="0" dirty="0" smtClean="0">
              <a:solidFill>
                <a:schemeClr val="tx1"/>
              </a:solidFill>
              <a:latin typeface="Gilroy"/>
              <a:ea typeface="Gilroy"/>
              <a:cs typeface="Gilroy"/>
              <a:sym typeface="Mercury Regular Regular"/>
            </a:endParaRP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500" b="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Mercury Regular Regular"/>
              </a:rPr>
              <a:t>Poder do teste = 1 - </a:t>
            </a:r>
            <a:r>
              <a:rPr lang="el-GR" sz="4800" b="0" dirty="0">
                <a:sym typeface="Mercury Regular Regular"/>
              </a:rPr>
              <a:t>β</a:t>
            </a:r>
            <a:endParaRPr lang="pt-BR" sz="4800" dirty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</p:spTree>
    <p:extLst>
      <p:ext uri="{BB962C8B-B14F-4D97-AF65-F5344CB8AC3E}">
        <p14:creationId xmlns:p14="http://schemas.microsoft.com/office/powerpoint/2010/main" val="3992933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72530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1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3" y="1077836"/>
            <a:ext cx="1934734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Parâmetros do teste:</a:t>
            </a:r>
            <a:endParaRPr lang="pt-BR" sz="6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301859" y="5521437"/>
            <a:ext cx="56078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36890"/>
              </p:ext>
            </p:extLst>
          </p:nvPr>
        </p:nvGraphicFramePr>
        <p:xfrm>
          <a:off x="11893591" y="956084"/>
          <a:ext cx="12110847" cy="3822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6949"/>
                <a:gridCol w="4036949"/>
                <a:gridCol w="4036949"/>
              </a:tblGrid>
              <a:tr h="1201265">
                <a:tc>
                  <a:txBody>
                    <a:bodyPr/>
                    <a:lstStyle/>
                    <a:p>
                      <a:endParaRPr lang="en-US" sz="4000" dirty="0">
                        <a:latin typeface="Gilro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b="1" dirty="0" smtClean="0">
                          <a:latin typeface="Gilroy"/>
                        </a:rPr>
                        <a:t>Aceitamos H0</a:t>
                      </a:r>
                      <a:endParaRPr lang="en-US" sz="4000" b="1" dirty="0">
                        <a:latin typeface="Gilro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b="1" dirty="0" smtClean="0">
                          <a:latin typeface="Gilroy"/>
                        </a:rPr>
                        <a:t>Rejeitamos H0</a:t>
                      </a:r>
                      <a:endParaRPr lang="en-US" sz="4000" b="1" dirty="0">
                        <a:latin typeface="Gilroy"/>
                      </a:endParaRPr>
                    </a:p>
                  </a:txBody>
                  <a:tcPr/>
                </a:tc>
              </a:tr>
              <a:tr h="1201265">
                <a:tc>
                  <a:txBody>
                    <a:bodyPr/>
                    <a:lstStyle/>
                    <a:p>
                      <a:r>
                        <a:rPr lang="pt-BR" sz="4000" b="1" dirty="0" smtClean="0">
                          <a:latin typeface="Gilroy"/>
                        </a:rPr>
                        <a:t>H0 é verdadeira</a:t>
                      </a:r>
                      <a:endParaRPr lang="en-US" sz="4000" b="1" dirty="0">
                        <a:latin typeface="Gilro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Gilroy"/>
                        </a:rPr>
                        <a:t>OK</a:t>
                      </a:r>
                      <a:endParaRPr lang="en-US" sz="40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Gilro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4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Gilroy"/>
                        </a:rPr>
                        <a:t>Erro Tipo 1</a:t>
                      </a:r>
                    </a:p>
                    <a:p>
                      <a:r>
                        <a:rPr lang="pt-BR" sz="4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Gilroy"/>
                        </a:rPr>
                        <a:t>(Falso positivo)</a:t>
                      </a:r>
                      <a:endParaRPr lang="en-US" sz="4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Gilroy"/>
                      </a:endParaRPr>
                    </a:p>
                  </a:txBody>
                  <a:tcPr/>
                </a:tc>
              </a:tr>
              <a:tr h="1201265">
                <a:tc>
                  <a:txBody>
                    <a:bodyPr/>
                    <a:lstStyle/>
                    <a:p>
                      <a:r>
                        <a:rPr lang="pt-BR" sz="4000" b="1" dirty="0" smtClean="0">
                          <a:latin typeface="Gilroy"/>
                        </a:rPr>
                        <a:t>H0 é</a:t>
                      </a:r>
                      <a:r>
                        <a:rPr lang="pt-BR" sz="4000" b="1" baseline="0" dirty="0" smtClean="0">
                          <a:latin typeface="Gilroy"/>
                        </a:rPr>
                        <a:t> falsa</a:t>
                      </a:r>
                      <a:endParaRPr lang="en-US" sz="4000" b="1" dirty="0">
                        <a:latin typeface="Gilro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Gilroy"/>
                        </a:rPr>
                        <a:t>Erro Tipo 2</a:t>
                      </a:r>
                    </a:p>
                    <a:p>
                      <a:r>
                        <a:rPr lang="pt-BR" sz="4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Gilroy"/>
                        </a:rPr>
                        <a:t>(Falso negativo)</a:t>
                      </a:r>
                      <a:endParaRPr lang="en-US" sz="4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Gilro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Gilroy"/>
                        </a:rPr>
                        <a:t>OK</a:t>
                      </a:r>
                      <a:endParaRPr lang="en-US" sz="40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Gilroy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3" y="5393197"/>
            <a:ext cx="19847680" cy="7027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el-GR" sz="4500" b="0" dirty="0" smtClean="0">
                <a:solidFill>
                  <a:schemeClr val="accent1"/>
                </a:solidFill>
                <a:sym typeface="Mercury Regular Regular"/>
              </a:rPr>
              <a:t>α</a:t>
            </a:r>
            <a:r>
              <a:rPr lang="pt-BR" sz="4500" b="0" dirty="0" smtClean="0">
                <a:sym typeface="Mercury Regular Regular"/>
              </a:rPr>
              <a:t>: Porcentagem das vezes que </a:t>
            </a:r>
            <a:r>
              <a:rPr lang="pt-BR" sz="4500" b="0" u="sng" dirty="0" smtClean="0">
                <a:sym typeface="Mercury Regular Regular"/>
              </a:rPr>
              <a:t>detectamos uma variação</a:t>
            </a:r>
            <a:r>
              <a:rPr lang="pt-BR" sz="4500" b="0" dirty="0" smtClean="0">
                <a:sym typeface="Mercury Regular Regular"/>
              </a:rPr>
              <a:t>, mas, na realidade, </a:t>
            </a:r>
            <a:r>
              <a:rPr lang="pt-BR" sz="4500" b="0" u="sng" dirty="0" smtClean="0">
                <a:sym typeface="Mercury Regular Regular"/>
              </a:rPr>
              <a:t>não há</a:t>
            </a:r>
            <a:r>
              <a:rPr lang="pt-BR" sz="4500" b="0" dirty="0" smtClean="0">
                <a:sym typeface="Mercury Regular Regular"/>
              </a:rPr>
              <a:t>. (Podemos encontrar a variação por acaso)</a:t>
            </a:r>
          </a:p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4500" b="0" dirty="0" smtClean="0">
              <a:sym typeface="Mercury Regular Regular"/>
            </a:endParaRPr>
          </a:p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500" b="0" dirty="0" smtClean="0">
                <a:solidFill>
                  <a:schemeClr val="accent1"/>
                </a:solidFill>
                <a:sym typeface="Mercury Regular Regular"/>
              </a:rPr>
              <a:t>1-</a:t>
            </a:r>
            <a:r>
              <a:rPr lang="el-GR" sz="4500" b="0" dirty="0" smtClean="0">
                <a:solidFill>
                  <a:schemeClr val="accent1"/>
                </a:solidFill>
                <a:sym typeface="Mercury Regular Regular"/>
              </a:rPr>
              <a:t>β</a:t>
            </a:r>
            <a:r>
              <a:rPr lang="pt-BR" sz="4500" b="0" dirty="0" smtClean="0">
                <a:sym typeface="Mercury Regular Regular"/>
              </a:rPr>
              <a:t>: Porcentagem das vezes que </a:t>
            </a:r>
            <a:r>
              <a:rPr lang="pt-BR" sz="4500" b="0" u="sng" dirty="0" smtClean="0">
                <a:sym typeface="Mercury Regular Regular"/>
              </a:rPr>
              <a:t>detectamos uma variação</a:t>
            </a:r>
            <a:r>
              <a:rPr lang="pt-BR" sz="4500" b="0" dirty="0" smtClean="0">
                <a:sym typeface="Mercury Regular Regular"/>
              </a:rPr>
              <a:t>, caso ela </a:t>
            </a:r>
            <a:r>
              <a:rPr lang="pt-BR" sz="4500" b="0" u="sng" dirty="0" smtClean="0">
                <a:sym typeface="Mercury Regular Regular"/>
              </a:rPr>
              <a:t>exista</a:t>
            </a:r>
            <a:r>
              <a:rPr lang="pt-BR" sz="4500" b="0" dirty="0" smtClean="0">
                <a:sym typeface="Mercury Regular Regular"/>
              </a:rPr>
              <a:t> (Se houver mudança, vamos encontrar)</a:t>
            </a:r>
          </a:p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4500" b="0" dirty="0">
              <a:sym typeface="Mercury Regular Regular"/>
            </a:endParaRPr>
          </a:p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500" b="0" dirty="0" smtClean="0">
                <a:sym typeface="Mercury Regular Regular"/>
              </a:rPr>
              <a:t>	Se </a:t>
            </a:r>
            <a:r>
              <a:rPr lang="el-GR" sz="4500" b="0" dirty="0" smtClean="0">
                <a:solidFill>
                  <a:schemeClr val="accent1"/>
                </a:solidFill>
                <a:sym typeface="Mercury Regular Regular"/>
              </a:rPr>
              <a:t>α</a:t>
            </a:r>
            <a:r>
              <a:rPr lang="pt-BR" sz="4500" b="0" dirty="0" smtClean="0">
                <a:solidFill>
                  <a:schemeClr val="accent1"/>
                </a:solidFill>
                <a:sym typeface="Mercury Regular Regular"/>
              </a:rPr>
              <a:t> </a:t>
            </a:r>
            <a:r>
              <a:rPr lang="pt-BR" sz="4500" b="0" dirty="0" smtClean="0">
                <a:solidFill>
                  <a:schemeClr val="tx1"/>
                </a:solidFill>
                <a:sym typeface="Mercury Regular Regular"/>
              </a:rPr>
              <a:t>for alto: temos maior probabilidade de detectarmos falsas mudanças.</a:t>
            </a:r>
          </a:p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4500" b="0" dirty="0" smtClean="0">
              <a:solidFill>
                <a:schemeClr val="tx1"/>
              </a:solidFill>
              <a:sym typeface="Mercury Regular Regular"/>
            </a:endParaRPr>
          </a:p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500" b="0" dirty="0">
                <a:solidFill>
                  <a:schemeClr val="tx1"/>
                </a:solidFill>
                <a:sym typeface="Mercury Regular Regular"/>
              </a:rPr>
              <a:t>	</a:t>
            </a:r>
            <a:r>
              <a:rPr lang="pt-BR" sz="4500" b="0" dirty="0" smtClean="0">
                <a:solidFill>
                  <a:schemeClr val="tx1"/>
                </a:solidFill>
                <a:sym typeface="Mercury Regular Regular"/>
              </a:rPr>
              <a:t>Se </a:t>
            </a:r>
            <a:r>
              <a:rPr lang="pt-BR" sz="4500" b="0" dirty="0">
                <a:solidFill>
                  <a:schemeClr val="accent1"/>
                </a:solidFill>
                <a:sym typeface="Mercury Regular Regular"/>
              </a:rPr>
              <a:t>1-</a:t>
            </a:r>
            <a:r>
              <a:rPr lang="el-GR" sz="4500" b="0" dirty="0" smtClean="0">
                <a:solidFill>
                  <a:schemeClr val="accent1"/>
                </a:solidFill>
                <a:sym typeface="Mercury Regular Regular"/>
              </a:rPr>
              <a:t>β</a:t>
            </a:r>
            <a:r>
              <a:rPr lang="pt-BR" sz="4500" b="0" dirty="0" smtClean="0">
                <a:solidFill>
                  <a:schemeClr val="accent1"/>
                </a:solidFill>
                <a:sym typeface="Mercury Regular Regular"/>
              </a:rPr>
              <a:t> </a:t>
            </a:r>
            <a:r>
              <a:rPr lang="pt-BR" sz="4500" b="0" dirty="0" smtClean="0">
                <a:solidFill>
                  <a:schemeClr val="tx1"/>
                </a:solidFill>
                <a:sym typeface="Mercury Regular Regular"/>
              </a:rPr>
              <a:t>for alto: temos maior probabilidade de encontrarmos mudanças, se 	elas, de fato, houverem.</a:t>
            </a:r>
            <a:endParaRPr lang="pt-BR" sz="4500" b="0" dirty="0">
              <a:sym typeface="Mercury Regular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9759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2059187" y="10939389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72530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301859" y="5521437"/>
            <a:ext cx="56078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12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1526" y="2707259"/>
            <a:ext cx="19347348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Tamanho da amostra</a:t>
            </a:r>
          </a:p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Nível de significância (1-</a:t>
            </a:r>
            <a:r>
              <a:rPr lang="el-G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α</a:t>
            </a: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)</a:t>
            </a:r>
          </a:p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Poder do teste (</a:t>
            </a:r>
            <a:r>
              <a:rPr lang="el-G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1-β</a:t>
            </a: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)</a:t>
            </a:r>
          </a:p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Efeito mínimo (significância prática)</a:t>
            </a:r>
          </a:p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Número de direções do teste</a:t>
            </a:r>
          </a:p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60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É necessário definir 4 deles e o outro é automático</a:t>
            </a:r>
            <a:endParaRPr lang="pt-BR" sz="6000" dirty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28143" y="9828829"/>
            <a:ext cx="1219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0" u="sng" dirty="0">
                <a:solidFill>
                  <a:srgbClr val="0097A7"/>
                </a:solidFill>
                <a:latin typeface="Arial" panose="020B0604020202020204" pitchFamily="34" charset="0"/>
                <a:hlinkClick r:id="rId2"/>
              </a:rPr>
              <a:t>http://www.evanmiller.org/ab-testing/sample-size.html</a:t>
            </a:r>
            <a:endParaRPr lang="en-US" b="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4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2197605" y="1036910"/>
            <a:ext cx="1934734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5 parâmetros definem o teste de hipóteses:</a:t>
            </a:r>
            <a:endParaRPr lang="pt-BR" sz="6000" dirty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</p:spTree>
    <p:extLst>
      <p:ext uri="{BB962C8B-B14F-4D97-AF65-F5344CB8AC3E}">
        <p14:creationId xmlns:p14="http://schemas.microsoft.com/office/powerpoint/2010/main" val="4212688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2059187" y="714379"/>
            <a:ext cx="14271381" cy="234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Exercício Case</a:t>
            </a:r>
            <a:r>
              <a:rPr lang="pt-BR" sz="66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:</a:t>
            </a:r>
          </a:p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6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	</a:t>
            </a:r>
            <a:r>
              <a:rPr lang="pt-BR" sz="66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Teste A/B para cor do botão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607" y="3599630"/>
            <a:ext cx="15141071" cy="97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98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2059187" y="714379"/>
            <a:ext cx="14271381" cy="234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Exercício Case</a:t>
            </a:r>
            <a:r>
              <a:rPr lang="pt-BR" sz="66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:</a:t>
            </a:r>
          </a:p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6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	</a:t>
            </a:r>
            <a:r>
              <a:rPr lang="pt-BR" sz="66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Teste A/B para cor do botão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607" y="3599630"/>
            <a:ext cx="15141071" cy="978948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606" y="3599630"/>
            <a:ext cx="15141071" cy="97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73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5" y="1724280"/>
            <a:ext cx="14271381" cy="234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Exercício Case</a:t>
            </a:r>
            <a:r>
              <a:rPr lang="pt-BR" sz="66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:</a:t>
            </a:r>
          </a:p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6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Foco: H – P</a:t>
            </a:r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5154919"/>
              </p:ext>
            </p:extLst>
          </p:nvPr>
        </p:nvGraphicFramePr>
        <p:xfrm>
          <a:off x="4064000" y="1439333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62039917"/>
              </p:ext>
            </p:extLst>
          </p:nvPr>
        </p:nvGraphicFramePr>
        <p:xfrm>
          <a:off x="7450709" y="5211117"/>
          <a:ext cx="7890901" cy="5880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Seta para baixo 12"/>
          <p:cNvSpPr/>
          <p:nvPr/>
        </p:nvSpPr>
        <p:spPr>
          <a:xfrm>
            <a:off x="10600309" y="11253776"/>
            <a:ext cx="1693333" cy="1083733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upo 13"/>
          <p:cNvGrpSpPr/>
          <p:nvPr/>
        </p:nvGrpSpPr>
        <p:grpSpPr>
          <a:xfrm>
            <a:off x="9194878" y="12067366"/>
            <a:ext cx="7569063" cy="2299463"/>
            <a:chOff x="1516888" y="7935845"/>
            <a:chExt cx="7569063" cy="2299463"/>
          </a:xfrm>
        </p:grpSpPr>
        <p:sp>
          <p:nvSpPr>
            <p:cNvPr id="15" name="Retângulo 14"/>
            <p:cNvSpPr/>
            <p:nvPr/>
          </p:nvSpPr>
          <p:spPr>
            <a:xfrm>
              <a:off x="1516888" y="8982235"/>
              <a:ext cx="7450530" cy="125307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tângulo 15"/>
            <p:cNvSpPr/>
            <p:nvPr/>
          </p:nvSpPr>
          <p:spPr>
            <a:xfrm>
              <a:off x="1635421" y="7935845"/>
              <a:ext cx="7450530" cy="12530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0040" tIns="320040" rIns="320040" bIns="32004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4500" b="0" kern="1200" dirty="0" smtClean="0"/>
                <a:t>Compra</a:t>
              </a:r>
              <a:r>
                <a:rPr lang="pt-BR" sz="4500" kern="1200" dirty="0" smtClean="0"/>
                <a:t> </a:t>
              </a:r>
              <a:r>
                <a:rPr lang="pt-BR" sz="4500" b="0" kern="1200" dirty="0" smtClean="0"/>
                <a:t>(conversão)</a:t>
              </a:r>
              <a:endParaRPr lang="en-US" sz="4500" b="0" kern="1200" dirty="0"/>
            </a:p>
          </p:txBody>
        </p:sp>
      </p:grpSp>
      <p:sp>
        <p:nvSpPr>
          <p:cNvPr id="19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0855309" y="3009411"/>
            <a:ext cx="139525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000" dirty="0" err="1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User</a:t>
            </a:r>
            <a:endParaRPr lang="pt-BR" sz="40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20" name="Seta para baixo 19"/>
          <p:cNvSpPr/>
          <p:nvPr/>
        </p:nvSpPr>
        <p:spPr>
          <a:xfrm>
            <a:off x="10557235" y="3989754"/>
            <a:ext cx="1693333" cy="1083733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0105878" y="5643023"/>
            <a:ext cx="323759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Homepage</a:t>
            </a:r>
          </a:p>
        </p:txBody>
      </p:sp>
      <p:sp>
        <p:nvSpPr>
          <p:cNvPr id="22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9864995" y="7542007"/>
            <a:ext cx="377946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000" dirty="0" err="1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Product</a:t>
            </a:r>
            <a:r>
              <a:rPr lang="pt-BR" sz="4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 Page</a:t>
            </a:r>
          </a:p>
        </p:txBody>
      </p:sp>
      <p:sp>
        <p:nvSpPr>
          <p:cNvPr id="6" name="Seta em curva para a esquerda 5"/>
          <p:cNvSpPr/>
          <p:nvPr/>
        </p:nvSpPr>
        <p:spPr>
          <a:xfrm>
            <a:off x="14545733" y="6333067"/>
            <a:ext cx="1303867" cy="2032000"/>
          </a:xfrm>
          <a:prstGeom prst="curvedLef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27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7" y="6668945"/>
            <a:ext cx="7737576" cy="2780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5400" dirty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Y%: </a:t>
            </a:r>
            <a:r>
              <a:rPr lang="pt-BR" sz="54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Click </a:t>
            </a:r>
            <a:r>
              <a:rPr lang="pt-BR" sz="5400" dirty="0" err="1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Through</a:t>
            </a:r>
            <a:r>
              <a:rPr lang="pt-BR" sz="54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 Rate (CTR)</a:t>
            </a:r>
            <a:endParaRPr lang="pt-BR" sz="5400" dirty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  <a:p>
            <a:pPr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66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</p:spTree>
    <p:extLst>
      <p:ext uri="{BB962C8B-B14F-4D97-AF65-F5344CB8AC3E}">
        <p14:creationId xmlns:p14="http://schemas.microsoft.com/office/powerpoint/2010/main" val="3075411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5" y="1724280"/>
            <a:ext cx="1427138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Teste A/B: </a:t>
            </a:r>
            <a:r>
              <a:rPr lang="pt-BR" sz="8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Desafios na prática</a:t>
            </a:r>
            <a:endParaRPr lang="pt-BR" sz="66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2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3" y="3853564"/>
            <a:ext cx="17292664" cy="688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6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Escolha de métricas:</a:t>
            </a:r>
          </a:p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600" dirty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	</a:t>
            </a:r>
            <a:r>
              <a:rPr lang="pt-BR" sz="66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	- </a:t>
            </a:r>
            <a:r>
              <a:rPr lang="pt-BR" sz="54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Sensibilidade </a:t>
            </a:r>
            <a:r>
              <a:rPr lang="pt-BR" sz="5400" dirty="0" err="1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vs</a:t>
            </a:r>
            <a:r>
              <a:rPr lang="pt-BR" sz="54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 Robustez</a:t>
            </a:r>
            <a:endParaRPr lang="pt-BR" sz="66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600" dirty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	</a:t>
            </a:r>
            <a:r>
              <a:rPr lang="pt-BR" sz="66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	- </a:t>
            </a:r>
            <a:r>
              <a:rPr lang="pt-BR" sz="54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Viés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54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P-</a:t>
            </a:r>
            <a:r>
              <a:rPr lang="pt-BR" sz="5400" dirty="0" err="1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Hacking</a:t>
            </a:r>
            <a:endParaRPr lang="pt-BR" sz="54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54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Datas festivas (inconsistência)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54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Variáveis espúrias (Paradoxo de Simpson)</a:t>
            </a:r>
            <a:endParaRPr lang="pt-BR" sz="66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</p:spTree>
    <p:extLst>
      <p:ext uri="{BB962C8B-B14F-4D97-AF65-F5344CB8AC3E}">
        <p14:creationId xmlns:p14="http://schemas.microsoft.com/office/powerpoint/2010/main" val="3922598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5" y="1724280"/>
            <a:ext cx="1610732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Teste A/B: </a:t>
            </a:r>
            <a:r>
              <a:rPr lang="pt-BR" sz="8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Paradoxo de Simpson</a:t>
            </a:r>
            <a:endParaRPr lang="pt-BR" sz="66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968770"/>
              </p:ext>
            </p:extLst>
          </p:nvPr>
        </p:nvGraphicFramePr>
        <p:xfrm>
          <a:off x="3899141" y="5986732"/>
          <a:ext cx="16717992" cy="5664588"/>
        </p:xfrm>
        <a:graphic>
          <a:graphicData uri="http://schemas.openxmlformats.org/drawingml/2006/table">
            <a:tbl>
              <a:tblPr/>
              <a:tblGrid>
                <a:gridCol w="5572664"/>
                <a:gridCol w="5572664"/>
                <a:gridCol w="5572664"/>
              </a:tblGrid>
              <a:tr h="1124796">
                <a:tc>
                  <a:txBody>
                    <a:bodyPr/>
                    <a:lstStyle/>
                    <a:p>
                      <a:pPr fontAlgn="t"/>
                      <a:r>
                        <a:rPr lang="en-US" sz="4800" dirty="0">
                          <a:effectLst/>
                          <a:latin typeface="Gilroy"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Tratamento</a:t>
                      </a:r>
                      <a:r>
                        <a:rPr lang="en-US" sz="4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 A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Tratamento</a:t>
                      </a:r>
                      <a:r>
                        <a:rPr lang="en-US" sz="4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 B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4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Pedras</a:t>
                      </a:r>
                      <a:r>
                        <a:rPr lang="en-US" sz="4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 </a:t>
                      </a:r>
                      <a:r>
                        <a:rPr lang="en-US" sz="4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pequenas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Gilroy"/>
                        </a:rPr>
                        <a:t>93%</a:t>
                      </a: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 (81/87)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87% (234/270)</a:t>
                      </a:r>
                      <a:endParaRPr lang="en-US" sz="480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4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Pedras</a:t>
                      </a:r>
                      <a:r>
                        <a:rPr lang="en-US" sz="4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 </a:t>
                      </a:r>
                      <a:r>
                        <a:rPr lang="en-US" sz="4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grandes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Gilroy"/>
                        </a:rPr>
                        <a:t>73%</a:t>
                      </a: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 (192/263)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69% (55/80)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796">
                <a:tc>
                  <a:txBody>
                    <a:bodyPr/>
                    <a:lstStyle/>
                    <a:p>
                      <a:pPr fontAlgn="t"/>
                      <a:r>
                        <a:rPr lang="en-US" sz="4800" dirty="0">
                          <a:effectLst/>
                          <a:latin typeface="Gilroy"/>
                        </a:rPr>
                        <a:t> </a:t>
                      </a:r>
                      <a:r>
                        <a:rPr lang="en-US" sz="4800" dirty="0" smtClean="0">
                          <a:effectLst/>
                          <a:latin typeface="Gilroy"/>
                        </a:rPr>
                        <a:t>Total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800" dirty="0">
                          <a:effectLst/>
                          <a:latin typeface="Gilroy"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800" dirty="0">
                          <a:effectLst/>
                          <a:latin typeface="Gilroy"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577263" y="6837363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3528141"/>
            <a:ext cx="1610732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Tratamentos para pedras no rim</a:t>
            </a:r>
            <a:endParaRPr lang="pt-BR" sz="66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7" name="Seta para cima 6"/>
          <p:cNvSpPr/>
          <p:nvPr/>
        </p:nvSpPr>
        <p:spPr>
          <a:xfrm>
            <a:off x="11679052" y="11830448"/>
            <a:ext cx="1170966" cy="1058083"/>
          </a:xfrm>
          <a:prstGeom prst="up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26201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5" y="1724280"/>
            <a:ext cx="1610732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Teste A/B: </a:t>
            </a:r>
            <a:r>
              <a:rPr lang="pt-BR" sz="8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Paradoxo de Simpson</a:t>
            </a:r>
            <a:endParaRPr lang="pt-BR" sz="66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308821"/>
              </p:ext>
            </p:extLst>
          </p:nvPr>
        </p:nvGraphicFramePr>
        <p:xfrm>
          <a:off x="3899141" y="5986732"/>
          <a:ext cx="16717992" cy="5664588"/>
        </p:xfrm>
        <a:graphic>
          <a:graphicData uri="http://schemas.openxmlformats.org/drawingml/2006/table">
            <a:tbl>
              <a:tblPr/>
              <a:tblGrid>
                <a:gridCol w="5572664"/>
                <a:gridCol w="5572664"/>
                <a:gridCol w="5572664"/>
              </a:tblGrid>
              <a:tr h="1124796">
                <a:tc>
                  <a:txBody>
                    <a:bodyPr/>
                    <a:lstStyle/>
                    <a:p>
                      <a:pPr fontAlgn="t"/>
                      <a:r>
                        <a:rPr lang="en-US" sz="4800" dirty="0">
                          <a:effectLst/>
                          <a:latin typeface="Gilroy"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Tratamento</a:t>
                      </a:r>
                      <a:r>
                        <a:rPr lang="en-US" sz="4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 A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Tratamento</a:t>
                      </a:r>
                      <a:r>
                        <a:rPr lang="en-US" sz="4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 B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4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Pedras</a:t>
                      </a:r>
                      <a:r>
                        <a:rPr lang="en-US" sz="4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 </a:t>
                      </a:r>
                      <a:r>
                        <a:rPr lang="en-US" sz="4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pequenas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Gilroy"/>
                        </a:rPr>
                        <a:t>93%</a:t>
                      </a: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 (81/87)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87% (234/270)</a:t>
                      </a:r>
                      <a:endParaRPr lang="en-US" sz="480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4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Pedras</a:t>
                      </a:r>
                      <a:r>
                        <a:rPr lang="en-US" sz="4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 </a:t>
                      </a:r>
                      <a:r>
                        <a:rPr lang="en-US" sz="4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grandes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Gilroy"/>
                        </a:rPr>
                        <a:t>73%</a:t>
                      </a: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 (192/263)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69% (55/80)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796">
                <a:tc>
                  <a:txBody>
                    <a:bodyPr/>
                    <a:lstStyle/>
                    <a:p>
                      <a:pPr fontAlgn="t"/>
                      <a:r>
                        <a:rPr lang="en-US" sz="4800" dirty="0">
                          <a:effectLst/>
                          <a:latin typeface="Gilroy"/>
                        </a:rPr>
                        <a:t> </a:t>
                      </a:r>
                      <a:r>
                        <a:rPr lang="en-US" sz="4800" dirty="0" smtClean="0">
                          <a:effectLst/>
                          <a:latin typeface="Gilroy"/>
                        </a:rPr>
                        <a:t>Total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800" dirty="0" smtClean="0">
                          <a:effectLst/>
                          <a:latin typeface="Gilroy"/>
                        </a:rPr>
                        <a:t>78% (273/350)</a:t>
                      </a:r>
                      <a:r>
                        <a:rPr lang="en-US" sz="4800" dirty="0">
                          <a:effectLst/>
                          <a:latin typeface="Gilroy"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8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Gilroy"/>
                        </a:rPr>
                        <a:t>83%</a:t>
                      </a:r>
                      <a:r>
                        <a:rPr lang="en-US" sz="4800" dirty="0" smtClean="0">
                          <a:effectLst/>
                          <a:latin typeface="Gilroy"/>
                        </a:rPr>
                        <a:t> (289/350)</a:t>
                      </a:r>
                      <a:r>
                        <a:rPr lang="en-US" sz="4800" dirty="0">
                          <a:effectLst/>
                          <a:latin typeface="Gilroy"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577263" y="6837363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3528141"/>
            <a:ext cx="1610732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Tratamentos para pedras no rim</a:t>
            </a:r>
            <a:endParaRPr lang="pt-BR" sz="66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7" name="Seta para cima 6"/>
          <p:cNvSpPr/>
          <p:nvPr/>
        </p:nvSpPr>
        <p:spPr>
          <a:xfrm>
            <a:off x="17154851" y="11651321"/>
            <a:ext cx="1170966" cy="1058083"/>
          </a:xfrm>
          <a:prstGeom prst="up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96735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5" y="1724280"/>
            <a:ext cx="1610732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Teste A/B: </a:t>
            </a:r>
            <a:r>
              <a:rPr lang="pt-BR" sz="8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Paradoxo de Simpson</a:t>
            </a:r>
            <a:endParaRPr lang="pt-BR" sz="66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308821"/>
              </p:ext>
            </p:extLst>
          </p:nvPr>
        </p:nvGraphicFramePr>
        <p:xfrm>
          <a:off x="3899141" y="5986732"/>
          <a:ext cx="16717992" cy="5664588"/>
        </p:xfrm>
        <a:graphic>
          <a:graphicData uri="http://schemas.openxmlformats.org/drawingml/2006/table">
            <a:tbl>
              <a:tblPr/>
              <a:tblGrid>
                <a:gridCol w="5572664"/>
                <a:gridCol w="5572664"/>
                <a:gridCol w="5572664"/>
              </a:tblGrid>
              <a:tr h="1124796">
                <a:tc>
                  <a:txBody>
                    <a:bodyPr/>
                    <a:lstStyle/>
                    <a:p>
                      <a:pPr fontAlgn="t"/>
                      <a:r>
                        <a:rPr lang="en-US" sz="4800" dirty="0">
                          <a:effectLst/>
                          <a:latin typeface="Gilroy"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Tratamento</a:t>
                      </a:r>
                      <a:r>
                        <a:rPr lang="en-US" sz="4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 A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Tratamento</a:t>
                      </a:r>
                      <a:r>
                        <a:rPr lang="en-US" sz="4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 B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4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Pedras</a:t>
                      </a:r>
                      <a:r>
                        <a:rPr lang="en-US" sz="4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 </a:t>
                      </a:r>
                      <a:r>
                        <a:rPr lang="en-US" sz="4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pequenas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Gilroy"/>
                        </a:rPr>
                        <a:t>93%</a:t>
                      </a: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 (81/87)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i="0" u="none" strike="noStrike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87% (234/270)</a:t>
                      </a:r>
                      <a:endParaRPr lang="en-US" sz="480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4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Pedras</a:t>
                      </a:r>
                      <a:r>
                        <a:rPr lang="en-US" sz="4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 </a:t>
                      </a:r>
                      <a:r>
                        <a:rPr lang="en-US" sz="4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grandes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Gilroy"/>
                        </a:rPr>
                        <a:t>73%</a:t>
                      </a: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 (192/263)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Gilroy"/>
                        </a:rPr>
                        <a:t>69% (55/80)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796">
                <a:tc>
                  <a:txBody>
                    <a:bodyPr/>
                    <a:lstStyle/>
                    <a:p>
                      <a:pPr fontAlgn="t"/>
                      <a:r>
                        <a:rPr lang="en-US" sz="4800" dirty="0">
                          <a:effectLst/>
                          <a:latin typeface="Gilroy"/>
                        </a:rPr>
                        <a:t> </a:t>
                      </a:r>
                      <a:r>
                        <a:rPr lang="en-US" sz="4800" dirty="0" smtClean="0">
                          <a:effectLst/>
                          <a:latin typeface="Gilroy"/>
                        </a:rPr>
                        <a:t>Total</a:t>
                      </a:r>
                      <a:endParaRPr lang="en-US" sz="4800" dirty="0">
                        <a:effectLst/>
                        <a:latin typeface="Gilroy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800" dirty="0" smtClean="0">
                          <a:effectLst/>
                          <a:latin typeface="Gilroy"/>
                        </a:rPr>
                        <a:t>78% (273/350)</a:t>
                      </a:r>
                      <a:r>
                        <a:rPr lang="en-US" sz="4800" dirty="0">
                          <a:effectLst/>
                          <a:latin typeface="Gilroy"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48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Gilroy"/>
                        </a:rPr>
                        <a:t>83%</a:t>
                      </a:r>
                      <a:r>
                        <a:rPr lang="en-US" sz="4800" dirty="0" smtClean="0">
                          <a:effectLst/>
                          <a:latin typeface="Gilroy"/>
                        </a:rPr>
                        <a:t> (289/350)</a:t>
                      </a:r>
                      <a:r>
                        <a:rPr lang="en-US" sz="4800" dirty="0">
                          <a:effectLst/>
                          <a:latin typeface="Gilroy"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577263" y="6837363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3528141"/>
            <a:ext cx="16107328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Desbalanceamento dos dados nos tratamentos</a:t>
            </a:r>
          </a:p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Variáveis espúrias!</a:t>
            </a:r>
            <a:endParaRPr lang="pt-BR" sz="48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7" name="Seta para cima 6"/>
          <p:cNvSpPr/>
          <p:nvPr/>
        </p:nvSpPr>
        <p:spPr>
          <a:xfrm>
            <a:off x="17154851" y="11651321"/>
            <a:ext cx="1170966" cy="1058083"/>
          </a:xfrm>
          <a:prstGeom prst="up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1881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5" y="1724280"/>
            <a:ext cx="1427138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Planejamento</a:t>
            </a:r>
            <a:r>
              <a:rPr lang="pt-BR" sz="66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:</a:t>
            </a:r>
          </a:p>
        </p:txBody>
      </p:sp>
      <p:sp>
        <p:nvSpPr>
          <p:cNvPr id="31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3649130"/>
            <a:ext cx="14271381" cy="550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742950" indent="-742950" algn="l">
              <a:lnSpc>
                <a:spcPct val="150000"/>
              </a:lnSpc>
              <a:buFont typeface="+mj-lt"/>
              <a:buAutoNum type="arabicPeriod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8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Apresentação Case</a:t>
            </a: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8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Introdução à estatística</a:t>
            </a: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8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Teste A/B</a:t>
            </a: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800" dirty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Testes de </a:t>
            </a:r>
            <a:r>
              <a:rPr lang="pt-BR" sz="48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hipóteses</a:t>
            </a: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8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Case final e discussões</a:t>
            </a:r>
          </a:p>
        </p:txBody>
      </p:sp>
    </p:spTree>
    <p:extLst>
      <p:ext uri="{BB962C8B-B14F-4D97-AF65-F5344CB8AC3E}">
        <p14:creationId xmlns:p14="http://schemas.microsoft.com/office/powerpoint/2010/main" val="2946756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5" y="1724280"/>
            <a:ext cx="1610732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Case final: </a:t>
            </a:r>
            <a:r>
              <a:rPr lang="pt-BR" sz="8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Desconto frete</a:t>
            </a:r>
            <a:endParaRPr lang="pt-BR" sz="66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577263" y="6837363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4904636"/>
            <a:ext cx="16107328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Hipótese</a:t>
            </a: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: Dar desconto no frete aumentará receita</a:t>
            </a:r>
          </a:p>
        </p:txBody>
      </p:sp>
      <p:sp>
        <p:nvSpPr>
          <p:cNvPr id="14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7844244"/>
            <a:ext cx="1610732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Perigo: </a:t>
            </a:r>
            <a:r>
              <a:rPr lang="pt-BR" sz="6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Podemos ter prejuízo</a:t>
            </a:r>
          </a:p>
        </p:txBody>
      </p:sp>
      <p:sp>
        <p:nvSpPr>
          <p:cNvPr id="16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227854"/>
            <a:ext cx="1610732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Como modelar o teste A/B?</a:t>
            </a:r>
            <a:endParaRPr lang="pt-BR" sz="60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</p:spTree>
    <p:extLst>
      <p:ext uri="{BB962C8B-B14F-4D97-AF65-F5344CB8AC3E}">
        <p14:creationId xmlns:p14="http://schemas.microsoft.com/office/powerpoint/2010/main" val="13409631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9194878" y="13113756"/>
            <a:ext cx="7450530" cy="125307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577263" y="6837363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4138336" y="5529431"/>
            <a:ext cx="16107328" cy="2657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166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OBRIGADO!</a:t>
            </a:r>
            <a:endParaRPr lang="pt-BR" sz="115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</p:spTree>
    <p:extLst>
      <p:ext uri="{BB962C8B-B14F-4D97-AF65-F5344CB8AC3E}">
        <p14:creationId xmlns:p14="http://schemas.microsoft.com/office/powerpoint/2010/main" val="4160474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5" y="1087287"/>
            <a:ext cx="1427138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CASE</a:t>
            </a:r>
            <a:r>
              <a:rPr lang="pt-BR" sz="66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:</a:t>
            </a:r>
          </a:p>
        </p:txBody>
      </p:sp>
      <p:sp>
        <p:nvSpPr>
          <p:cNvPr id="31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5" y="2396585"/>
            <a:ext cx="12957728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Empresa: </a:t>
            </a:r>
            <a:r>
              <a:rPr lang="pt-BR" sz="4000" dirty="0" err="1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TeraBuy</a:t>
            </a:r>
            <a:endParaRPr lang="pt-BR" sz="40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  <a:p>
            <a:pPr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Objetivo</a:t>
            </a:r>
            <a:r>
              <a:rPr lang="pt-BR" sz="4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: </a:t>
            </a:r>
            <a:r>
              <a:rPr lang="pt-BR" sz="4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Venda online de equipamentos educacionais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20" y="4345837"/>
            <a:ext cx="14068960" cy="90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56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5" y="1724280"/>
            <a:ext cx="1427138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Objetivo</a:t>
            </a:r>
            <a:r>
              <a:rPr lang="pt-BR" sz="66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:</a:t>
            </a:r>
          </a:p>
        </p:txBody>
      </p:sp>
      <p:sp>
        <p:nvSpPr>
          <p:cNvPr id="31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3649130"/>
            <a:ext cx="142713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Vender mais!</a:t>
            </a:r>
          </a:p>
          <a:p>
            <a:pPr lvl="1"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Sim, claro, mas como?</a:t>
            </a:r>
          </a:p>
        </p:txBody>
      </p:sp>
      <p:sp>
        <p:nvSpPr>
          <p:cNvPr id="6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3887960" y="5906158"/>
            <a:ext cx="14271381" cy="3565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dirty="0" smtClean="0"/>
              <a:t>-   Quem são nossos clientes?</a:t>
            </a:r>
          </a:p>
          <a:p>
            <a:pPr marL="685800" indent="-685800" algn="l">
              <a:buFontTx/>
              <a:buChar char="-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dirty="0" smtClean="0"/>
              <a:t>Como utilizam nosso site?</a:t>
            </a:r>
          </a:p>
          <a:p>
            <a:pPr marL="685800" indent="-685800" algn="l">
              <a:buFontTx/>
              <a:buChar char="-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dirty="0" smtClean="0"/>
              <a:t>Quantas pessoas acessam meu site?</a:t>
            </a:r>
          </a:p>
          <a:p>
            <a:pPr marL="685800" indent="-685800" algn="l">
              <a:buFontTx/>
              <a:buChar char="-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dirty="0" smtClean="0"/>
              <a:t>E quantas clicam no botão “compre já”?</a:t>
            </a:r>
          </a:p>
          <a:p>
            <a:pPr marL="685800" indent="-685800" algn="l">
              <a:buFontTx/>
              <a:buChar char="-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dirty="0" smtClean="0"/>
              <a:t>O layout do meu site é bom?</a:t>
            </a:r>
          </a:p>
        </p:txBody>
      </p:sp>
      <p:pic>
        <p:nvPicPr>
          <p:cNvPr id="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2687" y="6265231"/>
            <a:ext cx="2335384" cy="2335384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96138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5" y="1724280"/>
            <a:ext cx="1427138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Objetivo</a:t>
            </a:r>
            <a:r>
              <a:rPr lang="pt-BR" sz="66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:</a:t>
            </a:r>
          </a:p>
        </p:txBody>
      </p:sp>
      <p:sp>
        <p:nvSpPr>
          <p:cNvPr id="31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3649130"/>
            <a:ext cx="142713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Vender mais!</a:t>
            </a:r>
          </a:p>
          <a:p>
            <a:pPr lvl="1"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Sim, claro, mas como?</a:t>
            </a:r>
          </a:p>
        </p:txBody>
      </p:sp>
      <p:sp>
        <p:nvSpPr>
          <p:cNvPr id="6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3887960" y="5906158"/>
            <a:ext cx="14271381" cy="3565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dirty="0" smtClean="0"/>
              <a:t>-   Quem são nossos clientes?</a:t>
            </a:r>
          </a:p>
          <a:p>
            <a:pPr marL="685800" indent="-685800" algn="l">
              <a:buFontTx/>
              <a:buChar char="-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dirty="0" smtClean="0"/>
              <a:t>Como utilizam nosso site?</a:t>
            </a:r>
          </a:p>
          <a:p>
            <a:pPr marL="685800" indent="-685800" algn="l">
              <a:buFontTx/>
              <a:buChar char="-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dirty="0" smtClean="0"/>
              <a:t>Quantas pessoas acessam meu site?</a:t>
            </a:r>
          </a:p>
          <a:p>
            <a:pPr marL="685800" indent="-685800" algn="l">
              <a:buFontTx/>
              <a:buChar char="-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dirty="0" smtClean="0"/>
              <a:t>E quantas clicam no botão “compre já”?</a:t>
            </a:r>
          </a:p>
          <a:p>
            <a:pPr marL="685800" indent="-685800" algn="l">
              <a:buFontTx/>
              <a:buChar char="-"/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dirty="0" smtClean="0"/>
              <a:t>O layout do meu site é bom?</a:t>
            </a:r>
          </a:p>
        </p:txBody>
      </p:sp>
      <p:pic>
        <p:nvPicPr>
          <p:cNvPr id="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2687" y="6265231"/>
            <a:ext cx="2335384" cy="2335384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412" y="5556994"/>
            <a:ext cx="7586134" cy="42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6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418386357"/>
              </p:ext>
            </p:extLst>
          </p:nvPr>
        </p:nvGraphicFramePr>
        <p:xfrm>
          <a:off x="575733" y="3057978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5" y="1724280"/>
            <a:ext cx="1427138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Modelo funil</a:t>
            </a:r>
            <a:r>
              <a:rPr lang="pt-BR" sz="66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:</a:t>
            </a:r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5154919"/>
              </p:ext>
            </p:extLst>
          </p:nvPr>
        </p:nvGraphicFramePr>
        <p:xfrm>
          <a:off x="4064000" y="1439333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ta para a direita 3"/>
          <p:cNvSpPr/>
          <p:nvPr/>
        </p:nvSpPr>
        <p:spPr>
          <a:xfrm>
            <a:off x="8466667" y="7021925"/>
            <a:ext cx="4487333" cy="2641600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117469490"/>
              </p:ext>
            </p:extLst>
          </p:nvPr>
        </p:nvGraphicFramePr>
        <p:xfrm>
          <a:off x="13851499" y="5211117"/>
          <a:ext cx="7890901" cy="5880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Seta para baixo 12"/>
          <p:cNvSpPr/>
          <p:nvPr/>
        </p:nvSpPr>
        <p:spPr>
          <a:xfrm>
            <a:off x="17001099" y="11253776"/>
            <a:ext cx="1693333" cy="1083733"/>
          </a:xfrm>
          <a:prstGeom prst="down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upo 13"/>
          <p:cNvGrpSpPr/>
          <p:nvPr/>
        </p:nvGrpSpPr>
        <p:grpSpPr>
          <a:xfrm>
            <a:off x="15595668" y="12067366"/>
            <a:ext cx="7569063" cy="2299463"/>
            <a:chOff x="1516888" y="7935845"/>
            <a:chExt cx="7569063" cy="2299463"/>
          </a:xfrm>
        </p:grpSpPr>
        <p:sp>
          <p:nvSpPr>
            <p:cNvPr id="15" name="Retângulo 14"/>
            <p:cNvSpPr/>
            <p:nvPr/>
          </p:nvSpPr>
          <p:spPr>
            <a:xfrm>
              <a:off x="1516888" y="8982235"/>
              <a:ext cx="7450530" cy="125307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tângulo 15"/>
            <p:cNvSpPr/>
            <p:nvPr/>
          </p:nvSpPr>
          <p:spPr>
            <a:xfrm>
              <a:off x="1635421" y="7935845"/>
              <a:ext cx="7450530" cy="12530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0040" tIns="320040" rIns="320040" bIns="32004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4500" b="0" kern="1200" dirty="0" smtClean="0"/>
                <a:t>Compra</a:t>
              </a:r>
              <a:r>
                <a:rPr lang="pt-BR" sz="4500" kern="1200" dirty="0" smtClean="0"/>
                <a:t> </a:t>
              </a:r>
              <a:r>
                <a:rPr lang="pt-BR" sz="4500" b="0" kern="1200" dirty="0" smtClean="0"/>
                <a:t>(conversão)</a:t>
              </a:r>
              <a:endParaRPr lang="en-US" sz="4500" b="0" kern="1200" dirty="0"/>
            </a:p>
          </p:txBody>
        </p:sp>
      </p:grpSp>
      <p:sp>
        <p:nvSpPr>
          <p:cNvPr id="19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7256099" y="3009411"/>
            <a:ext cx="139525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000" dirty="0" err="1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User</a:t>
            </a:r>
            <a:endParaRPr lang="pt-BR" sz="40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20" name="Seta para baixo 19"/>
          <p:cNvSpPr/>
          <p:nvPr/>
        </p:nvSpPr>
        <p:spPr>
          <a:xfrm>
            <a:off x="16958025" y="3989754"/>
            <a:ext cx="1693333" cy="1083733"/>
          </a:xfrm>
          <a:prstGeom prst="down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6506668" y="5643023"/>
            <a:ext cx="323759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Homepage</a:t>
            </a:r>
          </a:p>
        </p:txBody>
      </p:sp>
      <p:sp>
        <p:nvSpPr>
          <p:cNvPr id="22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6265785" y="7542007"/>
            <a:ext cx="377946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000" dirty="0" err="1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Product</a:t>
            </a:r>
            <a:r>
              <a:rPr lang="pt-BR" sz="4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 Page</a:t>
            </a:r>
          </a:p>
        </p:txBody>
      </p:sp>
      <p:sp>
        <p:nvSpPr>
          <p:cNvPr id="2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7242149" y="9248791"/>
            <a:ext cx="139525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000" dirty="0" err="1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Cart</a:t>
            </a:r>
            <a:endParaRPr lang="pt-BR" sz="40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</p:spTree>
    <p:extLst>
      <p:ext uri="{BB962C8B-B14F-4D97-AF65-F5344CB8AC3E}">
        <p14:creationId xmlns:p14="http://schemas.microsoft.com/office/powerpoint/2010/main" val="2088253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ISSÃO"/>
          <p:cNvSpPr txBox="1"/>
          <p:nvPr/>
        </p:nvSpPr>
        <p:spPr>
          <a:xfrm>
            <a:off x="2197605" y="1036910"/>
            <a:ext cx="102657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800" b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54" name="DO PEDRO"/>
          <p:cNvSpPr txBox="1"/>
          <p:nvPr/>
        </p:nvSpPr>
        <p:spPr>
          <a:xfrm>
            <a:off x="2197605" y="4315979"/>
            <a:ext cx="10265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 b="0">
                <a:latin typeface="Gilroy"/>
                <a:ea typeface="Gilroy"/>
                <a:cs typeface="Gilroy"/>
                <a:sym typeface="Gilroy"/>
              </a:defRPr>
            </a:lvl1pPr>
          </a:lstStyle>
          <a:p>
            <a:endParaRPr dirty="0"/>
          </a:p>
        </p:txBody>
      </p:sp>
      <p:sp>
        <p:nvSpPr>
          <p:cNvPr id="2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5" y="1724280"/>
            <a:ext cx="14271381" cy="234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80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Modelo funil</a:t>
            </a:r>
            <a:r>
              <a:rPr lang="pt-BR" sz="6600" dirty="0" smtClean="0">
                <a:solidFill>
                  <a:schemeClr val="accent1"/>
                </a:solidFill>
                <a:latin typeface="Gilroy"/>
                <a:ea typeface="Gilroy"/>
                <a:cs typeface="Gilroy"/>
                <a:sym typeface="Gilroy"/>
              </a:rPr>
              <a:t>:</a:t>
            </a:r>
          </a:p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6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Taxa de conversão?</a:t>
            </a:r>
            <a:endParaRPr lang="pt-BR" sz="66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8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994404" y="10856232"/>
            <a:ext cx="1427138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dirty="0" smtClean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5154919"/>
              </p:ext>
            </p:extLst>
          </p:nvPr>
        </p:nvGraphicFramePr>
        <p:xfrm>
          <a:off x="4064000" y="1439333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86960466"/>
              </p:ext>
            </p:extLst>
          </p:nvPr>
        </p:nvGraphicFramePr>
        <p:xfrm>
          <a:off x="7450709" y="5211117"/>
          <a:ext cx="7890901" cy="5880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Seta para baixo 12"/>
          <p:cNvSpPr/>
          <p:nvPr/>
        </p:nvSpPr>
        <p:spPr>
          <a:xfrm>
            <a:off x="10600309" y="11253776"/>
            <a:ext cx="1693333" cy="1083733"/>
          </a:xfrm>
          <a:prstGeom prst="down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upo 13"/>
          <p:cNvGrpSpPr/>
          <p:nvPr/>
        </p:nvGrpSpPr>
        <p:grpSpPr>
          <a:xfrm>
            <a:off x="9194878" y="12067366"/>
            <a:ext cx="7569063" cy="2299463"/>
            <a:chOff x="1516888" y="7935845"/>
            <a:chExt cx="7569063" cy="2299463"/>
          </a:xfrm>
        </p:grpSpPr>
        <p:sp>
          <p:nvSpPr>
            <p:cNvPr id="15" name="Retângulo 14"/>
            <p:cNvSpPr/>
            <p:nvPr/>
          </p:nvSpPr>
          <p:spPr>
            <a:xfrm>
              <a:off x="1516888" y="8982235"/>
              <a:ext cx="7450530" cy="125307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tângulo 15"/>
            <p:cNvSpPr/>
            <p:nvPr/>
          </p:nvSpPr>
          <p:spPr>
            <a:xfrm>
              <a:off x="1635421" y="7935845"/>
              <a:ext cx="7450530" cy="12530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0040" tIns="320040" rIns="320040" bIns="32004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4500" b="0" kern="1200" dirty="0" smtClean="0"/>
                <a:t>Compra</a:t>
              </a:r>
              <a:r>
                <a:rPr lang="pt-BR" sz="4500" kern="1200" dirty="0" smtClean="0"/>
                <a:t> </a:t>
              </a:r>
              <a:r>
                <a:rPr lang="pt-BR" sz="4500" b="0" kern="1200" dirty="0" smtClean="0"/>
                <a:t>(conversão)</a:t>
              </a:r>
              <a:endParaRPr lang="en-US" sz="4500" b="0" kern="1200" dirty="0"/>
            </a:p>
          </p:txBody>
        </p:sp>
      </p:grpSp>
      <p:sp>
        <p:nvSpPr>
          <p:cNvPr id="19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0855309" y="3009411"/>
            <a:ext cx="139525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000" dirty="0" err="1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User</a:t>
            </a:r>
            <a:endParaRPr lang="pt-BR" sz="40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20" name="Seta para baixo 19"/>
          <p:cNvSpPr/>
          <p:nvPr/>
        </p:nvSpPr>
        <p:spPr>
          <a:xfrm>
            <a:off x="10557235" y="3989754"/>
            <a:ext cx="1693333" cy="1083733"/>
          </a:xfrm>
          <a:prstGeom prst="down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0105878" y="5643023"/>
            <a:ext cx="323759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Homepage</a:t>
            </a:r>
          </a:p>
        </p:txBody>
      </p:sp>
      <p:sp>
        <p:nvSpPr>
          <p:cNvPr id="22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9864995" y="7542007"/>
            <a:ext cx="377946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000" dirty="0" err="1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Product</a:t>
            </a:r>
            <a:r>
              <a:rPr lang="pt-BR" sz="40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 Page</a:t>
            </a:r>
          </a:p>
        </p:txBody>
      </p:sp>
      <p:sp>
        <p:nvSpPr>
          <p:cNvPr id="23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0841359" y="9248791"/>
            <a:ext cx="139525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lnSpc>
                <a:spcPct val="150000"/>
              </a:lnSpc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4000" dirty="0" err="1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Cart</a:t>
            </a:r>
            <a:endParaRPr lang="pt-BR" sz="4000" dirty="0" smtClean="0">
              <a:solidFill>
                <a:schemeClr val="tx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25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5985066" y="7020771"/>
            <a:ext cx="35105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endParaRPr lang="pt-BR" sz="3600" dirty="0" smtClean="0">
              <a:solidFill>
                <a:schemeClr val="accent1"/>
              </a:solidFill>
              <a:latin typeface="Gilroy"/>
              <a:ea typeface="Gilroy"/>
              <a:cs typeface="Gilroy"/>
              <a:sym typeface="Gilroy"/>
            </a:endParaRPr>
          </a:p>
        </p:txBody>
      </p:sp>
      <p:sp>
        <p:nvSpPr>
          <p:cNvPr id="26" name="Seta em curva para a esquerda 25"/>
          <p:cNvSpPr/>
          <p:nvPr/>
        </p:nvSpPr>
        <p:spPr>
          <a:xfrm>
            <a:off x="14931358" y="6195300"/>
            <a:ext cx="1404658" cy="5691900"/>
          </a:xfrm>
          <a:prstGeom prst="curvedLef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É hora do almoço, (1) ele precisa comer porque tem uma reunião longa em breve, (2) precisa terminar o relatório que vai apresentar lá e (3) precisa decidir o restaurante do encontro da semana e (4) comunicar os amigos.…"/>
          <p:cNvSpPr txBox="1"/>
          <p:nvPr/>
        </p:nvSpPr>
        <p:spPr>
          <a:xfrm>
            <a:off x="16645408" y="8482122"/>
            <a:ext cx="14271381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l">
              <a:defRPr sz="4500" b="0">
                <a:latin typeface="Mercury Regular Regular"/>
                <a:ea typeface="Mercury Regular Regular"/>
                <a:cs typeface="Mercury Regular Regular"/>
                <a:sym typeface="Mercury Regular Regular"/>
              </a:defRPr>
            </a:pPr>
            <a:r>
              <a:rPr lang="pt-BR" sz="6600" dirty="0" smtClean="0">
                <a:solidFill>
                  <a:schemeClr val="tx1"/>
                </a:solidFill>
                <a:latin typeface="Gilroy"/>
                <a:ea typeface="Gilroy"/>
                <a:cs typeface="Gilroy"/>
                <a:sym typeface="Gilroy"/>
              </a:rPr>
              <a:t>X%</a:t>
            </a:r>
          </a:p>
        </p:txBody>
      </p:sp>
    </p:spTree>
    <p:extLst>
      <p:ext uri="{BB962C8B-B14F-4D97-AF65-F5344CB8AC3E}">
        <p14:creationId xmlns:p14="http://schemas.microsoft.com/office/powerpoint/2010/main" val="3433702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1214</Words>
  <Application>Microsoft Office PowerPoint</Application>
  <PresentationFormat>Personalizar</PresentationFormat>
  <Paragraphs>534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9" baseType="lpstr">
      <vt:lpstr>Arial</vt:lpstr>
      <vt:lpstr>Gilroy</vt:lpstr>
      <vt:lpstr>Helvetica Neue</vt:lpstr>
      <vt:lpstr>Helvetica Neue Light</vt:lpstr>
      <vt:lpstr>Helvetica Neue Medium</vt:lpstr>
      <vt:lpstr>Mercury Regular Regular</vt:lpstr>
      <vt:lpstr>Wingdings</vt:lpstr>
      <vt:lpstr>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Raphael</dc:creator>
  <cp:lastModifiedBy>Raphael Ballet</cp:lastModifiedBy>
  <cp:revision>52</cp:revision>
  <dcterms:modified xsi:type="dcterms:W3CDTF">2017-10-31T06:46:43Z</dcterms:modified>
</cp:coreProperties>
</file>