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TERA.170717.LogoIcone.png" descr=""/>
          <p:cNvPicPr/>
          <p:nvPr/>
        </p:nvPicPr>
        <p:blipFill>
          <a:blip r:embed="rId2"/>
          <a:stretch/>
        </p:blipFill>
        <p:spPr>
          <a:xfrm>
            <a:off x="660600" y="635760"/>
            <a:ext cx="712080" cy="712080"/>
          </a:xfrm>
          <a:prstGeom prst="rect">
            <a:avLst/>
          </a:prstGeom>
          <a:ln w="12600">
            <a:noFill/>
          </a:ln>
        </p:spPr>
      </p:pic>
      <p:sp>
        <p:nvSpPr>
          <p:cNvPr id="1" name="CustomShape 1"/>
          <p:cNvSpPr/>
          <p:nvPr/>
        </p:nvSpPr>
        <p:spPr>
          <a:xfrm>
            <a:off x="-43920" y="-34200"/>
            <a:ext cx="25094880" cy="13951800"/>
          </a:xfrm>
          <a:prstGeom prst="rect">
            <a:avLst/>
          </a:prstGeom>
          <a:solidFill>
            <a:srgbClr val="e8e8e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TERA.170717.Logo.png" descr=""/>
          <p:cNvPicPr/>
          <p:nvPr/>
        </p:nvPicPr>
        <p:blipFill>
          <a:blip r:embed="rId3"/>
          <a:stretch/>
        </p:blipFill>
        <p:spPr>
          <a:xfrm>
            <a:off x="8443800" y="4716360"/>
            <a:ext cx="8119800" cy="4282920"/>
          </a:xfrm>
          <a:prstGeom prst="rect">
            <a:avLst/>
          </a:prstGeom>
          <a:ln w="126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/>
          </p:nvPr>
        </p:nvSpPr>
        <p:spPr>
          <a:xfrm>
            <a:off x="11959200" y="13080960"/>
            <a:ext cx="452880" cy="460800"/>
          </a:xfrm>
          <a:prstGeom prst="rect">
            <a:avLst/>
          </a:prstGeom>
        </p:spPr>
        <p:txBody>
          <a:bodyPr lIns="50760" rIns="50760" tIns="50760" bIns="50760"/>
          <a:p>
            <a:pPr algn="ctr">
              <a:lnSpc>
                <a:spcPct val="100000"/>
              </a:lnSpc>
            </a:pPr>
            <a:fld id="{EA8F061F-6DB0-4C88-83E9-30D2A9D8DE7D}" type="slidenum"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 Light"/>
                <a:ea typeface="Helvetica Neue Light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Click to edit the title text format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Click to edit the outline text format</a:t>
            </a:r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Second Outline Level</a:t>
            </a:r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Third Outline Level</a:t>
            </a:r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Fourth Outline Level</a:t>
            </a:r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TERA.170717.LogoIcone.png" descr=""/>
          <p:cNvPicPr/>
          <p:nvPr/>
        </p:nvPicPr>
        <p:blipFill>
          <a:blip r:embed="rId2"/>
          <a:stretch/>
        </p:blipFill>
        <p:spPr>
          <a:xfrm>
            <a:off x="660600" y="635760"/>
            <a:ext cx="712080" cy="712080"/>
          </a:xfrm>
          <a:prstGeom prst="rect">
            <a:avLst/>
          </a:prstGeom>
          <a:ln w="12600"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-43920" y="-34200"/>
            <a:ext cx="25094880" cy="13951800"/>
          </a:xfrm>
          <a:prstGeom prst="rect">
            <a:avLst/>
          </a:prstGeom>
          <a:solidFill>
            <a:srgbClr val="e8e8e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" name="TERA.170717.LogoIcone.png" descr=""/>
          <p:cNvPicPr/>
          <p:nvPr/>
        </p:nvPicPr>
        <p:blipFill>
          <a:blip r:embed="rId3"/>
          <a:stretch/>
        </p:blipFill>
        <p:spPr>
          <a:xfrm>
            <a:off x="660600" y="635760"/>
            <a:ext cx="712080" cy="712080"/>
          </a:xfrm>
          <a:prstGeom prst="rect">
            <a:avLst/>
          </a:prstGeom>
          <a:ln w="12600"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sldNum"/>
          </p:nvPr>
        </p:nvSpPr>
        <p:spPr>
          <a:xfrm>
            <a:off x="11959200" y="13080960"/>
            <a:ext cx="452880" cy="460800"/>
          </a:xfrm>
          <a:prstGeom prst="rect">
            <a:avLst/>
          </a:prstGeom>
        </p:spPr>
        <p:txBody>
          <a:bodyPr lIns="50760" rIns="50760" tIns="50760" bIns="50760"/>
          <a:p>
            <a:pPr algn="ctr">
              <a:lnSpc>
                <a:spcPct val="100000"/>
              </a:lnSpc>
            </a:pPr>
            <a:fld id="{6D78A2EB-BCDD-47E7-A646-8A12F7E7FBD0}" type="slidenum"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 Light"/>
                <a:ea typeface="Helvetica Neue Light"/>
              </a:rPr>
              <a:t>1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Click to edit the title text format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Click to edit the outline text format</a:t>
            </a:r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Second Outline Level</a:t>
            </a:r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Third Outline Level</a:t>
            </a:r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Fourth Outline Level</a:t>
            </a:r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197440" y="1036800"/>
            <a:ext cx="102240" cy="453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2197440" y="4316040"/>
            <a:ext cx="102240" cy="3179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"/>
          <p:cNvSpPr/>
          <p:nvPr/>
        </p:nvSpPr>
        <p:spPr>
          <a:xfrm>
            <a:off x="1994400" y="1837080"/>
            <a:ext cx="14271120" cy="1107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Exemplo:</a:t>
            </a:r>
            <a:r>
              <a:rPr b="0" lang="pt-BR" sz="66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	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662400" y="3648960"/>
            <a:ext cx="11181600" cy="412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Análise de clusters naturais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Distribuição de massa e diâmetro de moedas norte-americanas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rcRect l="7302" t="11528" r="9589" b="7420"/>
          <a:stretch/>
        </p:blipFill>
        <p:spPr>
          <a:xfrm>
            <a:off x="11232000" y="2160360"/>
            <a:ext cx="13103640" cy="1022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197440" y="1036800"/>
            <a:ext cx="102240" cy="453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2197440" y="4316040"/>
            <a:ext cx="102240" cy="3179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"/>
          <p:cNvSpPr/>
          <p:nvPr/>
        </p:nvSpPr>
        <p:spPr>
          <a:xfrm>
            <a:off x="1994400" y="1837080"/>
            <a:ext cx="14271120" cy="1107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Exemplo:</a:t>
            </a:r>
            <a:r>
              <a:rPr b="0" lang="pt-BR" sz="66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	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662400" y="3648960"/>
            <a:ext cx="11181600" cy="412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Análise de clusters naturais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Distribuição de massa e diâmetro de moedas norte-americanas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rcRect l="7439" t="11627" r="9301" b="6977"/>
          <a:stretch/>
        </p:blipFill>
        <p:spPr>
          <a:xfrm>
            <a:off x="11184120" y="2354400"/>
            <a:ext cx="12887640" cy="100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197440" y="1036800"/>
            <a:ext cx="102240" cy="453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"/>
          <p:cNvSpPr/>
          <p:nvPr/>
        </p:nvSpPr>
        <p:spPr>
          <a:xfrm>
            <a:off x="2197440" y="4316040"/>
            <a:ext cx="102240" cy="3179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"/>
          <p:cNvSpPr/>
          <p:nvPr/>
        </p:nvSpPr>
        <p:spPr>
          <a:xfrm>
            <a:off x="1994400" y="759240"/>
            <a:ext cx="14271120" cy="131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pt-BR" sz="80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2. Clustering</a:t>
            </a:r>
            <a:r>
              <a:rPr b="0" lang="pt-BR" sz="66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: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1994400" y="2244960"/>
            <a:ext cx="14271120" cy="2514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M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é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t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o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o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s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p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o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p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u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l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a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r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e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s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: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K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-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M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e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a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n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H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i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e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r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a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r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c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h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i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c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a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l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C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l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u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s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t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e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r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i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n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g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3689640" y="5142240"/>
            <a:ext cx="17004240" cy="850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197440" y="1036800"/>
            <a:ext cx="102240" cy="453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"/>
          <p:cNvSpPr/>
          <p:nvPr/>
        </p:nvSpPr>
        <p:spPr>
          <a:xfrm>
            <a:off x="2197440" y="4316040"/>
            <a:ext cx="102240" cy="3179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"/>
          <p:cNvSpPr/>
          <p:nvPr/>
        </p:nvSpPr>
        <p:spPr>
          <a:xfrm>
            <a:off x="1994400" y="759240"/>
            <a:ext cx="14271120" cy="131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pt-BR" sz="80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2. Clustering</a:t>
            </a:r>
            <a:r>
              <a:rPr b="0" lang="pt-BR" sz="66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: K-Means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1994400" y="2640960"/>
            <a:ext cx="14271120" cy="3025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Gera clusters iterativamente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Precisa escolher o número de clusters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Utiliza o conceito de centroide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6569640" y="6040080"/>
            <a:ext cx="11244600" cy="749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197440" y="1036800"/>
            <a:ext cx="102240" cy="453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"/>
          <p:cNvSpPr/>
          <p:nvPr/>
        </p:nvSpPr>
        <p:spPr>
          <a:xfrm>
            <a:off x="2197440" y="4316040"/>
            <a:ext cx="102240" cy="3179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"/>
          <p:cNvSpPr/>
          <p:nvPr/>
        </p:nvSpPr>
        <p:spPr>
          <a:xfrm>
            <a:off x="1994400" y="759240"/>
            <a:ext cx="14271120" cy="131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pt-BR" sz="80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2. </a:t>
            </a:r>
            <a:r>
              <a:rPr b="0" lang="pt-BR" sz="66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K-Means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1994400" y="2640960"/>
            <a:ext cx="20037600" cy="9604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Algoritmo: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Passo 1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: Defina o número de clusters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Passo 2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: Atribua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aleatoriamente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um cluster para cada ponto 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Passo 3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: Calcule o centroide de cada cluster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Passo 4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: Calcule a distância entre cada ponto e os centroides dos clusters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Passo 5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: Atribua cada ponto a seu cluster cujo centroide está mais próximo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Passo 6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: Repita os passos 3-5 até não haver mais variação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197440" y="1036800"/>
            <a:ext cx="102240" cy="453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2197440" y="4316040"/>
            <a:ext cx="102240" cy="3179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"/>
          <p:cNvSpPr/>
          <p:nvPr/>
        </p:nvSpPr>
        <p:spPr>
          <a:xfrm>
            <a:off x="1994400" y="759240"/>
            <a:ext cx="14271120" cy="131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pt-BR" sz="80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2. </a:t>
            </a:r>
            <a:r>
              <a:rPr b="0" lang="pt-BR" sz="66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K-Means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1994400" y="2748960"/>
            <a:ext cx="20037600" cy="1929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Passo 1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: Defina o número de clusters (k)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K = 2 (Arbitrário, por enquanto)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6941160" y="5796000"/>
            <a:ext cx="10501560" cy="624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197440" y="1036800"/>
            <a:ext cx="102240" cy="453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2197440" y="4316040"/>
            <a:ext cx="102240" cy="3179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"/>
          <p:cNvSpPr/>
          <p:nvPr/>
        </p:nvSpPr>
        <p:spPr>
          <a:xfrm>
            <a:off x="1994400" y="759240"/>
            <a:ext cx="14271120" cy="131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pt-BR" sz="80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2. </a:t>
            </a:r>
            <a:r>
              <a:rPr b="0" lang="pt-BR" sz="66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K-Means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1994400" y="2640960"/>
            <a:ext cx="20037600" cy="833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Passo 2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: Atribua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aleatoriamente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um cluster para cada ponto 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3286440" y="5076000"/>
            <a:ext cx="17810640" cy="589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97440" y="1036800"/>
            <a:ext cx="102240" cy="453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"/>
          <p:cNvSpPr/>
          <p:nvPr/>
        </p:nvSpPr>
        <p:spPr>
          <a:xfrm>
            <a:off x="2197440" y="4316040"/>
            <a:ext cx="102240" cy="3179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"/>
          <p:cNvSpPr/>
          <p:nvPr/>
        </p:nvSpPr>
        <p:spPr>
          <a:xfrm>
            <a:off x="1994400" y="759240"/>
            <a:ext cx="14271120" cy="131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pt-BR" sz="80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2. </a:t>
            </a:r>
            <a:r>
              <a:rPr b="0" lang="pt-BR" sz="66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K-Means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1994400" y="2640960"/>
            <a:ext cx="20037600" cy="833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Passo 3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: Calcule o centroide de cada cluster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3284640" y="5004000"/>
            <a:ext cx="17715960" cy="586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197440" y="1036800"/>
            <a:ext cx="102240" cy="453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"/>
          <p:cNvSpPr/>
          <p:nvPr/>
        </p:nvSpPr>
        <p:spPr>
          <a:xfrm>
            <a:off x="2197440" y="4316040"/>
            <a:ext cx="102240" cy="3179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1994400" y="759240"/>
            <a:ext cx="14271120" cy="131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pt-BR" sz="80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2. </a:t>
            </a:r>
            <a:r>
              <a:rPr b="0" lang="pt-BR" sz="66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K-Means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1994400" y="2640960"/>
            <a:ext cx="20037600" cy="833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lvl="3" marL="864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Passo 5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: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Atribua cada ponto a seu cluster mais próximo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3285000" y="5004000"/>
            <a:ext cx="17680320" cy="585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2197440" y="1036800"/>
            <a:ext cx="102240" cy="453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"/>
          <p:cNvSpPr/>
          <p:nvPr/>
        </p:nvSpPr>
        <p:spPr>
          <a:xfrm>
            <a:off x="2197440" y="4316040"/>
            <a:ext cx="102240" cy="3179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3"/>
          <p:cNvSpPr/>
          <p:nvPr/>
        </p:nvSpPr>
        <p:spPr>
          <a:xfrm>
            <a:off x="1994400" y="759240"/>
            <a:ext cx="14271120" cy="131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pt-BR" sz="80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2. </a:t>
            </a:r>
            <a:r>
              <a:rPr b="0" lang="pt-BR" sz="66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K-Means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1994400" y="2640960"/>
            <a:ext cx="20037600" cy="833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lvl="3" marL="864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Passo 6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: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Repita os passos 3-5 até não haver mais variação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3300120" y="5004000"/>
            <a:ext cx="17701200" cy="586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609920" y="2742840"/>
            <a:ext cx="19107360" cy="4491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pt-BR" sz="288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AULA 27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0" y="11314080"/>
            <a:ext cx="25094880" cy="3212640"/>
          </a:xfrm>
          <a:prstGeom prst="rect">
            <a:avLst/>
          </a:prstGeom>
          <a:solidFill>
            <a:srgbClr val="e8e8e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>
            <a:off x="1609920" y="7053120"/>
            <a:ext cx="15886080" cy="30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Unsupervised Learning: Clustering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197440" y="1036800"/>
            <a:ext cx="102240" cy="453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"/>
          <p:cNvSpPr/>
          <p:nvPr/>
        </p:nvSpPr>
        <p:spPr>
          <a:xfrm>
            <a:off x="2197440" y="4316040"/>
            <a:ext cx="102240" cy="3179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3"/>
          <p:cNvSpPr/>
          <p:nvPr/>
        </p:nvSpPr>
        <p:spPr>
          <a:xfrm>
            <a:off x="1994400" y="759240"/>
            <a:ext cx="14271120" cy="131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pt-BR" sz="80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2. </a:t>
            </a:r>
            <a:r>
              <a:rPr b="0" lang="pt-BR" sz="66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K-Means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1994400" y="2640960"/>
            <a:ext cx="20037600" cy="5035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lvl="3" marL="864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Vantagens K-Means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29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Algoritmo simples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29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Resultado intuitivo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29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Funciona bem na prática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29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Pode ser utilizado para conjunto grande de dados (cresce linearmente com tamanho do dataset)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2197440" y="1036800"/>
            <a:ext cx="102240" cy="453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"/>
          <p:cNvSpPr/>
          <p:nvPr/>
        </p:nvSpPr>
        <p:spPr>
          <a:xfrm>
            <a:off x="2197440" y="4316040"/>
            <a:ext cx="102240" cy="3179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"/>
          <p:cNvSpPr/>
          <p:nvPr/>
        </p:nvSpPr>
        <p:spPr>
          <a:xfrm>
            <a:off x="1994400" y="759240"/>
            <a:ext cx="14271120" cy="131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pt-BR" sz="80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2. </a:t>
            </a:r>
            <a:r>
              <a:rPr b="0" lang="pt-BR" sz="66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K-Means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1994400" y="2640960"/>
            <a:ext cx="20037600" cy="5035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lvl="3" marL="864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Desv</a:t>
            </a: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antagens K-Means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29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Necessita escolher o número de clusters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29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Pode convergir para resultados não esperados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29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Impraticável para dados com grandes dimensões (cresce exponencialmente com o número de dimensões – </a:t>
            </a:r>
            <a:r>
              <a:rPr b="0" i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maldição da dimensionalidade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)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2197440" y="1036800"/>
            <a:ext cx="102240" cy="453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2"/>
          <p:cNvSpPr/>
          <p:nvPr/>
        </p:nvSpPr>
        <p:spPr>
          <a:xfrm>
            <a:off x="2197440" y="4316040"/>
            <a:ext cx="102240" cy="3179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3"/>
          <p:cNvSpPr/>
          <p:nvPr/>
        </p:nvSpPr>
        <p:spPr>
          <a:xfrm>
            <a:off x="1994400" y="759240"/>
            <a:ext cx="14271120" cy="131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pt-BR" sz="80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2. </a:t>
            </a:r>
            <a:r>
              <a:rPr b="0" lang="pt-BR" sz="66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K-Means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1994400" y="2172960"/>
            <a:ext cx="20037600" cy="833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lvl="3" marL="864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Desv</a:t>
            </a: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antagens K-Means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7340400" y="3378600"/>
            <a:ext cx="9702720" cy="970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197440" y="1036800"/>
            <a:ext cx="102240" cy="453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"/>
          <p:cNvSpPr/>
          <p:nvPr/>
        </p:nvSpPr>
        <p:spPr>
          <a:xfrm>
            <a:off x="2197440" y="4316040"/>
            <a:ext cx="102240" cy="3179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3"/>
          <p:cNvSpPr/>
          <p:nvPr/>
        </p:nvSpPr>
        <p:spPr>
          <a:xfrm>
            <a:off x="1994400" y="759240"/>
            <a:ext cx="14271120" cy="131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pt-BR" sz="80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2. </a:t>
            </a:r>
            <a:r>
              <a:rPr b="0" lang="pt-BR" sz="66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K-Means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994400" y="2172960"/>
            <a:ext cx="20037600" cy="833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lvl="3" marL="864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Desv</a:t>
            </a: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antagens K-Means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rcRect l="0" t="0" r="27649" b="0"/>
          <a:stretch/>
        </p:blipFill>
        <p:spPr>
          <a:xfrm>
            <a:off x="7232400" y="3312000"/>
            <a:ext cx="10011240" cy="97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2197440" y="1036800"/>
            <a:ext cx="102240" cy="453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2"/>
          <p:cNvSpPr/>
          <p:nvPr/>
        </p:nvSpPr>
        <p:spPr>
          <a:xfrm>
            <a:off x="2197440" y="4316040"/>
            <a:ext cx="102240" cy="3179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3"/>
          <p:cNvSpPr/>
          <p:nvPr/>
        </p:nvSpPr>
        <p:spPr>
          <a:xfrm>
            <a:off x="1994400" y="10856160"/>
            <a:ext cx="14271120" cy="794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4"/>
          <p:cNvSpPr/>
          <p:nvPr/>
        </p:nvSpPr>
        <p:spPr>
          <a:xfrm>
            <a:off x="9194760" y="13113720"/>
            <a:ext cx="7450200" cy="125280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05" name="CustomShape 5"/>
          <p:cNvSpPr/>
          <p:nvPr/>
        </p:nvSpPr>
        <p:spPr>
          <a:xfrm>
            <a:off x="15985080" y="7020720"/>
            <a:ext cx="3510000" cy="656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6"/>
          <p:cNvSpPr/>
          <p:nvPr/>
        </p:nvSpPr>
        <p:spPr>
          <a:xfrm>
            <a:off x="8577360" y="6837480"/>
            <a:ext cx="243835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7"/>
          <p:cNvSpPr/>
          <p:nvPr/>
        </p:nvSpPr>
        <p:spPr>
          <a:xfrm>
            <a:off x="4138200" y="5529600"/>
            <a:ext cx="16107120" cy="2631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algn="ctr">
              <a:lnSpc>
                <a:spcPct val="100000"/>
              </a:lnSpc>
            </a:pPr>
            <a:r>
              <a:rPr b="0" lang="pt-BR" sz="166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OBRIGADO!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197440" y="1036800"/>
            <a:ext cx="102240" cy="453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1621440" y="4316040"/>
            <a:ext cx="102240" cy="3179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1621440" y="1974240"/>
            <a:ext cx="14271120" cy="833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Instrutor: </a:t>
            </a:r>
            <a:r>
              <a:rPr b="0" lang="pt-BR" sz="48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Raphael Ballet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Imagem 4" descr=""/>
          <p:cNvPicPr/>
          <p:nvPr/>
        </p:nvPicPr>
        <p:blipFill>
          <a:blip r:embed="rId1"/>
          <a:stretch/>
        </p:blipFill>
        <p:spPr>
          <a:xfrm>
            <a:off x="1872360" y="9469080"/>
            <a:ext cx="1799640" cy="1799640"/>
          </a:xfrm>
          <a:prstGeom prst="rect">
            <a:avLst/>
          </a:prstGeom>
          <a:ln>
            <a:noFill/>
          </a:ln>
        </p:spPr>
      </p:pic>
      <p:sp>
        <p:nvSpPr>
          <p:cNvPr id="87" name="CustomShape 4"/>
          <p:cNvSpPr/>
          <p:nvPr/>
        </p:nvSpPr>
        <p:spPr>
          <a:xfrm>
            <a:off x="1621440" y="3749040"/>
            <a:ext cx="14271120" cy="833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pt-BR" sz="48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Background: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Line 5"/>
          <p:cNvSpPr/>
          <p:nvPr/>
        </p:nvSpPr>
        <p:spPr>
          <a:xfrm>
            <a:off x="1621440" y="3304080"/>
            <a:ext cx="20017080" cy="360"/>
          </a:xfrm>
          <a:prstGeom prst="line">
            <a:avLst/>
          </a:prstGeom>
          <a:ln w="25560"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6"/>
          <p:cNvSpPr/>
          <p:nvPr/>
        </p:nvSpPr>
        <p:spPr>
          <a:xfrm>
            <a:off x="2348640" y="4718520"/>
            <a:ext cx="14271120" cy="833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Engenheiro de Controle e Automação (IMT)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7"/>
          <p:cNvSpPr/>
          <p:nvPr/>
        </p:nvSpPr>
        <p:spPr>
          <a:xfrm>
            <a:off x="2348640" y="5880960"/>
            <a:ext cx="18531360" cy="833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Mestre em Sistemas Aeroespaciais e Mecatrônica (ITA)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Line 8"/>
          <p:cNvSpPr/>
          <p:nvPr/>
        </p:nvSpPr>
        <p:spPr>
          <a:xfrm>
            <a:off x="1621440" y="8197920"/>
            <a:ext cx="20017080" cy="360"/>
          </a:xfrm>
          <a:prstGeom prst="line">
            <a:avLst/>
          </a:prstGeom>
          <a:ln w="25560"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"/>
          <p:cNvSpPr/>
          <p:nvPr/>
        </p:nvSpPr>
        <p:spPr>
          <a:xfrm>
            <a:off x="1469520" y="8518320"/>
            <a:ext cx="35035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Interesses: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0"/>
          <p:cNvSpPr/>
          <p:nvPr/>
        </p:nvSpPr>
        <p:spPr>
          <a:xfrm>
            <a:off x="2348640" y="6976080"/>
            <a:ext cx="14271120" cy="833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Data Scientist – Elo7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1"/>
          <p:cNvSpPr/>
          <p:nvPr/>
        </p:nvSpPr>
        <p:spPr>
          <a:xfrm>
            <a:off x="3864600" y="9953280"/>
            <a:ext cx="37047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48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Drones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Imagem 13" descr=""/>
          <p:cNvPicPr/>
          <p:nvPr/>
        </p:nvPicPr>
        <p:blipFill>
          <a:blip r:embed="rId2"/>
          <a:stretch/>
        </p:blipFill>
        <p:spPr>
          <a:xfrm>
            <a:off x="7822080" y="9572760"/>
            <a:ext cx="1799640" cy="1799640"/>
          </a:xfrm>
          <a:prstGeom prst="rect">
            <a:avLst/>
          </a:prstGeom>
          <a:ln>
            <a:noFill/>
          </a:ln>
        </p:spPr>
      </p:pic>
      <p:sp>
        <p:nvSpPr>
          <p:cNvPr id="96" name="CustomShape 12"/>
          <p:cNvSpPr/>
          <p:nvPr/>
        </p:nvSpPr>
        <p:spPr>
          <a:xfrm>
            <a:off x="9718200" y="9583920"/>
            <a:ext cx="464580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48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Aprendizado de Máquina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3"/>
          <p:cNvSpPr/>
          <p:nvPr/>
        </p:nvSpPr>
        <p:spPr>
          <a:xfrm>
            <a:off x="17614800" y="9583920"/>
            <a:ext cx="621720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48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Processamento de Linguagem Natural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Imagem 21" descr=""/>
          <p:cNvPicPr/>
          <p:nvPr/>
        </p:nvPicPr>
        <p:blipFill>
          <a:blip r:embed="rId3"/>
          <a:stretch/>
        </p:blipFill>
        <p:spPr>
          <a:xfrm>
            <a:off x="7770600" y="11612160"/>
            <a:ext cx="1799640" cy="1799640"/>
          </a:xfrm>
          <a:prstGeom prst="rect">
            <a:avLst/>
          </a:prstGeom>
          <a:ln>
            <a:noFill/>
          </a:ln>
        </p:spPr>
      </p:pic>
      <p:sp>
        <p:nvSpPr>
          <p:cNvPr id="99" name="CustomShape 14"/>
          <p:cNvSpPr/>
          <p:nvPr/>
        </p:nvSpPr>
        <p:spPr>
          <a:xfrm>
            <a:off x="9822240" y="11703600"/>
            <a:ext cx="490176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48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Visão Computacional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Imagem 24" descr=""/>
          <p:cNvPicPr/>
          <p:nvPr/>
        </p:nvPicPr>
        <p:blipFill>
          <a:blip r:embed="rId4"/>
          <a:stretch/>
        </p:blipFill>
        <p:spPr>
          <a:xfrm>
            <a:off x="1737000" y="11473200"/>
            <a:ext cx="1799640" cy="1799640"/>
          </a:xfrm>
          <a:prstGeom prst="rect">
            <a:avLst/>
          </a:prstGeom>
          <a:ln>
            <a:noFill/>
          </a:ln>
        </p:spPr>
      </p:pic>
      <p:sp>
        <p:nvSpPr>
          <p:cNvPr id="101" name="CustomShape 15"/>
          <p:cNvSpPr/>
          <p:nvPr/>
        </p:nvSpPr>
        <p:spPr>
          <a:xfrm>
            <a:off x="3833280" y="11957760"/>
            <a:ext cx="37047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48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Robótica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Imagem 26" descr=""/>
          <p:cNvPicPr/>
          <p:nvPr/>
        </p:nvPicPr>
        <p:blipFill>
          <a:blip r:embed="rId5"/>
          <a:stretch/>
        </p:blipFill>
        <p:spPr>
          <a:xfrm>
            <a:off x="15430320" y="11473200"/>
            <a:ext cx="1799640" cy="1799640"/>
          </a:xfrm>
          <a:prstGeom prst="rect">
            <a:avLst/>
          </a:prstGeom>
          <a:ln>
            <a:noFill/>
          </a:ln>
        </p:spPr>
      </p:pic>
      <p:sp>
        <p:nvSpPr>
          <p:cNvPr id="103" name="CustomShape 16"/>
          <p:cNvSpPr/>
          <p:nvPr/>
        </p:nvSpPr>
        <p:spPr>
          <a:xfrm>
            <a:off x="17614800" y="11612160"/>
            <a:ext cx="535860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48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Sistemas de recomendação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Picture 2" descr=""/>
          <p:cNvPicPr/>
          <p:nvPr/>
        </p:nvPicPr>
        <p:blipFill>
          <a:blip r:embed="rId6"/>
          <a:stretch/>
        </p:blipFill>
        <p:spPr>
          <a:xfrm>
            <a:off x="15397560" y="9583920"/>
            <a:ext cx="1865520" cy="186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197440" y="1036800"/>
            <a:ext cx="102240" cy="453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"/>
          <p:cNvSpPr/>
          <p:nvPr/>
        </p:nvSpPr>
        <p:spPr>
          <a:xfrm>
            <a:off x="2197440" y="4316040"/>
            <a:ext cx="102240" cy="3179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"/>
          <p:cNvSpPr/>
          <p:nvPr/>
        </p:nvSpPr>
        <p:spPr>
          <a:xfrm>
            <a:off x="1994400" y="1730520"/>
            <a:ext cx="14271120" cy="1321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pt-BR" sz="80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Planejamento</a:t>
            </a:r>
            <a:r>
              <a:rPr b="0" lang="pt-BR" sz="66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1994400" y="3648960"/>
            <a:ext cx="14271120" cy="6315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marL="743040" indent="-742680">
              <a:lnSpc>
                <a:spcPct val="150000"/>
              </a:lnSpc>
              <a:buClr>
                <a:srgbClr val="000000"/>
              </a:buClr>
              <a:buFont typeface="Helvetica Neue Medium"/>
              <a:buAutoNum type="arabicPeriod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Introdução a clustering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742680">
              <a:lnSpc>
                <a:spcPct val="150000"/>
              </a:lnSpc>
              <a:buClr>
                <a:srgbClr val="000000"/>
              </a:buClr>
              <a:buFont typeface="Helvetica Neue Medium"/>
              <a:buAutoNum type="arabicPeriod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Clustering: K-Means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742680">
              <a:lnSpc>
                <a:spcPct val="150000"/>
              </a:lnSpc>
              <a:buClr>
                <a:srgbClr val="000000"/>
              </a:buClr>
              <a:buFont typeface="Helvetica Neue Medium"/>
              <a:buAutoNum type="arabicPeriod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Clustering: Hierarchical Clustering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742680">
              <a:lnSpc>
                <a:spcPct val="150000"/>
              </a:lnSpc>
              <a:buClr>
                <a:srgbClr val="000000"/>
              </a:buClr>
              <a:buFont typeface="Helvetica Neue Medium"/>
              <a:buAutoNum type="arabicPeriod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Limitações e Problemas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742680">
              <a:lnSpc>
                <a:spcPct val="150000"/>
              </a:lnSpc>
              <a:buClr>
                <a:srgbClr val="000000"/>
              </a:buClr>
              <a:buFont typeface="Helvetica Neue Medium"/>
              <a:buAutoNum type="arabicPeriod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Redução de dimensionalidade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742680">
              <a:lnSpc>
                <a:spcPct val="150000"/>
              </a:lnSpc>
              <a:buClr>
                <a:srgbClr val="000000"/>
              </a:buClr>
              <a:buFont typeface="Helvetica Neue Medium"/>
              <a:buAutoNum type="arabicPeriod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Case final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2197440" y="1036800"/>
            <a:ext cx="102240" cy="453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2197440" y="4316040"/>
            <a:ext cx="102240" cy="3179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1994400" y="1837080"/>
            <a:ext cx="14271120" cy="1107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1. INTRODUÇÃO</a:t>
            </a:r>
            <a:r>
              <a:rPr b="0" lang="pt-BR" sz="66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1994400" y="3648960"/>
            <a:ext cx="14271120" cy="1928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Aprendizagem supervisionada vs. Aprendizagem não supervisionada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4577760" y="6244560"/>
            <a:ext cx="15078240" cy="649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197440" y="1036800"/>
            <a:ext cx="102240" cy="453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"/>
          <p:cNvSpPr/>
          <p:nvPr/>
        </p:nvSpPr>
        <p:spPr>
          <a:xfrm>
            <a:off x="2197440" y="4316040"/>
            <a:ext cx="102240" cy="3179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"/>
          <p:cNvSpPr/>
          <p:nvPr/>
        </p:nvSpPr>
        <p:spPr>
          <a:xfrm>
            <a:off x="1928880" y="800280"/>
            <a:ext cx="14271120" cy="1107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Aprendizagem supervisionada</a:t>
            </a:r>
            <a:r>
              <a:rPr b="0" lang="pt-BR" sz="66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1238760" y="2181240"/>
            <a:ext cx="17229600" cy="5036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lvl="3" marL="864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Dados possuem rótulo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Métodos: Classificação / Regressão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Análises determinísticas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Métricas de sucesso bem definidas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Ex: Crédito, identificação de câncer, previsão de séries temporais financeiras etc.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rcRect l="0" t="0" r="0" b="4905"/>
          <a:stretch/>
        </p:blipFill>
        <p:spPr>
          <a:xfrm>
            <a:off x="5491440" y="7344000"/>
            <a:ext cx="13400640" cy="63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197440" y="1036800"/>
            <a:ext cx="102240" cy="453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>
            <a:off x="2197440" y="4316040"/>
            <a:ext cx="102240" cy="3179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"/>
          <p:cNvSpPr/>
          <p:nvPr/>
        </p:nvSpPr>
        <p:spPr>
          <a:xfrm>
            <a:off x="1928880" y="800280"/>
            <a:ext cx="16287120" cy="1107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Aprendizagem não supervisionada</a:t>
            </a:r>
            <a:r>
              <a:rPr b="0" lang="pt-BR" sz="66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1238760" y="2181240"/>
            <a:ext cx="17229600" cy="5035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lvl="3" marL="864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Dados não rotulados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Métodos: Clustering / density estimation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Análises exploratórias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Métricas de sucesso qualitativas e não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global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Ex: padrões de usuários, cluster de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produtos / clientes etc.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5325840" y="7560000"/>
            <a:ext cx="13732200" cy="61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197440" y="1036800"/>
            <a:ext cx="102240" cy="453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2197440" y="4316040"/>
            <a:ext cx="102240" cy="3179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"/>
          <p:cNvSpPr/>
          <p:nvPr/>
        </p:nvSpPr>
        <p:spPr>
          <a:xfrm>
            <a:off x="1994400" y="1837080"/>
            <a:ext cx="14271120" cy="1107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INTRODUÇÃO</a:t>
            </a:r>
            <a:r>
              <a:rPr b="0" lang="pt-BR" sz="66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994400" y="3648960"/>
            <a:ext cx="14271120" cy="412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Objetivos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Análise exploratória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Encontrar padrões nos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Resumir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3830840" y="3456000"/>
            <a:ext cx="7841160" cy="588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197440" y="1036800"/>
            <a:ext cx="102240" cy="453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2197440" y="4316040"/>
            <a:ext cx="102240" cy="3179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1994400" y="1837080"/>
            <a:ext cx="14271120" cy="1107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Exemplo:</a:t>
            </a:r>
            <a:r>
              <a:rPr b="0" lang="pt-BR" sz="6600" spc="-1" strike="noStrike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	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1994400" y="3648960"/>
            <a:ext cx="10605600" cy="7411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Segmentação usuários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: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1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: Compras específicas (Ex: compras para bebês)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2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: Compras para eventos (Ex: preparação de casamento)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3</a:t>
            </a:r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: Exploração do site – Não procura nada em específico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2744000" y="2311920"/>
            <a:ext cx="11016000" cy="909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4211</TotalTime>
  <Application>LibreOffice/5.1.6.2$Linux_X86_64 LibreOffice_project/10m0$Build-2</Application>
  <Words>1214</Words>
  <Paragraphs>534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Raphael</dc:creator>
  <dc:description/>
  <dc:language>pt-BR</dc:language>
  <cp:lastModifiedBy/>
  <dcterms:modified xsi:type="dcterms:W3CDTF">2017-11-20T21:05:22Z</dcterms:modified>
  <cp:revision>54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41</vt:i4>
  </property>
</Properties>
</file>