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300" r:id="rId4"/>
    <p:sldId id="352" r:id="rId5"/>
    <p:sldId id="336" r:id="rId6"/>
    <p:sldId id="346" r:id="rId7"/>
    <p:sldId id="347" r:id="rId8"/>
    <p:sldId id="348" r:id="rId9"/>
    <p:sldId id="338" r:id="rId10"/>
    <p:sldId id="339" r:id="rId11"/>
    <p:sldId id="340" r:id="rId12"/>
    <p:sldId id="351" r:id="rId13"/>
    <p:sldId id="341" r:id="rId14"/>
    <p:sldId id="356" r:id="rId15"/>
    <p:sldId id="357" r:id="rId16"/>
    <p:sldId id="349" r:id="rId17"/>
    <p:sldId id="342" r:id="rId18"/>
    <p:sldId id="343" r:id="rId19"/>
    <p:sldId id="353" r:id="rId20"/>
    <p:sldId id="35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86" autoAdjust="0"/>
  </p:normalViewPr>
  <p:slideViewPr>
    <p:cSldViewPr snapToGrid="0">
      <p:cViewPr varScale="1">
        <p:scale>
          <a:sx n="101" d="100"/>
          <a:sy n="101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DB930-39F3-4090-A925-8483B95C199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E3860-94C3-4A20-BB8B-182BFF021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1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안녕하세요 발표를 맡은 </a:t>
            </a:r>
            <a:r>
              <a:rPr lang="ko-KR" altLang="en-US" sz="1200" dirty="0" err="1"/>
              <a:t>ㅇㅇㅇ입니다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ea typeface="Noto Sans KR" panose="020B0500000000000000" pitchFamily="34" charset="-127"/>
              </a:rPr>
              <a:t>지식베이스를 활용한 </a:t>
            </a:r>
            <a:r>
              <a:rPr lang="ko-KR" altLang="en-US" sz="1200" dirty="0" err="1">
                <a:solidFill>
                  <a:schemeClr val="tx1"/>
                </a:solidFill>
                <a:ea typeface="Noto Sans KR" panose="020B0500000000000000" pitchFamily="34" charset="-127"/>
              </a:rPr>
              <a:t>영단어</a:t>
            </a:r>
            <a:r>
              <a:rPr lang="ko-KR" altLang="en-US" sz="1200" dirty="0">
                <a:solidFill>
                  <a:schemeClr val="tx1"/>
                </a:solidFill>
                <a:ea typeface="Noto Sans KR" panose="020B0500000000000000" pitchFamily="34" charset="-127"/>
              </a:rPr>
              <a:t> 중심 </a:t>
            </a:r>
            <a:r>
              <a:rPr lang="en-US" altLang="ko-KR" sz="1200" dirty="0">
                <a:solidFill>
                  <a:schemeClr val="tx1"/>
                </a:solidFill>
                <a:ea typeface="Noto Sans KR" panose="020B0500000000000000" pitchFamily="34" charset="-127"/>
              </a:rPr>
              <a:t>G2P </a:t>
            </a:r>
            <a:r>
              <a:rPr lang="ko-KR" altLang="en-US" sz="1200" dirty="0">
                <a:solidFill>
                  <a:schemeClr val="tx1"/>
                </a:solidFill>
                <a:ea typeface="Noto Sans KR" panose="020B0500000000000000" pitchFamily="34" charset="-127"/>
              </a:rPr>
              <a:t>연구라는 주제로 발표를 시작하겠습니다</a:t>
            </a:r>
            <a:r>
              <a:rPr lang="en-US" altLang="ko-KR" sz="1200" dirty="0">
                <a:solidFill>
                  <a:schemeClr val="tx1"/>
                </a:solidFill>
                <a:ea typeface="Noto Sans KR" panose="020B0500000000000000" pitchFamily="34" charset="-127"/>
              </a:rPr>
              <a:t>.</a:t>
            </a:r>
            <a:endParaRPr lang="ko-KR" altLang="en-US" sz="1200" dirty="0">
              <a:solidFill>
                <a:schemeClr val="tx1"/>
              </a:solidFill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E3860-94C3-4A20-BB8B-182BFF0215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82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IPA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사전에는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다음과 같이 영단어의 대한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영어식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발음 표기만 국제음성기호로 표기되어 있어</a:t>
            </a:r>
            <a:endParaRPr lang="en-US" altLang="ko-KR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한국인이 일반적으로 듣는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발음과의 차이가 존재하였습니다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그래서 국어국립원의 외래어 표기법 조항을 참고하여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IPA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기호를 한글 발음으로 변환하여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IPA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사전을 구축하였고</a:t>
            </a:r>
            <a:endParaRPr lang="en-US" altLang="ko-KR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해당 사전을 바탕으로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화 하였습니다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955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IPA </a:t>
            </a:r>
            <a:r>
              <a:rPr lang="ko-KR" altLang="en-US" dirty="0"/>
              <a:t>발음을 한국어로 변환 하는 규칙에는</a:t>
            </a:r>
            <a:r>
              <a:rPr lang="en-US" altLang="ko-KR" dirty="0"/>
              <a:t>, </a:t>
            </a:r>
            <a:r>
              <a:rPr lang="ko-KR" altLang="en-US" dirty="0"/>
              <a:t>국립 국어원에서 공표한 외래어 표기법 제 </a:t>
            </a:r>
            <a:r>
              <a:rPr lang="en-US" altLang="ko-KR" dirty="0"/>
              <a:t>3</a:t>
            </a:r>
            <a:r>
              <a:rPr lang="ko-KR" altLang="en-US" dirty="0"/>
              <a:t>장 영어 표기세칙을 적용하였습니다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국립 국어원에서 고시한 규칙은 영어 알파벳 기준으로 작성 되어 있어</a:t>
            </a:r>
            <a:r>
              <a:rPr lang="en-US" altLang="ko-KR" dirty="0"/>
              <a:t>, IPA </a:t>
            </a:r>
            <a:r>
              <a:rPr lang="ko-KR" altLang="en-US" dirty="0"/>
              <a:t>기호와 일부 차이가 존재하기 때문에</a:t>
            </a:r>
            <a:r>
              <a:rPr lang="en-US" altLang="ko-KR" dirty="0"/>
              <a:t>, </a:t>
            </a:r>
            <a:r>
              <a:rPr lang="ko-KR" altLang="en-US" dirty="0"/>
              <a:t>비슷한 </a:t>
            </a:r>
            <a:r>
              <a:rPr lang="en-US" altLang="ko-KR" dirty="0"/>
              <a:t>IPA </a:t>
            </a:r>
            <a:r>
              <a:rPr lang="ko-KR" altLang="en-US" dirty="0"/>
              <a:t>기호와 매칭하여 최대한 비슷한 발음으로 변환하려고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31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IPA DB</a:t>
            </a:r>
            <a:r>
              <a:rPr lang="ko-KR" altLang="en-US" dirty="0"/>
              <a:t>를 구축한 결과</a:t>
            </a:r>
            <a:r>
              <a:rPr lang="en-US" altLang="ko-KR" dirty="0"/>
              <a:t>, ‘</a:t>
            </a:r>
            <a:r>
              <a:rPr lang="ko-KR" altLang="en-US" dirty="0" err="1"/>
              <a:t>헤디드</a:t>
            </a:r>
            <a:r>
              <a:rPr lang="en-US" altLang="ko-KR" dirty="0"/>
              <a:t>’, ‘</a:t>
            </a:r>
            <a:r>
              <a:rPr lang="ko-KR" altLang="en-US" dirty="0" err="1"/>
              <a:t>미스프라이스</a:t>
            </a:r>
            <a:r>
              <a:rPr lang="en-US" altLang="ko-KR" dirty="0"/>
              <a:t>’ ‘</a:t>
            </a:r>
            <a:r>
              <a:rPr lang="ko-KR" altLang="en-US" dirty="0" err="1"/>
              <a:t>웨이스트페이퍼</a:t>
            </a:r>
            <a:r>
              <a:rPr lang="en-US" altLang="ko-KR" dirty="0"/>
              <a:t>’ </a:t>
            </a:r>
            <a:r>
              <a:rPr lang="ko-KR" altLang="en-US" dirty="0"/>
              <a:t>와 같이</a:t>
            </a:r>
            <a:r>
              <a:rPr lang="en-US" altLang="ko-KR" dirty="0"/>
              <a:t>, </a:t>
            </a:r>
            <a:r>
              <a:rPr lang="ko-KR" altLang="en-US" dirty="0" err="1"/>
              <a:t>우리말샘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없는 단어가 다수 존재하여 기존의 </a:t>
            </a:r>
            <a:r>
              <a:rPr lang="en-US" altLang="ko-KR" dirty="0"/>
              <a:t>DB</a:t>
            </a:r>
            <a:r>
              <a:rPr lang="ko-KR" altLang="en-US" dirty="0"/>
              <a:t>를 보완할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사용하여</a:t>
            </a:r>
            <a:r>
              <a:rPr lang="en-US" altLang="ko-KR" dirty="0"/>
              <a:t>, </a:t>
            </a:r>
            <a:r>
              <a:rPr lang="ko-KR" altLang="en-US" dirty="0"/>
              <a:t>앞에서 언급한 </a:t>
            </a:r>
            <a:r>
              <a:rPr lang="en-US" altLang="ko-KR" dirty="0"/>
              <a:t>KT </a:t>
            </a:r>
            <a:r>
              <a:rPr lang="ko-KR" altLang="en-US" dirty="0"/>
              <a:t>데이터를 변환 해본 결과</a:t>
            </a:r>
            <a:r>
              <a:rPr lang="en-US" altLang="ko-KR" dirty="0"/>
              <a:t>, </a:t>
            </a:r>
            <a:r>
              <a:rPr lang="ko-KR" altLang="en-US" dirty="0"/>
              <a:t>아이디와 파이브처럼 정상적으로 변환되는 단어도 있었지만</a:t>
            </a:r>
            <a:r>
              <a:rPr lang="en-US" altLang="ko-KR" dirty="0"/>
              <a:t>, </a:t>
            </a:r>
            <a:r>
              <a:rPr lang="ko-KR" altLang="en-US" dirty="0"/>
              <a:t>외래어 변환 규칙의 한계로</a:t>
            </a:r>
            <a:r>
              <a:rPr lang="en-US" altLang="ko-KR" dirty="0"/>
              <a:t>, USB</a:t>
            </a:r>
            <a:r>
              <a:rPr lang="ko-KR" altLang="en-US" dirty="0"/>
              <a:t> 같이 비정상적으로 변환되는 단어도 존재했습니다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입력되는 단어가 영어 알파벳이기 때문에 </a:t>
            </a:r>
            <a:r>
              <a:rPr lang="en-US" altLang="ko-KR" dirty="0"/>
              <a:t>IPA </a:t>
            </a:r>
            <a:r>
              <a:rPr lang="ko-KR" altLang="en-US" dirty="0"/>
              <a:t>알파벳과 호환되지 않아 변환이 불가능 한 경우도 존재하였습니다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459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ko-KR" altLang="en-US" dirty="0" err="1"/>
              <a:t>우리말샘</a:t>
            </a:r>
            <a:r>
              <a:rPr lang="en-US" altLang="ko-KR" dirty="0"/>
              <a:t>, IPA DB</a:t>
            </a:r>
            <a:r>
              <a:rPr lang="ko-KR" altLang="en-US" dirty="0"/>
              <a:t>를 통과 후에도 변환이 불가능한 단어에 대해 추가로 딥러닝 모델을 활용하여 한국어 발음으로 변환을 진행하였습니다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딥러닝 시 학습 데이터는 사전을 </a:t>
            </a:r>
            <a:r>
              <a:rPr lang="ko-KR" altLang="en-US" dirty="0" err="1"/>
              <a:t>기반으로하여</a:t>
            </a:r>
            <a:r>
              <a:rPr lang="ko-KR" altLang="en-US" dirty="0"/>
              <a:t> 한글</a:t>
            </a:r>
            <a:r>
              <a:rPr lang="en-US" altLang="ko-KR" dirty="0"/>
              <a:t>, </a:t>
            </a:r>
            <a:r>
              <a:rPr lang="ko-KR" altLang="en-US" dirty="0"/>
              <a:t>영어 매칭이 정확하고 중복된 발음을 제거한</a:t>
            </a:r>
            <a:r>
              <a:rPr lang="en-US" altLang="ko-KR" dirty="0"/>
              <a:t>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30691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개의 </a:t>
            </a:r>
            <a:r>
              <a:rPr lang="ko-KR" altLang="en-US" dirty="0" err="1"/>
              <a:t>우리말샘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를 활용하였습니다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딥러닝 모델에 학습하기 적합하도록 어절 단위로 나누어서 데이터를 </a:t>
            </a:r>
            <a:r>
              <a:rPr lang="ko-KR" altLang="en-US" dirty="0" err="1"/>
              <a:t>분석한뒤</a:t>
            </a:r>
            <a:r>
              <a:rPr lang="en-US" altLang="ko-KR" dirty="0"/>
              <a:t>, </a:t>
            </a:r>
            <a:r>
              <a:rPr lang="ko-KR" altLang="en-US" dirty="0"/>
              <a:t>나눠지는 어절 개수와 </a:t>
            </a:r>
            <a:r>
              <a:rPr lang="ko-KR" altLang="en-US" dirty="0" err="1"/>
              <a:t>영단어</a:t>
            </a:r>
            <a:r>
              <a:rPr lang="ko-KR" altLang="en-US" dirty="0"/>
              <a:t> 수가 일치하는 않는 경우는 수기 분류 후 단어 단위로 분리하여 저장하였습니다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아래와 같이 </a:t>
            </a:r>
            <a:r>
              <a:rPr lang="en-US" altLang="ko-KR" dirty="0"/>
              <a:t>'</a:t>
            </a:r>
            <a:r>
              <a:rPr lang="ko-KR" altLang="en-US" dirty="0" err="1"/>
              <a:t>가닛</a:t>
            </a:r>
            <a:r>
              <a:rPr lang="ko-KR" altLang="en-US" dirty="0"/>
              <a:t> 레드</a:t>
            </a:r>
            <a:r>
              <a:rPr lang="en-US" altLang="ko-KR" dirty="0"/>
              <a:t>' </a:t>
            </a:r>
            <a:r>
              <a:rPr lang="ko-KR" altLang="en-US" dirty="0"/>
              <a:t>의 경우는 </a:t>
            </a:r>
            <a:r>
              <a:rPr lang="en-US" altLang="ko-KR" dirty="0"/>
              <a:t>'</a:t>
            </a:r>
            <a:r>
              <a:rPr lang="ko-KR" altLang="en-US" dirty="0" err="1"/>
              <a:t>가닛</a:t>
            </a:r>
            <a:r>
              <a:rPr lang="en-US" altLang="ko-KR" dirty="0"/>
              <a:t>' </a:t>
            </a:r>
            <a:r>
              <a:rPr lang="ko-KR" altLang="en-US" dirty="0"/>
              <a:t>과 </a:t>
            </a:r>
            <a:r>
              <a:rPr lang="en-US" altLang="ko-KR" dirty="0"/>
              <a:t>'</a:t>
            </a:r>
            <a:r>
              <a:rPr lang="ko-KR" altLang="en-US" dirty="0"/>
              <a:t>레드</a:t>
            </a:r>
            <a:r>
              <a:rPr lang="en-US" altLang="ko-KR" dirty="0"/>
              <a:t>' </a:t>
            </a:r>
            <a:r>
              <a:rPr lang="ko-KR" altLang="en-US" dirty="0"/>
              <a:t>로 나누어서 저장을 하고 긴 학습 데이터를 제공하기 위해 </a:t>
            </a:r>
            <a:r>
              <a:rPr lang="en-US" altLang="ko-KR" dirty="0"/>
              <a:t>'</a:t>
            </a:r>
            <a:r>
              <a:rPr lang="ko-KR" altLang="en-US" dirty="0" err="1"/>
              <a:t>가닛레드</a:t>
            </a:r>
            <a:r>
              <a:rPr lang="en-US" altLang="ko-KR" dirty="0"/>
              <a:t>' </a:t>
            </a:r>
            <a:r>
              <a:rPr lang="ko-KR" altLang="en-US" dirty="0"/>
              <a:t>와 같이 어절 공백을 모두 합친 기본 상태의 데이터도 구성 후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4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재구성 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우리말샘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학습 데이터로 활용하였고</a:t>
            </a:r>
            <a:b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초성</a:t>
            </a:r>
            <a:r>
              <a:rPr lang="en-US" altLang="ko-KR" dirty="0"/>
              <a:t>,</a:t>
            </a:r>
            <a:r>
              <a:rPr lang="ko-KR" altLang="en-US" dirty="0"/>
              <a:t>중성</a:t>
            </a:r>
            <a:r>
              <a:rPr lang="en-US" altLang="ko-KR" dirty="0"/>
              <a:t>,</a:t>
            </a:r>
            <a:r>
              <a:rPr lang="ko-KR" altLang="en-US" dirty="0"/>
              <a:t>종성이 합쳐져 한글자가 되는 한글의 특성 때문에 한글을 자모단위로 모두 분해 후 영단어와 </a:t>
            </a:r>
            <a:r>
              <a:rPr kumimoji="0" lang="en-US" altLang="ko-KR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LSTM</a:t>
            </a:r>
            <a:r>
              <a:rPr kumimoji="0" lang="ko-KR" alt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을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이용한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seq2seq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구조 모델에 적용하였습니다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119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그림은 </a:t>
            </a:r>
            <a:r>
              <a:rPr lang="en-US" altLang="ko-KR" dirty="0"/>
              <a:t>seq2seq </a:t>
            </a:r>
            <a:r>
              <a:rPr lang="ko-KR" altLang="en-US" dirty="0"/>
              <a:t>모델의 구조를 도식화한 모습입니다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모델은 </a:t>
            </a:r>
            <a:r>
              <a:rPr lang="ko-KR" altLang="en-US" dirty="0" err="1"/>
              <a:t>파이토치</a:t>
            </a:r>
            <a:r>
              <a:rPr lang="ko-KR" altLang="en-US" dirty="0"/>
              <a:t> 라이브러리를 사용하였고</a:t>
            </a:r>
            <a:r>
              <a:rPr lang="en-US" altLang="ko-KR" dirty="0"/>
              <a:t>, </a:t>
            </a:r>
            <a:r>
              <a:rPr lang="ko-KR" altLang="en-US" dirty="0"/>
              <a:t>인코더 부분은 양방향 </a:t>
            </a:r>
            <a:r>
              <a:rPr lang="en-US" altLang="ko-KR" dirty="0" err="1"/>
              <a:t>Lstm</a:t>
            </a:r>
            <a:r>
              <a:rPr lang="ko-KR" altLang="en-US" dirty="0"/>
              <a:t>을 사용하여 </a:t>
            </a:r>
            <a:r>
              <a:rPr lang="ko-KR" altLang="en-US" dirty="0" err="1"/>
              <a:t>균형있게</a:t>
            </a:r>
            <a:r>
              <a:rPr lang="ko-KR" altLang="en-US" dirty="0"/>
              <a:t> 주변 정보를 담게 하였고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seq2seq</a:t>
            </a:r>
            <a:r>
              <a:rPr lang="ko-KR" altLang="en-US" dirty="0"/>
              <a:t>모델은 기존 방식에 </a:t>
            </a:r>
            <a:r>
              <a:rPr lang="en-US" altLang="ko-KR" dirty="0" err="1"/>
              <a:t>teacher_forcing</a:t>
            </a:r>
            <a:r>
              <a:rPr lang="en-US" altLang="ko-KR" dirty="0"/>
              <a:t> </a:t>
            </a:r>
            <a:r>
              <a:rPr lang="ko-KR" altLang="en-US" dirty="0"/>
              <a:t>방식을 도입하여 틀린 파라미터를 예측해 넘겨도</a:t>
            </a:r>
            <a:r>
              <a:rPr lang="en-US" altLang="ko-KR" dirty="0"/>
              <a:t>, </a:t>
            </a:r>
            <a:r>
              <a:rPr lang="ko-KR" altLang="en-US" dirty="0"/>
              <a:t>지정한 확률로 정답인 파라미터를 넘겨 더 빠르고 정확한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예측을 할 수 있게 도와주는 방식으로 디코딩을 진행하게 모델을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511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한글을 자모단위로 모두 분해 후 </a:t>
            </a:r>
            <a:r>
              <a:rPr lang="ko-KR" altLang="en-US" dirty="0" err="1"/>
              <a:t>토큰화하여</a:t>
            </a:r>
            <a:r>
              <a:rPr lang="ko-KR" altLang="en-US" dirty="0"/>
              <a:t> 학습하여 변환한 결과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대부분의 단어는 적절하게 변환이 되지만</a:t>
            </a: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자모를 토큰 특성상 자음</a:t>
            </a:r>
            <a:r>
              <a:rPr lang="en-US" altLang="ko-KR" b="0" dirty="0"/>
              <a:t>, </a:t>
            </a:r>
            <a:r>
              <a:rPr lang="ko-KR" altLang="en-US" b="0" dirty="0"/>
              <a:t>모음이 단독으로 출현하는 경우가 발생하고</a:t>
            </a: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학습데이터가 없는 경우에 단어에 대한 정확도가 떨어졌습니다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152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이전과 같이  자모 단위로 토큰화를 진행하였을 때  자모 분리 문제가 발생하였습니다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DB</a:t>
            </a:r>
            <a:r>
              <a:rPr lang="ko-KR" altLang="en-US" dirty="0"/>
              <a:t>에 존재하는 결합된 한글 한글자의 개수는 한정적이기 때문에 결합된 한글 한 글자 단위로 토큰화를 진행하였습니다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영문</a:t>
            </a:r>
            <a:r>
              <a:rPr lang="en-US" altLang="ko-KR" dirty="0"/>
              <a:t>, </a:t>
            </a:r>
            <a:r>
              <a:rPr lang="ko-KR" altLang="en-US" dirty="0"/>
              <a:t>한글 모두 마찬가지로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ko-KR" altLang="en-US" dirty="0" err="1"/>
              <a:t>패딩토큰</a:t>
            </a:r>
            <a:r>
              <a:rPr lang="en-US" altLang="ko-KR" dirty="0"/>
              <a:t>, 1</a:t>
            </a:r>
            <a:r>
              <a:rPr lang="ko-KR" altLang="en-US" dirty="0"/>
              <a:t>은 시작 토큰</a:t>
            </a:r>
            <a:r>
              <a:rPr lang="en-US" altLang="ko-KR" dirty="0"/>
              <a:t>, 2</a:t>
            </a:r>
            <a:r>
              <a:rPr lang="ko-KR" altLang="en-US" dirty="0"/>
              <a:t>은 분리 토큰</a:t>
            </a:r>
            <a:r>
              <a:rPr lang="en-US" altLang="ko-KR" dirty="0"/>
              <a:t>, 3</a:t>
            </a:r>
            <a:r>
              <a:rPr lang="ko-KR" altLang="en-US" dirty="0"/>
              <a:t>은 미확인 토큰</a:t>
            </a:r>
            <a:r>
              <a:rPr lang="en-US" altLang="ko-KR" dirty="0"/>
              <a:t>, 4</a:t>
            </a:r>
            <a:r>
              <a:rPr lang="ko-KR" altLang="en-US" dirty="0"/>
              <a:t>은 공백에 인덱싱하였고 메모리 효율성을 위해 알파벳과 한글의 빈도 수를 기준으로 낮은 정수 인덱스를 부여하였습니다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최종적으로 </a:t>
            </a:r>
            <a:r>
              <a:rPr kumimoji="0" lang="en-US" altLang="ko-KR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64012</a:t>
            </a:r>
            <a:r>
              <a:rPr kumimoji="0" lang="ko-KR" altLang="en-US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개의 </a:t>
            </a:r>
            <a:r>
              <a:rPr kumimoji="0" lang="ko-KR" altLang="en-US" b="0" i="0" u="none" strike="noStrike" kern="1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우리말샘</a:t>
            </a:r>
            <a:r>
              <a:rPr kumimoji="0" lang="ko-KR" altLang="en-US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</a:t>
            </a:r>
            <a:r>
              <a:rPr kumimoji="0" lang="en-US" altLang="ko-KR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DB</a:t>
            </a:r>
            <a:r>
              <a:rPr kumimoji="0" lang="ko-KR" altLang="en-US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를 </a:t>
            </a:r>
            <a:r>
              <a:rPr kumimoji="0" lang="en-US" altLang="ko-KR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training set 70%, validation set 15%, test set 15% </a:t>
            </a:r>
            <a:r>
              <a:rPr kumimoji="0" lang="ko-KR" altLang="en-US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로 분할하여 학습하였습니다</a:t>
            </a:r>
            <a:r>
              <a:rPr kumimoji="0" lang="en-US" altLang="ko-KR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739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한글 </a:t>
            </a:r>
            <a:r>
              <a:rPr lang="ko-KR" altLang="en-US" dirty="0" err="1"/>
              <a:t>한글자</a:t>
            </a:r>
            <a:r>
              <a:rPr lang="ko-KR" altLang="en-US" dirty="0"/>
              <a:t> 단위로 토큰화 후에 언급된 문제가 해결되고 정확도의 향상이 있었지만</a:t>
            </a:r>
            <a:r>
              <a:rPr lang="en-US" altLang="ko-KR" dirty="0"/>
              <a:t>, </a:t>
            </a:r>
            <a:r>
              <a:rPr lang="ko-KR" altLang="en-US" dirty="0"/>
              <a:t>일부 단어 특히 긴 단어나 고유명사에서 부족한 변환 성능을 보입니다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34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이처럼 현재까지 구현한 모델을 발음 변환에 사용하기에는 성능이 부족한 면이 보이기 때문에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데이터를 추가로 수집하고 정제한 뒤에 </a:t>
            </a:r>
            <a:r>
              <a:rPr lang="en-US" altLang="ko-KR" dirty="0"/>
              <a:t>Attention </a:t>
            </a:r>
            <a:r>
              <a:rPr lang="ko-KR" altLang="en-US" dirty="0"/>
              <a:t>메커니즘을 적용한 모델로 다시 테스트를 해볼 예정입니다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Attention </a:t>
            </a:r>
            <a:r>
              <a:rPr lang="ko-KR" altLang="en-US" dirty="0"/>
              <a:t>메커니즘을 적용해도 추가적인 성능 개선이 이루어지지 않을 경우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Transformer </a:t>
            </a:r>
            <a:r>
              <a:rPr lang="ko-KR" altLang="en-US" dirty="0"/>
              <a:t>모델을 써서 다시 테스트 해볼 계획입니다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76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우선 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목표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및 통계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기존 데이터 보완 및 개선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모델 구성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개선 사항 및 향후계획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순으로 설명 드리겠습니다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08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먼저 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TTS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란 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＂Text-to-Speech＂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의 약어로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텍스트를 음성으로 변환하는 기술을 의미하고</a:t>
            </a:r>
            <a:endParaRPr kumimoji="0" lang="en-US" altLang="ko-KR" sz="1200" b="0" i="0" u="none" strike="noStrike" kern="1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00" cap="none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오디오북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네비게이션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시각장애인 보조 도구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교육 어플리케이션 </a:t>
            </a:r>
            <a:r>
              <a:rPr lang="ko-KR" altLang="en-US" sz="1200" kern="1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등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다양한 분야에서 활용됩니다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대중적으로 사용되는 </a:t>
            </a:r>
            <a:r>
              <a:rPr lang="en-US" altLang="ko-KR" dirty="0"/>
              <a:t>TTS</a:t>
            </a:r>
            <a:r>
              <a:rPr lang="ko-KR" altLang="en-US" dirty="0"/>
              <a:t>의 </a:t>
            </a:r>
            <a:r>
              <a:rPr lang="ko-KR" altLang="en-US" dirty="0" err="1"/>
              <a:t>영단어</a:t>
            </a:r>
            <a:r>
              <a:rPr lang="ko-KR" altLang="en-US" dirty="0"/>
              <a:t> 발음 정확도를 테스트 문장을 통해 실험해보았습니다</a:t>
            </a:r>
            <a:r>
              <a:rPr lang="en-US" altLang="ko-KR" dirty="0"/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네이버의 파파고를 이용하여 실험 해본 결과</a:t>
            </a:r>
            <a:r>
              <a:rPr lang="en-US" altLang="ko-KR" dirty="0"/>
              <a:t>, </a:t>
            </a:r>
            <a:r>
              <a:rPr lang="ko-KR" altLang="en-US" dirty="0"/>
              <a:t>보이는 것과 같이 </a:t>
            </a:r>
            <a:r>
              <a:rPr lang="en-US" altLang="ko-KR" dirty="0"/>
              <a:t>WCDMA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 err="1"/>
              <a:t>크드마</a:t>
            </a:r>
            <a:r>
              <a:rPr lang="en-US" altLang="ko-KR" dirty="0"/>
              <a:t>＇</a:t>
            </a:r>
            <a:r>
              <a:rPr lang="ko-KR" altLang="en-US" dirty="0"/>
              <a:t>로</a:t>
            </a:r>
            <a:endParaRPr lang="en-US" altLang="ko-KR" dirty="0"/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마이크로소프트의 </a:t>
            </a:r>
            <a:r>
              <a:rPr lang="en-US" altLang="ko-KR" dirty="0" err="1"/>
              <a:t>bing</a:t>
            </a:r>
            <a:r>
              <a:rPr lang="ko-KR" altLang="en-US" dirty="0"/>
              <a:t>을 이용하여 실험 해본 결과 </a:t>
            </a:r>
            <a:r>
              <a:rPr lang="en-US" altLang="ko-KR" dirty="0"/>
              <a:t>UCLA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 err="1"/>
              <a:t>유시알에이</a:t>
            </a:r>
            <a:r>
              <a:rPr lang="en-US" altLang="ko-KR" dirty="0"/>
              <a:t>’</a:t>
            </a:r>
            <a:r>
              <a:rPr lang="ko-KR" altLang="en-US" dirty="0"/>
              <a:t>로 잘못된 발음으로 변환하는 것을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53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우리말샘</a:t>
            </a:r>
            <a:r>
              <a:rPr lang="ko-KR" altLang="en-US" dirty="0"/>
              <a:t> 사전에 존재하는 전체 단어의 개수는 총 </a:t>
            </a:r>
            <a:r>
              <a:rPr lang="en-US" altLang="ko-KR" dirty="0"/>
              <a:t>1,164,962</a:t>
            </a:r>
            <a:r>
              <a:rPr lang="ko-KR" altLang="en-US" dirty="0"/>
              <a:t>개 였으나</a:t>
            </a:r>
            <a:r>
              <a:rPr lang="en-US" altLang="ko-KR" dirty="0"/>
              <a:t>, </a:t>
            </a:r>
            <a:r>
              <a:rPr lang="ko-KR" altLang="en-US" dirty="0"/>
              <a:t>이번 과제 필요한 형태로 필터링하여 저장한 결과 총 </a:t>
            </a:r>
            <a:r>
              <a:rPr lang="en-US" altLang="ko-KR" dirty="0"/>
              <a:t>779,429</a:t>
            </a:r>
            <a:r>
              <a:rPr lang="ko-KR" altLang="en-US" dirty="0"/>
              <a:t>개로 줄일 수 있었습니다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2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</a:t>
            </a:r>
            <a:r>
              <a:rPr lang="ko-KR" altLang="en-US" dirty="0" err="1"/>
              <a:t>우리말샘</a:t>
            </a:r>
            <a:r>
              <a:rPr lang="ko-KR" altLang="en-US" dirty="0"/>
              <a:t> 사전으로 필터링 된 결과를 바탕으로 필요한 형태로 전처리를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Sense number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가 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001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인 경우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즉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사전에서 단어를 찾았을 때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첫번째로 나오는 뜻만 저장하고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북한어나 방언을 필터링하여 </a:t>
            </a:r>
            <a:r>
              <a:rPr lang="ko-KR" altLang="en-US" kern="100" dirty="0" err="1">
                <a:effectLst/>
                <a:latin typeface="맑은 고딕"/>
                <a:ea typeface="맑은 고딕"/>
                <a:cs typeface="Times New Roman"/>
              </a:rPr>
              <a:t>일반어만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 저장하도록 하였습니다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1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전처리된</a:t>
            </a:r>
            <a:r>
              <a:rPr lang="ko-KR" altLang="en-US" dirty="0"/>
              <a:t> 데이터 중 </a:t>
            </a:r>
            <a:r>
              <a:rPr lang="en-US" altLang="ko-KR" dirty="0" err="1"/>
              <a:t>word_type</a:t>
            </a:r>
            <a:r>
              <a:rPr lang="ko-KR" altLang="en-US" dirty="0"/>
              <a:t>이 외래어인 데이터만 추출하여 최종 </a:t>
            </a:r>
            <a:r>
              <a:rPr lang="en-US" altLang="ko-KR" dirty="0"/>
              <a:t>DB</a:t>
            </a:r>
            <a:r>
              <a:rPr lang="ko-KR" altLang="en-US" dirty="0"/>
              <a:t>를 생성하였습니다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표는 </a:t>
            </a:r>
            <a:r>
              <a:rPr lang="ko-KR" altLang="en-US" dirty="0" err="1"/>
              <a:t>영단어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속 저장된 데이터의 형식을 보여주는 표입니다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Pronun_list</a:t>
            </a:r>
            <a:r>
              <a:rPr lang="en-US" altLang="ko-KR" dirty="0"/>
              <a:t> </a:t>
            </a:r>
            <a:r>
              <a:rPr lang="ko-KR" altLang="en-US" dirty="0"/>
              <a:t>는 단어가 실제로 어떻게 발음되는지 소리나는 대로 표기한 것이며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origin_lang</a:t>
            </a:r>
            <a:r>
              <a:rPr lang="en-US" altLang="ko-KR" dirty="0"/>
              <a:t> </a:t>
            </a:r>
            <a:r>
              <a:rPr lang="ko-KR" altLang="en-US" dirty="0"/>
              <a:t>의 경우 해당 단어가 한국어로 변환되기 전</a:t>
            </a:r>
            <a:r>
              <a:rPr lang="en-US" altLang="ko-KR" dirty="0"/>
              <a:t>, </a:t>
            </a:r>
            <a:r>
              <a:rPr lang="ko-KR" altLang="en-US" dirty="0"/>
              <a:t>원래 형태를 보여주는 것이고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orgin_lang_type</a:t>
            </a:r>
            <a:r>
              <a:rPr lang="en-US" altLang="ko-KR" dirty="0"/>
              <a:t> </a:t>
            </a:r>
            <a:r>
              <a:rPr lang="ko-KR" altLang="en-US" dirty="0"/>
              <a:t>은 해당 단어의 어원을 나타냅니다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과제에서는 어원이 영어인 단어들만 활용하기로 하였습니다</a:t>
            </a:r>
            <a:r>
              <a:rPr lang="en-US" altLang="ko-KR" dirty="0"/>
              <a:t>..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24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KT</a:t>
            </a:r>
            <a:r>
              <a:rPr lang="ko-KR" altLang="en-US" dirty="0"/>
              <a:t>에서 제공한 학습 데이터를 앞서 구축한 </a:t>
            </a:r>
            <a:r>
              <a:rPr lang="ko-KR" altLang="en-US" dirty="0" err="1"/>
              <a:t>영단어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를 이용하여 매칭 시켜본 결과 통계는 다음과 같았습니다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여기서 대소문자를 구분하여 통계를 낸 이유는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영어 단어를 </a:t>
            </a:r>
            <a:r>
              <a:rPr lang="en-US" altLang="ko-KR" dirty="0"/>
              <a:t>DB</a:t>
            </a:r>
            <a:r>
              <a:rPr lang="ko-KR" altLang="en-US" dirty="0"/>
              <a:t>와 매칭하는 순서가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첫번째로 문장에서 영어 단어를 뽑아와서 대소문자를 구분하여 </a:t>
            </a:r>
            <a:r>
              <a:rPr lang="en-US" altLang="ko-KR" dirty="0"/>
              <a:t>DB</a:t>
            </a:r>
            <a:r>
              <a:rPr lang="ko-KR" altLang="en-US" dirty="0"/>
              <a:t>에서 확인하고</a:t>
            </a:r>
            <a:r>
              <a:rPr lang="en-US" altLang="ko-KR" dirty="0"/>
              <a:t>, </a:t>
            </a:r>
          </a:p>
          <a:p>
            <a:pPr lvl="0">
              <a:defRPr/>
            </a:pPr>
            <a:r>
              <a:rPr lang="en-US" altLang="ko-KR" dirty="0"/>
              <a:t>DB</a:t>
            </a:r>
            <a:r>
              <a:rPr lang="ko-KR" altLang="en-US" dirty="0"/>
              <a:t>에 존재하지 않을 경우</a:t>
            </a:r>
            <a:r>
              <a:rPr lang="en-US" altLang="ko-KR" dirty="0"/>
              <a:t>, </a:t>
            </a:r>
            <a:r>
              <a:rPr lang="ko-KR" altLang="en-US" dirty="0"/>
              <a:t>대소문자를 구분하지 않고</a:t>
            </a:r>
            <a:r>
              <a:rPr lang="en-US" altLang="ko-KR" dirty="0"/>
              <a:t> </a:t>
            </a:r>
            <a:r>
              <a:rPr lang="ko-KR" altLang="en-US" dirty="0"/>
              <a:t>재확인한 뒤</a:t>
            </a:r>
            <a:r>
              <a:rPr lang="en-US" altLang="ko-KR" dirty="0"/>
              <a:t>, </a:t>
            </a:r>
          </a:p>
          <a:p>
            <a:pPr lvl="0">
              <a:defRPr/>
            </a:pPr>
            <a:r>
              <a:rPr lang="ko-KR" altLang="en-US" dirty="0"/>
              <a:t>그래도 </a:t>
            </a:r>
            <a:r>
              <a:rPr lang="en-US" altLang="ko-KR" dirty="0"/>
              <a:t>DB</a:t>
            </a:r>
            <a:r>
              <a:rPr lang="ko-KR" altLang="en-US" dirty="0"/>
              <a:t>에 존재하지 않으면 알파벳 단위로 끊어서 읽는 방식으로 진행되기 때문입니다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18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</a:t>
            </a:r>
            <a:r>
              <a:rPr lang="en-US" altLang="ko-KR" dirty="0"/>
              <a:t>DB</a:t>
            </a:r>
            <a:r>
              <a:rPr lang="ko-KR" altLang="en-US" dirty="0"/>
              <a:t>를 구축할 때</a:t>
            </a:r>
            <a:r>
              <a:rPr lang="en-US" altLang="ko-KR" dirty="0"/>
              <a:t>, sense number 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인 단어만 추출하여 </a:t>
            </a:r>
            <a:r>
              <a:rPr lang="en-US" altLang="ko-KR" dirty="0"/>
              <a:t>DB</a:t>
            </a:r>
            <a:r>
              <a:rPr lang="ko-KR" altLang="en-US" dirty="0"/>
              <a:t>를 구축하였는데</a:t>
            </a:r>
            <a:r>
              <a:rPr lang="en-US" altLang="ko-KR" dirty="0"/>
              <a:t>, sense number </a:t>
            </a:r>
            <a:r>
              <a:rPr lang="ko-KR" altLang="en-US" dirty="0"/>
              <a:t>는 </a:t>
            </a:r>
            <a:r>
              <a:rPr lang="en-US" altLang="ko-KR" dirty="0" err="1"/>
              <a:t>pronun_list</a:t>
            </a:r>
            <a:r>
              <a:rPr lang="en-US" altLang="ko-KR" dirty="0"/>
              <a:t> </a:t>
            </a:r>
            <a:r>
              <a:rPr lang="ko-KR" altLang="en-US" dirty="0"/>
              <a:t>기준이기 때문에</a:t>
            </a:r>
            <a:r>
              <a:rPr lang="en-US" altLang="ko-KR" dirty="0"/>
              <a:t>, </a:t>
            </a:r>
            <a:r>
              <a:rPr lang="ko-KR" altLang="en-US" dirty="0"/>
              <a:t>발음은 같지만</a:t>
            </a:r>
            <a:r>
              <a:rPr lang="en-US" altLang="ko-KR" dirty="0"/>
              <a:t> </a:t>
            </a:r>
            <a:r>
              <a:rPr lang="ko-KR" altLang="en-US" dirty="0"/>
              <a:t>영어 표기는 다른 단어들이 필터링 되는 경우가 많았습니다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개선하기 위해</a:t>
            </a:r>
            <a:r>
              <a:rPr lang="en-US" altLang="ko-KR" dirty="0"/>
              <a:t>, </a:t>
            </a:r>
            <a:r>
              <a:rPr lang="en-US" altLang="ko-KR" dirty="0" err="1"/>
              <a:t>origin_lang</a:t>
            </a:r>
            <a:r>
              <a:rPr lang="en-US" altLang="ko-KR" dirty="0"/>
              <a:t> </a:t>
            </a:r>
            <a:r>
              <a:rPr lang="ko-KR" altLang="en-US" dirty="0"/>
              <a:t>을 기준으로 중복을 체크한 뒤 </a:t>
            </a:r>
            <a:r>
              <a:rPr lang="en-US" altLang="ko-KR" dirty="0"/>
              <a:t>DB</a:t>
            </a:r>
            <a:r>
              <a:rPr lang="ko-KR" altLang="en-US" dirty="0"/>
              <a:t>에 추가하여 데이터를 보완하였습니다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1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 </a:t>
            </a:r>
            <a:r>
              <a:rPr lang="ko-KR" altLang="en-US" dirty="0" err="1"/>
              <a:t>우리말샘으로</a:t>
            </a:r>
            <a:r>
              <a:rPr lang="ko-KR" altLang="en-US" dirty="0"/>
              <a:t> 생성한 </a:t>
            </a:r>
            <a:r>
              <a:rPr lang="ko-KR" altLang="en-US" dirty="0" err="1"/>
              <a:t>영단어</a:t>
            </a:r>
            <a:r>
              <a:rPr lang="en-US" altLang="ko-KR" dirty="0"/>
              <a:t> DB</a:t>
            </a:r>
            <a:r>
              <a:rPr lang="ko-KR" altLang="en-US" dirty="0"/>
              <a:t>로만 영 </a:t>
            </a:r>
            <a:r>
              <a:rPr lang="en-US" altLang="ko-KR" dirty="0"/>
              <a:t>-&gt; </a:t>
            </a:r>
            <a:r>
              <a:rPr lang="ko-KR" altLang="en-US" dirty="0"/>
              <a:t>한 변환을 하기에는 부족한 단어들이 많이 존재하여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정확도 향상을 위해 </a:t>
            </a:r>
            <a:r>
              <a:rPr lang="ko-KR" altLang="en-US" dirty="0" err="1"/>
              <a:t>국제음성기호인</a:t>
            </a:r>
            <a:r>
              <a:rPr lang="ko-KR" altLang="en-US" dirty="0"/>
              <a:t> </a:t>
            </a:r>
            <a:r>
              <a:rPr lang="en-US" altLang="ko-KR" dirty="0"/>
              <a:t>IPA </a:t>
            </a:r>
            <a:r>
              <a:rPr lang="ko-KR" altLang="en-US" dirty="0"/>
              <a:t>사전을 활용하여 </a:t>
            </a:r>
            <a:r>
              <a:rPr lang="ko-KR" altLang="en-US" dirty="0" err="1"/>
              <a:t>우리말샘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의 부족한 데이터를 보완하도록 추가하였습니다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C8C4E8-95A7-45B0-ADBF-9C3333610F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1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163B9-7C99-2AB4-EC75-E61C58ECD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63A8A-A2E0-9BDD-F671-089AE5641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954E0-3B07-D986-5690-0E4E38D7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33FD7-CACA-7EE7-2EA8-9E4F23BC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223B7-59CA-6B1D-7AF0-73809937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A1844-1284-D4DB-4662-5FDD36F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E36BDF-8BCA-4DCB-5D9A-F5D7141BD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D578F-8078-C8BC-F7BB-1D3AF854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5DEE5-41DA-5CF0-77FD-A7EF62FF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57772-D097-C0A4-E7E6-106B21C0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3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30DC60-4C1F-AE87-279F-CC226F0DE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346B91-D75E-DA81-AE70-7C563997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C9B17-76A9-9FDE-E64F-F3CF94DC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2043D-BC3F-75ED-94E1-00317754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78AEA-D40E-4BEC-4B20-8A9EFF66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86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06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25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7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4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85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703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103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06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1AD56-BDC4-493B-8365-3BD2DAC4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E20FD-59B6-1B06-2B82-F6124960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B2B5E-90E5-D3E6-C688-24CE833D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5E851-A10B-0463-8D82-D600EAD6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F432C-B137-8874-C3C3-06DD4674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27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774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74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93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12A40-41B3-B2FB-5117-2FEF3F4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DF9AD-7E4A-0D01-5858-A30432D1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A2E6A-C81D-EEC1-F2F7-73B657B1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2545F-4BBB-4AF4-2DBD-029FBE8A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E4343-5E23-BAF1-61F7-496D2F1B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1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B3E2E-8804-0C12-C361-FD1EE277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46532-DE29-D8C2-0980-21146BC89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FD82C-CAAF-E298-66E2-11AECDDD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ACBE2-B7DD-BAE2-3B09-089E9448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3BE75-04DF-017A-5364-443F93FA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241F-7A08-B30F-13AB-1D93DDE3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6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7C4C9-13BF-D39D-CB61-D8158BF6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AE9CB8-2CDB-09F9-11EE-A78C61ED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2B6A40-3C25-0072-E6E6-570616AF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CCEAEC-9382-1298-98D2-A3AB87925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EA3F50-11EC-416E-630B-C33045A69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387AB0-29EB-C580-20B5-0331706A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748334-C630-C506-E084-2E9AAD3F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3BF806-F29C-BA86-A5B1-31CCE0B0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7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7B95A-743F-E788-8096-6E7B3FB6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A58DD-4577-4D4B-163A-30AA6249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36085A-7764-383C-E389-B47619F7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B4F2C-3428-E9CA-CB7C-ADEB8C7F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5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F589EE-7C7B-D79C-8079-B96A2990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7F7DEC-0DF7-F32A-4593-4C0DE022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316D2-297C-0014-FF32-E6740CAB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2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3F265-01C3-910E-4E20-7C29415B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9D14C-765A-8F11-9BF2-9BDBD6D0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F3BE6-2270-041F-A356-67191503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D1E23-8DFA-7E26-F092-A62D7CE9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0DC48-F466-BB36-15AB-8442131B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BABB2-8646-8F33-C96D-C1268A71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F6677-4332-D260-76B0-9E8F0D2B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E57942-DFD0-0490-C51F-A7EE3C3D1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73DEB-56AA-3039-2355-154F7584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8428D3-8B96-C5B1-DD2C-D4655C5B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0FFCA-7482-60FC-91C3-68FAC85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E449D-7A09-1EB4-F41E-3827675A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C74E2-FEEC-C4F7-F678-6B03A5F9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69FA7-17AB-8D89-5A3D-E1010F4D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D54CA-4112-24E1-2BA4-9715242DC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6732-393A-4769-9557-E264F70698E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58FEB-BB26-C876-86AA-2E18F2561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94D50-0FCC-E8AD-AAFD-CD1C504C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20AB-A3D9-4CF2-A36E-0749DC24B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8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Noto Sans KR" panose="020B0500000000000000" pitchFamily="34" charset="-127"/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2023-09-01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Noto Sans KR" panose="020B0500000000000000" pitchFamily="34" charset="-127"/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10648448" y="6505575"/>
            <a:ext cx="1473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Copyrightⓒ 4</a:t>
            </a:r>
            <a:r>
              <a:rPr lang="ko-KR" altLang="en-US" sz="8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 </a:t>
            </a:r>
            <a:r>
              <a:rPr lang="en-US" altLang="ko-KR" sz="8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RNG </a:t>
            </a:r>
            <a:r>
              <a:rPr lang="ko-KR" altLang="en-US" sz="8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아니조</a:t>
            </a:r>
          </a:p>
        </p:txBody>
      </p:sp>
    </p:spTree>
    <p:extLst>
      <p:ext uri="{BB962C8B-B14F-4D97-AF65-F5344CB8AC3E}">
        <p14:creationId xmlns:p14="http://schemas.microsoft.com/office/powerpoint/2010/main" val="130356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Noto Sans K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Noto Sans K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Noto Sans K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Noto Sans K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K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K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714375"/>
            <a:ext cx="9512303" cy="6143625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Noto Sans KR" panose="020B0500000000000000" pitchFamily="34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Noto Sans KR" panose="020B0500000000000000" pitchFamily="34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28984" y="-28984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Noto Sans KR" panose="020B0500000000000000" pitchFamily="34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Noto Sans KR" panose="020B05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44910" y="523488"/>
            <a:ext cx="744279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  <a:ea typeface="Noto Sans KR" panose="020B0500000000000000" pitchFamily="34" charset="-127"/>
              </a:rPr>
              <a:t>2023 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전기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  <a:ea typeface="Noto Sans KR" panose="020B0500000000000000" pitchFamily="34" charset="-127"/>
              </a:rPr>
              <a:t> 진행 상황 발표</a:t>
            </a:r>
            <a:endParaRPr lang="en-US" altLang="ko-KR" sz="4800" b="1" i="1" kern="0" dirty="0">
              <a:solidFill>
                <a:prstClr val="black">
                  <a:lumMod val="75000"/>
                  <a:lumOff val="25000"/>
                </a:prstClr>
              </a:solidFill>
              <a:ea typeface="Noto Sans KR" panose="020B05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574967" y="3201412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3249" y="666354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9149" y="5943570"/>
            <a:ext cx="2423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ea typeface="Noto Sans KR" panose="020B0500000000000000" pitchFamily="34" charset="-127"/>
              </a:rPr>
              <a:t>4</a:t>
            </a:r>
            <a:r>
              <a:rPr lang="ko-KR" altLang="en-US" sz="2000" dirty="0">
                <a:ea typeface="Noto Sans KR" panose="020B0500000000000000" pitchFamily="34" charset="-127"/>
              </a:rPr>
              <a:t>조 </a:t>
            </a:r>
            <a:r>
              <a:rPr lang="en-US" altLang="ko-KR" sz="2000" dirty="0">
                <a:ea typeface="Noto Sans KR" panose="020B0500000000000000" pitchFamily="34" charset="-127"/>
              </a:rPr>
              <a:t>RNG </a:t>
            </a:r>
            <a:r>
              <a:rPr lang="ko-KR" altLang="en-US" sz="2000" dirty="0">
                <a:ea typeface="Noto Sans KR" panose="020B0500000000000000" pitchFamily="34" charset="-127"/>
              </a:rPr>
              <a:t>아니조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67C14-2918-7408-B251-6540E6E1068A}"/>
              </a:ext>
            </a:extLst>
          </p:cNvPr>
          <p:cNvSpPr txBox="1"/>
          <p:nvPr/>
        </p:nvSpPr>
        <p:spPr>
          <a:xfrm>
            <a:off x="956735" y="3387429"/>
            <a:ext cx="8618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dirty="0">
                <a:solidFill>
                  <a:schemeClr val="tx1"/>
                </a:solidFill>
                <a:ea typeface="Noto Sans KR" panose="020B0500000000000000" pitchFamily="34" charset="-127"/>
              </a:rPr>
              <a:t>지식베이스를 활용한 </a:t>
            </a:r>
            <a:r>
              <a:rPr lang="ko-KR" altLang="en-US" sz="3200" dirty="0" err="1">
                <a:solidFill>
                  <a:schemeClr val="tx1"/>
                </a:solidFill>
                <a:ea typeface="Noto Sans KR" panose="020B0500000000000000" pitchFamily="34" charset="-127"/>
              </a:rPr>
              <a:t>영단어</a:t>
            </a:r>
            <a:r>
              <a:rPr lang="ko-KR" altLang="en-US" sz="3200" dirty="0">
                <a:solidFill>
                  <a:schemeClr val="tx1"/>
                </a:solidFill>
                <a:ea typeface="Noto Sans KR" panose="020B0500000000000000" pitchFamily="34" charset="-127"/>
              </a:rPr>
              <a:t> 중심의 </a:t>
            </a:r>
            <a:r>
              <a:rPr lang="en-US" altLang="ko-KR" sz="3200" dirty="0">
                <a:solidFill>
                  <a:schemeClr val="tx1"/>
                </a:solidFill>
                <a:ea typeface="Noto Sans KR" panose="020B0500000000000000" pitchFamily="34" charset="-127"/>
              </a:rPr>
              <a:t>G2P </a:t>
            </a:r>
            <a:r>
              <a:rPr lang="ko-KR" altLang="en-US" sz="3200" dirty="0">
                <a:solidFill>
                  <a:schemeClr val="tx1"/>
                </a:solidFill>
                <a:ea typeface="Noto Sans KR" panose="020B0500000000000000" pitchFamily="34" charset="-127"/>
              </a:rPr>
              <a:t>연구</a:t>
            </a:r>
          </a:p>
        </p:txBody>
      </p:sp>
    </p:spTree>
    <p:extLst>
      <p:ext uri="{BB962C8B-B14F-4D97-AF65-F5344CB8AC3E}">
        <p14:creationId xmlns:p14="http://schemas.microsoft.com/office/powerpoint/2010/main" val="38677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739010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기존 데이터 보완 및 개선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IPA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사전 한계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85759FA-BA18-EEBC-B35D-3B214A16AE91}"/>
              </a:ext>
            </a:extLst>
          </p:cNvPr>
          <p:cNvSpPr/>
          <p:nvPr/>
        </p:nvSpPr>
        <p:spPr>
          <a:xfrm>
            <a:off x="3531365" y="4555669"/>
            <a:ext cx="1033914" cy="4562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028382F-2F0D-D443-FED9-39E9D5F61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3450126"/>
            <a:ext cx="2829320" cy="2705478"/>
          </a:xfrm>
          <a:prstGeom prst="rect">
            <a:avLst/>
          </a:prstGeom>
        </p:spPr>
      </p:pic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F9BAC10-E5E8-75C5-EE77-D87D8221E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450126"/>
            <a:ext cx="6924676" cy="2705478"/>
          </a:xfrm>
          <a:prstGeom prst="rect">
            <a:avLst/>
          </a:prstGeom>
        </p:spPr>
      </p:pic>
      <p:sp>
        <p:nvSpPr>
          <p:cNvPr id="2" name="TextBox 13">
            <a:extLst>
              <a:ext uri="{FF2B5EF4-FFF2-40B4-BE49-F238E27FC236}">
                <a16:creationId xmlns:a16="http://schemas.microsoft.com/office/drawing/2014/main" id="{B074CC91-C0F5-6C08-C2C2-BE1FAAA455AD}"/>
              </a:ext>
            </a:extLst>
          </p:cNvPr>
          <p:cNvSpPr txBox="1"/>
          <p:nvPr/>
        </p:nvSpPr>
        <p:spPr>
          <a:xfrm>
            <a:off x="482570" y="1863190"/>
            <a:ext cx="11004580" cy="1214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IPA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사전에는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영단어의 대한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영어식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발음 표기법만 명시 되어 있음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따라서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영어 발음을 한국어 발음으로 변환하는 변환 규칙을 적용 후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 데이터를 저장함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48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944835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기존 데이터 보완 및 개선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I</a:t>
            </a:r>
            <a:r>
              <a:rPr lang="en-US" altLang="ko-KR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사용된 외래어 규칙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BB95DF0-BA3A-7D29-BB36-A768CFD51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7" y="1691959"/>
            <a:ext cx="5254297" cy="5007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52BBF-C6F7-2B8D-E942-B9C204E125C4}"/>
              </a:ext>
            </a:extLst>
          </p:cNvPr>
          <p:cNvSpPr txBox="1"/>
          <p:nvPr/>
        </p:nvSpPr>
        <p:spPr>
          <a:xfrm>
            <a:off x="5598728" y="1691959"/>
            <a:ext cx="6495300" cy="4910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i="0" dirty="0">
                <a:solidFill>
                  <a:srgbClr val="009AC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000" b="1" i="0" dirty="0">
                <a:solidFill>
                  <a:srgbClr val="009AC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b="1" i="0" dirty="0">
                <a:solidFill>
                  <a:srgbClr val="009AC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 반모음</a:t>
            </a:r>
            <a:r>
              <a:rPr lang="en-US" altLang="ko-KR" sz="1000" b="1" i="0" dirty="0">
                <a:solidFill>
                  <a:srgbClr val="009AC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([w], [j])</a:t>
            </a:r>
          </a:p>
          <a:p>
            <a:pPr algn="l">
              <a:lnSpc>
                <a:spcPct val="150000"/>
              </a:lnSpc>
            </a:pPr>
            <a:endParaRPr lang="en-US" altLang="ko-KR" sz="1000" b="1" i="0" dirty="0">
              <a:solidFill>
                <a:srgbClr val="009ACB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외래어 표기법 제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 표기세칙 제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절 영어의 표기 제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10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[w]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wə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], [</a:t>
            </a:r>
            <a:r>
              <a:rPr lang="en-US" altLang="ko-KR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wɔ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], [</a:t>
            </a:r>
            <a:r>
              <a:rPr lang="en-US" altLang="ko-KR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wou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워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[wα]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[</a:t>
            </a:r>
            <a:r>
              <a:rPr lang="en-US" altLang="ko-KR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wæ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[we]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웨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[</a:t>
            </a:r>
            <a:r>
              <a:rPr lang="en-US" altLang="ko-KR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[</a:t>
            </a:r>
            <a:r>
              <a:rPr lang="en-US" altLang="ko-KR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wu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적음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wə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워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wɔ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워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wou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워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'wα'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wæ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'we'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웨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wu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en-US" altLang="ko-KR" sz="10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Word[</a:t>
            </a:r>
            <a:r>
              <a:rPr lang="en-US" altLang="ko-KR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wəːd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워드   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want[</a:t>
            </a:r>
            <a:r>
              <a:rPr lang="en-US" altLang="ko-KR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wɔnt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원트</a:t>
            </a:r>
            <a:r>
              <a:rPr lang="ko-KR" altLang="en-US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woe[</a:t>
            </a:r>
            <a:r>
              <a:rPr lang="en-US" altLang="ko-KR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wou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워   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wander[wα</a:t>
            </a:r>
            <a:r>
              <a:rPr lang="en-US" altLang="ko-KR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ndə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완더</a:t>
            </a:r>
            <a:endParaRPr lang="en-US" altLang="ko-KR" sz="10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0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외래어 표기법 제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 표기세칙 제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절 영어의 표기 제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</a:p>
          <a:p>
            <a:pPr algn="l">
              <a:lnSpc>
                <a:spcPct val="150000"/>
              </a:lnSpc>
            </a:pP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자음 뒤에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[w]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올 때에는 두 음절로 갈라 적되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[</a:t>
            </a:r>
            <a:r>
              <a:rPr lang="en-US" altLang="ko-KR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gw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], [</a:t>
            </a:r>
            <a:r>
              <a:rPr lang="en-US" altLang="ko-KR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], [kw]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한 음절로 붙여 적음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ɡw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':'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'kw':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쿠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’,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Swing[</a:t>
            </a:r>
            <a:r>
              <a:rPr lang="en-US" altLang="ko-KR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swiŋ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스윙   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twist[twist] </a:t>
            </a:r>
            <a:r>
              <a:rPr lang="ko-KR" altLang="en-US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트위스트</a:t>
            </a:r>
            <a:endParaRPr lang="en-US" altLang="ko-KR" sz="1000" b="0" dirty="0">
              <a:solidFill>
                <a:schemeClr val="accent6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0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외래어 표기법 제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 표기세칙 제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절 영어의 표기 제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</a:p>
          <a:p>
            <a:pPr algn="l">
              <a:lnSpc>
                <a:spcPct val="150000"/>
              </a:lnSpc>
            </a:pP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반모음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[j]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뒤따르는 모음과 합쳐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얘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적음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다만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[d], [l], [n] 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다음에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jə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올 때에는 각각 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디어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리어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0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니어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적음</a:t>
            </a:r>
            <a:r>
              <a:rPr lang="en-US" altLang="ko-KR" sz="10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djə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':'</a:t>
            </a:r>
            <a:r>
              <a:rPr lang="ko-KR" altLang="en-US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디어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ljə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리어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njə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':</a:t>
            </a:r>
            <a:r>
              <a:rPr lang="ko-KR" altLang="en-US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00" b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니어</a:t>
            </a:r>
            <a:r>
              <a:rPr lang="en-US" altLang="ko-KR" sz="1000" b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endParaRPr lang="en-US" altLang="ko-KR" sz="10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yard[jαːd] </a:t>
            </a:r>
            <a:r>
              <a:rPr lang="ko-KR" altLang="en-US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야드   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yank [</a:t>
            </a:r>
            <a:r>
              <a:rPr lang="en-US" altLang="ko-KR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jæŋk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얭크</a:t>
            </a:r>
            <a:r>
              <a:rPr lang="ko-KR" altLang="en-US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yearn[</a:t>
            </a:r>
            <a:r>
              <a:rPr lang="en-US" altLang="ko-KR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jəːn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    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yellow[</a:t>
            </a:r>
            <a:r>
              <a:rPr lang="en-US" altLang="ko-KR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jelou</a:t>
            </a:r>
            <a:r>
              <a:rPr lang="en-US" altLang="ko-KR" sz="1000" b="0" dirty="0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0" dirty="0" err="1">
                <a:solidFill>
                  <a:schemeClr val="accent6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옐로</a:t>
            </a:r>
            <a:endParaRPr lang="en-US" altLang="ko-KR" sz="1000" b="0" dirty="0">
              <a:solidFill>
                <a:schemeClr val="accent6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0" i="0" dirty="0">
                <a:solidFill>
                  <a:srgbClr val="040C2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국제 음성 기호 반모음 발음의 경우 </a:t>
            </a:r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IPA </a:t>
            </a:r>
            <a:r>
              <a:rPr lang="ko-KR" altLang="en-US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 제 </a:t>
            </a:r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 표기 세칙 제 </a:t>
            </a:r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 반모음 관련 규칙을 적용해라고 국어국립원에서 고시하고 있으나 해당 세칙은 영어 알파벳 기준으로 작성되어 있어 </a:t>
            </a:r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IPA</a:t>
            </a:r>
            <a:r>
              <a:rPr lang="ko-KR" altLang="en-US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일부 차이가 있고 그 차이는 최대한 비슷한 </a:t>
            </a:r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알파벳과 매칭하여 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붉은색 표기는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IPA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알파벳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기준으로한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표기세칙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0" i="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24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802488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기존 데이터 보완 및 개선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IPA DB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발음 변환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>
            <a:extLst>
              <a:ext uri="{FF2B5EF4-FFF2-40B4-BE49-F238E27FC236}">
                <a16:creationId xmlns:a16="http://schemas.microsoft.com/office/drawing/2014/main" id="{C0E60984-0CF3-DB14-54E7-255AF58A2783}"/>
              </a:ext>
            </a:extLst>
          </p:cNvPr>
          <p:cNvSpPr txBox="1"/>
          <p:nvPr/>
        </p:nvSpPr>
        <p:spPr>
          <a:xfrm>
            <a:off x="641774" y="1753055"/>
            <a:ext cx="11400547" cy="6821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IPA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활용하여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구축한 결과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 없는 단어가 다수 존재해서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보완 가능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[EX] (53579, 'headed', '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헤디드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’) (79798, 'misprice, '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미스프라이스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’) (129667, 'wastepaper, '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웨이스트페이퍼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’)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sz="200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IPA DB </a:t>
            </a:r>
            <a:r>
              <a:rPr lang="ko-KR" altLang="en-US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정상 변환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[KT -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055671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대표 </a:t>
            </a:r>
            <a:r>
              <a:rPr lang="en-US" altLang="ko-KR" u="sng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ID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권한 위임 중입니다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.”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발음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IPA DB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변환 발음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sz="800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IPA DB </a:t>
            </a:r>
            <a:r>
              <a:rPr lang="ko-KR" altLang="en-US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비정상 변환</a:t>
            </a:r>
            <a:endParaRPr lang="en-US" altLang="ko-KR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KT -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002126] “</a:t>
            </a:r>
            <a:r>
              <a:rPr lang="en-US" altLang="ko-KR" u="sng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USB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음악을 랜덤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재생중입니다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.”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발음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유에스비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IPA DB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변환 발음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이우에스비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endParaRPr lang="en-US" altLang="ko-KR" kern="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B29A922C-1669-52E7-1483-7D00526CA139}"/>
              </a:ext>
            </a:extLst>
          </p:cNvPr>
          <p:cNvSpPr txBox="1"/>
          <p:nvPr/>
        </p:nvSpPr>
        <p:spPr>
          <a:xfrm>
            <a:off x="6076950" y="3175906"/>
            <a:ext cx="5965371" cy="1490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[KT -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006748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에이핑크의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u="sng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파이브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들려드릴게요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.”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발음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파이브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IPA DB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변환 발음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파이브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314701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모델 구성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98691012-7C2F-4565-2E47-785472890965}"/>
              </a:ext>
            </a:extLst>
          </p:cNvPr>
          <p:cNvSpPr txBox="1"/>
          <p:nvPr/>
        </p:nvSpPr>
        <p:spPr>
          <a:xfrm>
            <a:off x="641775" y="1753054"/>
            <a:ext cx="11094350" cy="334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사전과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IPA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사전을 이용한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로 변환이 불가능한 단어들에 대해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딥러닝 모델을 사용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딥러닝 시 학습 데이터는 사전에서 유래되어 한글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영어 매칭이 정확한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30691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개의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활용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2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342900" marR="0" lvl="0" indent="-34290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데이터베이스를 딥러닝 모델에 적합하게 구성하기 위해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어절을 기준으로 데이터를 분석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어절 내 한글과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수가 일치하지 않는 경우는 수기 분류 후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어절 내의 모든 단어를 분리하여 구성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긴 학습 데이터를 제공하기 위해 어절 공백을 모두 합친 상태와 기본 상태의 데이터도 구성 후 결합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1874E-F0E3-94D4-FEF5-66B1239E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9" y="5299335"/>
            <a:ext cx="5476875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5A56EC-F1CE-6ED4-8228-C162481DB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47" y="5615435"/>
            <a:ext cx="5448300" cy="219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2AEC463-D363-57C2-3613-C637F46ED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47" y="5936757"/>
            <a:ext cx="6343650" cy="2095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2BCA2E9-EDB5-9CBC-C5FF-A49CF4031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47" y="6252404"/>
            <a:ext cx="65246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388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567174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모델 구성 </a:t>
            </a:r>
            <a:r>
              <a:rPr lang="en-US" altLang="ko-KR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자모 토큰화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98691012-7C2F-4565-2E47-785472890965}"/>
              </a:ext>
            </a:extLst>
          </p:cNvPr>
          <p:cNvSpPr txBox="1"/>
          <p:nvPr/>
        </p:nvSpPr>
        <p:spPr>
          <a:xfrm>
            <a:off x="641775" y="1753054"/>
            <a:ext cx="10526968" cy="122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재구성 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우리말샘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학습 데이터로 사용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한국어 발음을 자모 단위로 토큰화 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기반으로 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seq2seq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모델을 학습 및 테스트 진행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7" name="그림 6" descr="텍스트, 스크린샷, 블랙, 흑백이(가) 표시된 사진&#10;&#10;자동 생성된 설명">
            <a:extLst>
              <a:ext uri="{FF2B5EF4-FFF2-40B4-BE49-F238E27FC236}">
                <a16:creationId xmlns:a16="http://schemas.microsoft.com/office/drawing/2014/main" id="{CE2D0D47-852E-4D7C-C2B6-55BCAD695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04" y="3429000"/>
            <a:ext cx="7817860" cy="24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311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314701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딥러닝 모델 구성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9961D2-0692-7485-0A0A-4E1C9A30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2" y="2854852"/>
            <a:ext cx="11764736" cy="2951848"/>
          </a:xfrm>
          <a:prstGeom prst="rect">
            <a:avLst/>
          </a:prstGeom>
        </p:spPr>
      </p:pic>
      <p:sp>
        <p:nvSpPr>
          <p:cNvPr id="9" name="TextBox 13">
            <a:extLst>
              <a:ext uri="{FF2B5EF4-FFF2-40B4-BE49-F238E27FC236}">
                <a16:creationId xmlns:a16="http://schemas.microsoft.com/office/drawing/2014/main" id="{63FFECD7-7D57-6FB8-79F4-102D365A9DF9}"/>
              </a:ext>
            </a:extLst>
          </p:cNvPr>
          <p:cNvSpPr txBox="1"/>
          <p:nvPr/>
        </p:nvSpPr>
        <p:spPr>
          <a:xfrm>
            <a:off x="739747" y="1753054"/>
            <a:ext cx="10788226" cy="1214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LSTM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을 사용한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seq2seq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구조의 모델을 도식화한 모습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[EX]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 dog ] -&gt;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한글 발음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도그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]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학습 과정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42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314701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모델 구성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3">
            <a:extLst>
              <a:ext uri="{FF2B5EF4-FFF2-40B4-BE49-F238E27FC236}">
                <a16:creationId xmlns:a16="http://schemas.microsoft.com/office/drawing/2014/main" id="{C674BB2D-E5D6-06D1-B258-AC1C1722BC42}"/>
              </a:ext>
            </a:extLst>
          </p:cNvPr>
          <p:cNvSpPr txBox="1"/>
          <p:nvPr/>
        </p:nvSpPr>
        <p:spPr>
          <a:xfrm>
            <a:off x="641775" y="1753054"/>
            <a:ext cx="11220932" cy="4846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테스트 결과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training set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 존재하는 대부분 단어는 변환이 잘 되지만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자모 단위로 토큰화 후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학습하여 일부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변환 시 자음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모음이 단독으로 출현하는 경우가 발생함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또한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학습 데이터에 존재하지 않는 영단어에 대해 정확도가 떨어짐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8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[KT -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017322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노승일 </a:t>
            </a:r>
            <a:r>
              <a:rPr kumimoji="0" lang="en-US" altLang="ko-KR" sz="1800" b="0" i="0" u="sng" strike="noStrike" kern="100" cap="none" spc="0" normalizeH="0" baseline="0" noProof="0" dirty="0">
                <a:ln>
                  <a:noFill/>
                </a:ln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스포츠재단 부장이 보관한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포스트잇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다섯장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.”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발음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케이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자모 분리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seq2seq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 변환 발음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케ㅣ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KT -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006577] “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음악을 들으시려면 </a:t>
            </a:r>
            <a:r>
              <a:rPr kumimoji="0" lang="en-US" altLang="ko-KR" sz="1800" b="0" i="0" u="sng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SHE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노래 들려줘와 같이 말씀해주세요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.”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발음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에스에이치이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자모 분리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seq2seq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 변환 발음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에스에이치에ㅣ</a:t>
            </a:r>
            <a:endParaRPr kumimoji="0" lang="ko-KR" altLang="en-US" sz="1800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272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657583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딥러닝 모델 구성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글자 단위 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토큰화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">
            <a:extLst>
              <a:ext uri="{FF2B5EF4-FFF2-40B4-BE49-F238E27FC236}">
                <a16:creationId xmlns:a16="http://schemas.microsoft.com/office/drawing/2014/main" id="{F5652CE4-A92C-809E-BC39-DF31742B12E5}"/>
              </a:ext>
            </a:extLst>
          </p:cNvPr>
          <p:cNvSpPr txBox="1"/>
          <p:nvPr/>
        </p:nvSpPr>
        <p:spPr>
          <a:xfrm>
            <a:off x="641775" y="1753054"/>
            <a:ext cx="10526968" cy="2425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문제를 해결하기 위해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한국어 발음을 자모 단위로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분리하여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학습하는 대신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글자 단위로 분리 한 뒤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특수 토큰을 제외하고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에서 등장하는 빈도수에 따라 토큰화 하여 학습을 진행함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kumimoji="0" lang="en-US" altLang="ko-KR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97333</a:t>
            </a:r>
            <a:r>
              <a:rPr kumimoji="0" lang="ko-KR" altLang="en-US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개의 </a:t>
            </a:r>
            <a:r>
              <a:rPr kumimoji="0" lang="ko-KR" altLang="en-US" b="0" i="0" u="none" strike="noStrike" kern="1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우리말샘</a:t>
            </a:r>
            <a:r>
              <a:rPr kumimoji="0" lang="ko-KR" altLang="en-US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</a:t>
            </a:r>
            <a:r>
              <a:rPr kumimoji="0" lang="en-US" altLang="ko-KR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 데이터를</a:t>
            </a:r>
            <a:r>
              <a:rPr kumimoji="0" lang="ko-KR" altLang="en-US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활용하여 </a:t>
            </a:r>
            <a:r>
              <a:rPr kumimoji="0" lang="ko-KR" altLang="en-US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 </a:t>
            </a:r>
            <a:r>
              <a:rPr kumimoji="0" lang="en-US" altLang="ko-KR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train : 70%, validation : 15%, test : 15%</a:t>
            </a:r>
            <a:r>
              <a:rPr kumimoji="0" lang="ko-KR" altLang="en-US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로 학습함</a:t>
            </a:r>
            <a:r>
              <a:rPr kumimoji="0" lang="en-US" altLang="ko-KR" b="0" i="0" u="none" strike="noStrike" kern="1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165694-6EA6-FA92-FE29-65F62860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995" y="3641270"/>
            <a:ext cx="1071761" cy="27758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667733-885A-0685-B799-43FCD373E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613" y="3642485"/>
            <a:ext cx="1079641" cy="27746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92FA31-561F-15C9-D7FE-10173C7DF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423" y="3642486"/>
            <a:ext cx="1103443" cy="27746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6ACCD0-AD14-BB43-CE49-4CBF89E45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112" y="3642486"/>
            <a:ext cx="1073020" cy="27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73052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모델 구성 </a:t>
            </a:r>
            <a:r>
              <a:rPr lang="en-US" altLang="ko-KR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발음 변환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3">
            <a:extLst>
              <a:ext uri="{FF2B5EF4-FFF2-40B4-BE49-F238E27FC236}">
                <a16:creationId xmlns:a16="http://schemas.microsoft.com/office/drawing/2014/main" id="{F8FAC8BD-75F4-33F7-C5BA-240C7EAB6D73}"/>
              </a:ext>
            </a:extLst>
          </p:cNvPr>
          <p:cNvSpPr txBox="1"/>
          <p:nvPr/>
        </p:nvSpPr>
        <p:spPr>
          <a:xfrm>
            <a:off x="523392" y="4291977"/>
            <a:ext cx="6065186" cy="207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[KT -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017322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노승일 </a:t>
            </a:r>
            <a:r>
              <a:rPr kumimoji="0" lang="en-US" altLang="ko-KR" sz="1400" b="0" i="0" u="sng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스포츠재단 부장이 보관한 </a:t>
            </a:r>
            <a:r>
              <a:rPr lang="ko-KR" altLang="en-US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포스트잇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다섯장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.”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발음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케이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한글 토큰화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seq2seq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 변환 발음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케이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[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KT -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006577] “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음악을 들으시려면 </a:t>
            </a:r>
            <a:r>
              <a:rPr kumimoji="0" lang="en-US" altLang="ko-KR" sz="1400" b="0" i="0" u="sng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노래 들려줘와 같이 말씀해주세요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.”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발음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쉬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한글 토큰화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seq2seq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 변환 발음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에스에이치이</a:t>
            </a:r>
            <a:endParaRPr kumimoji="0" lang="ko-KR" altLang="en-US" sz="1400" b="0" i="0" u="none" strike="noStrike" kern="1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23C60-AFDE-4457-E20F-835DD71B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3" y="3184070"/>
            <a:ext cx="4868736" cy="28851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2E70C3-205A-4598-D4BB-748F05F59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6547" y="3208559"/>
            <a:ext cx="6216134" cy="851803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8D7286C4-CEFA-1EB2-02F6-EFFF3C23C75F}"/>
              </a:ext>
            </a:extLst>
          </p:cNvPr>
          <p:cNvSpPr txBox="1"/>
          <p:nvPr/>
        </p:nvSpPr>
        <p:spPr>
          <a:xfrm>
            <a:off x="641775" y="1753054"/>
            <a:ext cx="10526968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토큰화 후 언급된 문제가 해결되고 정확도는 향상되었으나 일부 단어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특히 긴 단어나 고유명사에서 부족한 변환 성능을 보임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423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537FD7EB-5529-5013-8F63-D0A7E3984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28" y="3704701"/>
            <a:ext cx="2183093" cy="26175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418576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개선 사항 및 향후 계획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208569F-B99D-7121-AD02-3A34CD763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56" y="3704701"/>
            <a:ext cx="4511051" cy="2552878"/>
          </a:xfrm>
          <a:prstGeom prst="rect">
            <a:avLst/>
          </a:prstGeom>
        </p:spPr>
      </p:pic>
      <p:sp>
        <p:nvSpPr>
          <p:cNvPr id="2" name="TextBox 13">
            <a:extLst>
              <a:ext uri="{FF2B5EF4-FFF2-40B4-BE49-F238E27FC236}">
                <a16:creationId xmlns:a16="http://schemas.microsoft.com/office/drawing/2014/main" id="{D9A6E9F4-7665-C264-1ABA-D5FB6472F2EC}"/>
              </a:ext>
            </a:extLst>
          </p:cNvPr>
          <p:cNvSpPr txBox="1"/>
          <p:nvPr/>
        </p:nvSpPr>
        <p:spPr>
          <a:xfrm>
            <a:off x="641775" y="1753054"/>
            <a:ext cx="10526968" cy="2322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현재까지 구현한 모델을 발음 변환에 사용하기에는 성능이 부족한 면이 있기 때문에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데이터를 추가 수집 및 정제한 뒤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Attention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메커니즘을 적용한 모델로 다시 테스트 해볼 예정임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LSTM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을 활용한 모델의 추가적인 성능 개선이 이루어지지 않을 경우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Transformer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모델을 써서 다시    테스트 해볼 계획임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8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701124" y="27368"/>
            <a:ext cx="10478176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55700" y="15810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3824" y="16064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Noto Sans KR" panose="020B0500000000000000" pitchFamily="34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5982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Noto Sans KR" panose="020B0500000000000000" pitchFamily="34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36738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Noto Sans KR" panose="020B0500000000000000" pitchFamily="34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1124" y="47562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Noto Sans KR" panose="020B0500000000000000" pitchFamily="34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3426" y="16064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3426" y="259820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및 통계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3426" y="367386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기존 데이터 보완 및 개선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0726" y="475621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모델 구성</a:t>
            </a:r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139700" y="491296"/>
            <a:ext cx="4051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55700" y="259820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55700" y="370448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55700" y="471586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13824" y="622872"/>
            <a:ext cx="2553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Noto Sans KR" panose="020B0500000000000000" pitchFamily="34" charset="-127"/>
                <a:cs typeface="+mn-cs"/>
              </a:rPr>
              <a:t>CONTENTS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48448" y="6505575"/>
            <a:ext cx="1473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Copyrightⓒ 4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조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RNG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아니조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24D6A-43D7-FCBE-0CCE-18E021677225}"/>
              </a:ext>
            </a:extLst>
          </p:cNvPr>
          <p:cNvSpPr txBox="1"/>
          <p:nvPr/>
        </p:nvSpPr>
        <p:spPr>
          <a:xfrm>
            <a:off x="1701124" y="57823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Noto Sans KR" panose="020B0500000000000000" pitchFamily="34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584A5-4E00-4153-BAC6-47E3D19FD632}"/>
              </a:ext>
            </a:extLst>
          </p:cNvPr>
          <p:cNvSpPr txBox="1"/>
          <p:nvPr/>
        </p:nvSpPr>
        <p:spPr>
          <a:xfrm>
            <a:off x="2180726" y="578234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개선 사항 및 향후계획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F3DF23-9C29-B109-064A-87416B38EBDA}"/>
              </a:ext>
            </a:extLst>
          </p:cNvPr>
          <p:cNvSpPr/>
          <p:nvPr/>
        </p:nvSpPr>
        <p:spPr>
          <a:xfrm>
            <a:off x="1155700" y="574199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D15586C-687B-1B43-0FD3-CE6A2D080EC3}"/>
              </a:ext>
            </a:extLst>
          </p:cNvPr>
          <p:cNvSpPr txBox="1"/>
          <p:nvPr/>
        </p:nvSpPr>
        <p:spPr>
          <a:xfrm>
            <a:off x="3632405" y="2175968"/>
            <a:ext cx="8300515" cy="1387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일반적으로 사용되는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TTS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제대로 발음으로 변환하지 못하는 영단어에 대해 정확한 한국어 발음으로 변환하는 것을 과제의 목표로 함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이번 과제에서는 영단어의 범위를 알파벳으로 이루어진 단어로 한정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50CD2-C783-BA63-6598-D99706D19F4A}"/>
              </a:ext>
            </a:extLst>
          </p:cNvPr>
          <p:cNvSpPr txBox="1"/>
          <p:nvPr/>
        </p:nvSpPr>
        <p:spPr>
          <a:xfrm>
            <a:off x="2744946" y="3794536"/>
            <a:ext cx="8746014" cy="1387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kumimoji="0" lang="en-US" altLang="ko-KR" sz="1800" b="0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WCDMA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도입돼 통화 중 상대방의 모습을 생생히 볼 수 있고 원격 화상회의도 일반화될 전망이다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.”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발음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더블유시디엠에이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TTS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변환 발음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크드마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 descr="로고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ACBBD6D6-4DDF-634F-D51D-DCDF106B9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2" y="5449234"/>
            <a:ext cx="1772587" cy="917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C291C7-ADE1-45E7-E22C-D6A6D273524E}"/>
              </a:ext>
            </a:extLst>
          </p:cNvPr>
          <p:cNvSpPr txBox="1"/>
          <p:nvPr/>
        </p:nvSpPr>
        <p:spPr>
          <a:xfrm>
            <a:off x="2744946" y="5280889"/>
            <a:ext cx="8822214" cy="1387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궉 박사는 현재 유체역학 학술지인 유체물리학지의 편집장과 미국 </a:t>
            </a:r>
            <a:r>
              <a:rPr kumimoji="0" lang="en-US" altLang="ko-KR" sz="1800" b="0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UCLA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석좌교수로 활동하고 있다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.”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발음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유시엘에이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TTS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변환 발음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유시알에이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CEE399-B6FB-9E7B-AAA0-6CD3E98C3F2F}"/>
              </a:ext>
            </a:extLst>
          </p:cNvPr>
          <p:cNvSpPr/>
          <p:nvPr/>
        </p:nvSpPr>
        <p:spPr>
          <a:xfrm>
            <a:off x="0" y="-37593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63D1F5-6292-65A2-4B7A-02D6C5FA317E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23EC33-E73A-B98C-7310-8DF43EE591F0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</a:t>
            </a: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CA60DD2-AA9B-DBBD-C782-1B6F52484614}"/>
              </a:ext>
            </a:extLst>
          </p:cNvPr>
          <p:cNvSpPr txBox="1"/>
          <p:nvPr/>
        </p:nvSpPr>
        <p:spPr>
          <a:xfrm>
            <a:off x="2257266" y="672956"/>
            <a:ext cx="224292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oto Sans" panose="020B0502040504020204" pitchFamily="34" charset="0"/>
              </a:rPr>
              <a:t>과제의 목표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cxnSp>
        <p:nvCxnSpPr>
          <p:cNvPr id="22" name="직선 연결선 15">
            <a:extLst>
              <a:ext uri="{FF2B5EF4-FFF2-40B4-BE49-F238E27FC236}">
                <a16:creationId xmlns:a16="http://schemas.microsoft.com/office/drawing/2014/main" id="{4F69808E-1687-4FB6-1B30-4C490E236AAC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193F98FD-A771-1918-F71F-316F455E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0" y="2090753"/>
            <a:ext cx="2850584" cy="153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06981DA-8258-F2A5-23AF-656D7C8EC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78" y="4191001"/>
            <a:ext cx="2366238" cy="7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/>
          <p:nvPr/>
        </p:nvSpPr>
        <p:spPr>
          <a:xfrm>
            <a:off x="586926" y="1826727"/>
            <a:ext cx="3528933" cy="9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총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24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개의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우리말샘의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json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파일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전체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1,164,952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개의 단어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5476" y="3215028"/>
            <a:ext cx="5858173" cy="30330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6383" y="3381427"/>
            <a:ext cx="1949238" cy="244216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0D53F70-8798-5AB6-B9CD-6A908C1FDE79}"/>
              </a:ext>
            </a:extLst>
          </p:cNvPr>
          <p:cNvSpPr/>
          <p:nvPr/>
        </p:nvSpPr>
        <p:spPr>
          <a:xfrm>
            <a:off x="6813503" y="4370219"/>
            <a:ext cx="1075855" cy="4562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862F8B-FDFC-5AEB-4F8F-08674B4CB928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F3537-9040-09D9-B7A0-7F3BBA8D5D60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B38A5-62E3-C2C0-B47A-02B11EB90BCA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2A6D915B-8BB2-A513-AE5C-5A09B8D71178}"/>
              </a:ext>
            </a:extLst>
          </p:cNvPr>
          <p:cNvSpPr txBox="1"/>
          <p:nvPr/>
        </p:nvSpPr>
        <p:spPr>
          <a:xfrm>
            <a:off x="2257266" y="672956"/>
            <a:ext cx="876874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및 통계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우리말샘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사전 전체 통계</a:t>
            </a:r>
          </a:p>
        </p:txBody>
      </p:sp>
      <p:cxnSp>
        <p:nvCxnSpPr>
          <p:cNvPr id="18" name="직선 연결선 15">
            <a:extLst>
              <a:ext uri="{FF2B5EF4-FFF2-40B4-BE49-F238E27FC236}">
                <a16:creationId xmlns:a16="http://schemas.microsoft.com/office/drawing/2014/main" id="{6DF2F6AF-8A42-D232-FA61-986495EFB3FE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>
            <a:extLst>
              <a:ext uri="{FF2B5EF4-FFF2-40B4-BE49-F238E27FC236}">
                <a16:creationId xmlns:a16="http://schemas.microsoft.com/office/drawing/2014/main" id="{6B68A7E5-F0FF-2438-AF6E-4C257BDDD537}"/>
              </a:ext>
            </a:extLst>
          </p:cNvPr>
          <p:cNvSpPr txBox="1"/>
          <p:nvPr/>
        </p:nvSpPr>
        <p:spPr>
          <a:xfrm>
            <a:off x="7889358" y="1843057"/>
            <a:ext cx="3862509" cy="9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전처리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과정을 통해 분류된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파일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전체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779,428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개의 단어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442" y="3589129"/>
            <a:ext cx="3043096" cy="2616477"/>
          </a:xfrm>
          <a:prstGeom prst="rect">
            <a:avLst/>
          </a:prstGeom>
        </p:spPr>
      </p:pic>
      <p:pic>
        <p:nvPicPr>
          <p:cNvPr id="13" name="그림 12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32B5004F-DEFD-8896-1F32-D27EFC91D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76" y="4272056"/>
            <a:ext cx="6464267" cy="107647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278DEC4-7F41-5827-9F57-2BEC1A94A2F9}"/>
              </a:ext>
            </a:extLst>
          </p:cNvPr>
          <p:cNvSpPr/>
          <p:nvPr/>
        </p:nvSpPr>
        <p:spPr>
          <a:xfrm>
            <a:off x="4077450" y="4582151"/>
            <a:ext cx="1033914" cy="4562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418576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및 통계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">
            <a:extLst>
              <a:ext uri="{FF2B5EF4-FFF2-40B4-BE49-F238E27FC236}">
                <a16:creationId xmlns:a16="http://schemas.microsoft.com/office/drawing/2014/main" id="{F5652CE4-A92C-809E-BC39-DF31742B12E5}"/>
              </a:ext>
            </a:extLst>
          </p:cNvPr>
          <p:cNvSpPr txBox="1"/>
          <p:nvPr/>
        </p:nvSpPr>
        <p:spPr>
          <a:xfrm>
            <a:off x="511145" y="1830534"/>
            <a:ext cx="11482191" cy="1214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사전의 전체 단어 데이터에서 북한어와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방언을 제외한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일반어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만을 필요한 형태로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전처리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함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최종적으로 외래어인 단어를 추출하여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만듦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44C472-6876-A029-1C83-9C56A7CADF26}"/>
              </a:ext>
            </a:extLst>
          </p:cNvPr>
          <p:cNvSpPr/>
          <p:nvPr/>
        </p:nvSpPr>
        <p:spPr>
          <a:xfrm>
            <a:off x="0" y="-36456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41E89D1-C221-F793-B406-09C51AF49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75207"/>
              </p:ext>
            </p:extLst>
          </p:nvPr>
        </p:nvGraphicFramePr>
        <p:xfrm>
          <a:off x="276296" y="2754724"/>
          <a:ext cx="11639408" cy="32960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8128">
                  <a:extLst>
                    <a:ext uri="{9D8B030D-6E8A-4147-A177-3AD203B41FA5}">
                      <a16:colId xmlns:a16="http://schemas.microsoft.com/office/drawing/2014/main" val="4083805621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382483692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3803172259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3734045409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615012411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2674818595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38895076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2700164637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649083714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857547523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259144796"/>
                    </a:ext>
                  </a:extLst>
                </a:gridCol>
              </a:tblGrid>
              <a:tr h="659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word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word_type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word_unit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conju_list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pronun_list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sense_no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sense_type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pos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origin_lang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origin_lang_type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6821534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57253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챗봇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챗봇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chatbot 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2566136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57254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챠밍</a:t>
                      </a:r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포인트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챠밍포인트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▼charming point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7818598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57255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챠트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챠트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chart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0444379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57256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처널리즘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처널리즘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churnalism 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7039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FFEDF7-65AC-45BE-44B7-BBBC9F757481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B4DE0-3A69-6EFE-794A-BC6307650DBB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36BA424-00A2-FA58-6FD2-2F98FB659900}"/>
              </a:ext>
            </a:extLst>
          </p:cNvPr>
          <p:cNvSpPr txBox="1"/>
          <p:nvPr/>
        </p:nvSpPr>
        <p:spPr>
          <a:xfrm>
            <a:off x="2257266" y="672956"/>
            <a:ext cx="405110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및 통계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5794E284-2E3C-0356-E547-E18CC9C0D2C5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0BAC42C0-527B-DBC1-E46C-38BCB9768783}"/>
              </a:ext>
            </a:extLst>
          </p:cNvPr>
          <p:cNvSpPr txBox="1"/>
          <p:nvPr/>
        </p:nvSpPr>
        <p:spPr>
          <a:xfrm>
            <a:off x="511145" y="1863190"/>
            <a:ext cx="1148219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속 저장된 데이터 형식 예시</a:t>
            </a:r>
          </a:p>
        </p:txBody>
      </p:sp>
    </p:spTree>
    <p:extLst>
      <p:ext uri="{BB962C8B-B14F-4D97-AF65-F5344CB8AC3E}">
        <p14:creationId xmlns:p14="http://schemas.microsoft.com/office/powerpoint/2010/main" val="11691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723614" y="1782056"/>
            <a:ext cx="422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4">
            <a:extLst>
              <a:ext uri="{FF2B5EF4-FFF2-40B4-BE49-F238E27FC236}">
                <a16:creationId xmlns:a16="http://schemas.microsoft.com/office/drawing/2014/main" id="{EAF83C06-11CF-89A5-9505-CC61869CF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99883"/>
              </p:ext>
            </p:extLst>
          </p:nvPr>
        </p:nvGraphicFramePr>
        <p:xfrm>
          <a:off x="755785" y="2760399"/>
          <a:ext cx="4111548" cy="13467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45224">
                  <a:extLst>
                    <a:ext uri="{9D8B030D-6E8A-4147-A177-3AD203B41FA5}">
                      <a16:colId xmlns:a16="http://schemas.microsoft.com/office/drawing/2014/main" val="421595603"/>
                    </a:ext>
                  </a:extLst>
                </a:gridCol>
                <a:gridCol w="1766324">
                  <a:extLst>
                    <a:ext uri="{9D8B030D-6E8A-4147-A177-3AD203B41FA5}">
                      <a16:colId xmlns:a16="http://schemas.microsoft.com/office/drawing/2014/main" val="2117990338"/>
                    </a:ext>
                  </a:extLst>
                </a:gridCol>
              </a:tblGrid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 데이터 총 문장수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1865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82788"/>
                  </a:ext>
                </a:extLst>
              </a:tr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문장 속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영단어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2260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80388"/>
                  </a:ext>
                </a:extLst>
              </a:tr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중복을 제외한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영단어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469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897207"/>
                  </a:ext>
                </a:extLst>
              </a:tr>
            </a:tbl>
          </a:graphicData>
        </a:graphic>
      </p:graphicFrame>
      <p:sp>
        <p:nvSpPr>
          <p:cNvPr id="15" name="TextBox 13">
            <a:extLst>
              <a:ext uri="{FF2B5EF4-FFF2-40B4-BE49-F238E27FC236}">
                <a16:creationId xmlns:a16="http://schemas.microsoft.com/office/drawing/2014/main" id="{71A617E0-822D-E3D4-8602-E5EB97531C3D}"/>
              </a:ext>
            </a:extLst>
          </p:cNvPr>
          <p:cNvSpPr txBox="1"/>
          <p:nvPr/>
        </p:nvSpPr>
        <p:spPr>
          <a:xfrm>
            <a:off x="755785" y="2028877"/>
            <a:ext cx="10697406" cy="45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KT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에서 제공한 영단어가 포함된 학습 데이터를 현재 구축한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이용하여 매칭시켜 보았음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DC92E12C-1047-B46D-C4EC-AAE149877ECE}"/>
              </a:ext>
            </a:extLst>
          </p:cNvPr>
          <p:cNvGraphicFramePr>
            <a:graphicFrameLocks noGrp="1"/>
          </p:cNvGraphicFramePr>
          <p:nvPr/>
        </p:nvGraphicFramePr>
        <p:xfrm>
          <a:off x="5260261" y="2760397"/>
          <a:ext cx="6368523" cy="13467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2841">
                  <a:extLst>
                    <a:ext uri="{9D8B030D-6E8A-4147-A177-3AD203B41FA5}">
                      <a16:colId xmlns:a16="http://schemas.microsoft.com/office/drawing/2014/main" val="3232902216"/>
                    </a:ext>
                  </a:extLst>
                </a:gridCol>
                <a:gridCol w="1949741">
                  <a:extLst>
                    <a:ext uri="{9D8B030D-6E8A-4147-A177-3AD203B41FA5}">
                      <a16:colId xmlns:a16="http://schemas.microsoft.com/office/drawing/2014/main" val="2179755760"/>
                    </a:ext>
                  </a:extLst>
                </a:gridCol>
                <a:gridCol w="2295941">
                  <a:extLst>
                    <a:ext uri="{9D8B030D-6E8A-4147-A177-3AD203B41FA5}">
                      <a16:colId xmlns:a16="http://schemas.microsoft.com/office/drawing/2014/main" val="1402754759"/>
                    </a:ext>
                  </a:extLst>
                </a:gridCol>
              </a:tblGrid>
              <a:tr h="448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Database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내에 존재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Database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내에 존재하지 않음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88356"/>
                  </a:ext>
                </a:extLst>
              </a:tr>
              <a:tr h="44892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대문자로 이루어짐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대소문자 혼합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소문자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051319"/>
                  </a:ext>
                </a:extLst>
              </a:tr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248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187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34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04412"/>
                  </a:ext>
                </a:extLst>
              </a:tr>
            </a:tbl>
          </a:graphicData>
        </a:graphic>
      </p:graphicFrame>
      <p:sp>
        <p:nvSpPr>
          <p:cNvPr id="17" name="TextBox 13">
            <a:extLst>
              <a:ext uri="{FF2B5EF4-FFF2-40B4-BE49-F238E27FC236}">
                <a16:creationId xmlns:a16="http://schemas.microsoft.com/office/drawing/2014/main" id="{6A7FAA94-4F40-36C8-FBFC-6642BA3123A1}"/>
              </a:ext>
            </a:extLst>
          </p:cNvPr>
          <p:cNvSpPr txBox="1"/>
          <p:nvPr/>
        </p:nvSpPr>
        <p:spPr>
          <a:xfrm>
            <a:off x="755785" y="4330346"/>
            <a:ext cx="10697406" cy="2424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※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대소문자를 구분하여 통계를 낸 이유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영어 단어를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와 매칭하는 순서가 아래와 같은 과정으로   진행되기 때문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문장에서 영어 단어를 뽑아와서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에서 확인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(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대소문자 구분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대소문자 구분해서 없으면 대소문자 구분 없이 재확인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1, 2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번 결과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 존재하지 않으면 알파벳 단위로 끊어서 읽기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384923-6929-8915-F7C4-EB5BB40A363F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B373B-ACD0-F96D-F7B9-5E36346AEC26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2204C-7C9F-0B80-4202-AA084F00D419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C72E8C66-E7E3-D973-8E7B-DB44B7896E09}"/>
              </a:ext>
            </a:extLst>
          </p:cNvPr>
          <p:cNvSpPr txBox="1"/>
          <p:nvPr/>
        </p:nvSpPr>
        <p:spPr>
          <a:xfrm>
            <a:off x="2257266" y="672956"/>
            <a:ext cx="863409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및 통계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우리말샘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DB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발음 변환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5">
            <a:extLst>
              <a:ext uri="{FF2B5EF4-FFF2-40B4-BE49-F238E27FC236}">
                <a16:creationId xmlns:a16="http://schemas.microsoft.com/office/drawing/2014/main" id="{B747E1D6-4DC8-7151-0CDE-FAD61BA0DCDE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811472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기존 데이터 보완 및 개선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000" dirty="0" err="1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우리말샘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3">
            <a:extLst>
              <a:ext uri="{FF2B5EF4-FFF2-40B4-BE49-F238E27FC236}">
                <a16:creationId xmlns:a16="http://schemas.microsoft.com/office/drawing/2014/main" id="{0FC3CE02-CB23-5963-8843-DBAED4124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03589"/>
              </p:ext>
            </p:extLst>
          </p:nvPr>
        </p:nvGraphicFramePr>
        <p:xfrm>
          <a:off x="276296" y="3211925"/>
          <a:ext cx="11639408" cy="32960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8128">
                  <a:extLst>
                    <a:ext uri="{9D8B030D-6E8A-4147-A177-3AD203B41FA5}">
                      <a16:colId xmlns:a16="http://schemas.microsoft.com/office/drawing/2014/main" val="4083805621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382483692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3803172259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3734045409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615012411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2674818595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38895076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2700164637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649083714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857547523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259144796"/>
                    </a:ext>
                  </a:extLst>
                </a:gridCol>
              </a:tblGrid>
              <a:tr h="659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word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word_type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word_unit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conju_list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pronun_list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sense_no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sense_type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pos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origin_lang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origin_lang_type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6821534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39214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오거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008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Euro 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2566136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50102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오거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오거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003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augur 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7818598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53761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페스트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페스트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002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pest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0444379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59347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하트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하트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004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chart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7039617"/>
                  </a:ext>
                </a:extLst>
              </a:tr>
            </a:tbl>
          </a:graphicData>
        </a:graphic>
      </p:graphicFrame>
      <p:sp>
        <p:nvSpPr>
          <p:cNvPr id="6" name="TextBox 13">
            <a:extLst>
              <a:ext uri="{FF2B5EF4-FFF2-40B4-BE49-F238E27FC236}">
                <a16:creationId xmlns:a16="http://schemas.microsoft.com/office/drawing/2014/main" id="{FE4F5824-035C-61FD-A523-599604ED86E2}"/>
              </a:ext>
            </a:extLst>
          </p:cNvPr>
          <p:cNvSpPr txBox="1"/>
          <p:nvPr/>
        </p:nvSpPr>
        <p:spPr>
          <a:xfrm>
            <a:off x="482570" y="1863190"/>
            <a:ext cx="11004580" cy="9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sense number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는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pronun_list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기준이기 때문에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많은 단어가 필터링 되어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에는 부적합함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이를 개선하기 위해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orgin_lang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기준으로 중복을 체크한 뒤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DB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 추가하여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데이터의 양을 늘림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9752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RNG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아니조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6678" y="652394"/>
            <a:ext cx="5293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739010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기존 데이터 보완 및 개선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IPA</a:t>
            </a:r>
            <a:r>
              <a:rPr lang="ko-KR" altLang="en-US" sz="3000" dirty="0">
                <a:solidFill>
                  <a:srgbClr val="5F5E5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사전 활용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">
            <a:extLst>
              <a:ext uri="{FF2B5EF4-FFF2-40B4-BE49-F238E27FC236}">
                <a16:creationId xmlns:a16="http://schemas.microsoft.com/office/drawing/2014/main" id="{F5652CE4-A92C-809E-BC39-DF31742B12E5}"/>
              </a:ext>
            </a:extLst>
          </p:cNvPr>
          <p:cNvSpPr txBox="1"/>
          <p:nvPr/>
        </p:nvSpPr>
        <p:spPr>
          <a:xfrm>
            <a:off x="482570" y="1863190"/>
            <a:ext cx="11004580" cy="1214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우리말샘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사전으로 생성한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lang="ko-KR" altLang="en-US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만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을 이용하여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영단어의 발음을 변환하기에는 부족한 부분이 존재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정확도를 높이기 위해서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IPA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사전에 있는 영단어를 추가로 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DB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 등록하기로 함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</p:txBody>
      </p:sp>
      <p:pic>
        <p:nvPicPr>
          <p:cNvPr id="2" name="그림 1" descr="텍스트, 번호, 폰트, 낱말맞추기 퍼즐이(가) 표시된 사진  자동 생성된 설명">
            <a:extLst>
              <a:ext uri="{FF2B5EF4-FFF2-40B4-BE49-F238E27FC236}">
                <a16:creationId xmlns:a16="http://schemas.microsoft.com/office/drawing/2014/main" id="{5C7FAF2D-DEAD-4A6F-44AE-4E786FEE5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127" y="3521808"/>
            <a:ext cx="6937746" cy="2764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28575">
          <a:solidFill>
            <a:schemeClr val="accent2"/>
          </a:solidFill>
        </a:ln>
      </a:spPr>
      <a:bodyPr rtlCol="0" anchor="ctr"/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2611</Words>
  <Application>Microsoft Office PowerPoint</Application>
  <PresentationFormat>와이드스크린</PresentationFormat>
  <Paragraphs>390</Paragraphs>
  <Slides>19</Slides>
  <Notes>19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KR</vt:lpstr>
      <vt:lpstr>Söhne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권민규</dc:creator>
  <cp:lastModifiedBy>고상현</cp:lastModifiedBy>
  <cp:revision>43</cp:revision>
  <dcterms:created xsi:type="dcterms:W3CDTF">2023-08-31T05:50:01Z</dcterms:created>
  <dcterms:modified xsi:type="dcterms:W3CDTF">2023-09-01T05:52:55Z</dcterms:modified>
</cp:coreProperties>
</file>