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60" r:id="rId8"/>
    <p:sldId id="262" r:id="rId9"/>
    <p:sldId id="264" r:id="rId10"/>
    <p:sldId id="263" r:id="rId11"/>
    <p:sldId id="266" r:id="rId12"/>
    <p:sldId id="268" r:id="rId13"/>
    <p:sldId id="269" r:id="rId14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80000" y="4281120"/>
            <a:ext cx="1036272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80000" y="4281120"/>
            <a:ext cx="1036272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780000" y="4281120"/>
            <a:ext cx="1036272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80000" y="4281120"/>
            <a:ext cx="1036272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205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/>
          <p:nvPr/>
        </p:nvPicPr>
        <p:blipFill>
          <a:blip r:embed="rId14"/>
          <a:stretch/>
        </p:blipFill>
        <p:spPr>
          <a:xfrm>
            <a:off x="301440" y="6235200"/>
            <a:ext cx="888960" cy="48960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/>
          <p:nvPr/>
        </p:nvPicPr>
        <p:blipFill>
          <a:blip r:embed="rId15"/>
          <a:stretch/>
        </p:blipFill>
        <p:spPr>
          <a:xfrm>
            <a:off x="-167040" y="-171360"/>
            <a:ext cx="12374400" cy="7560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35040" y="1687680"/>
            <a:ext cx="10362720" cy="1469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39A9DC"/>
                </a:solidFill>
                <a:latin typeface="Arial"/>
              </a:rPr>
              <a:t>Click to edit Master title style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4"/>
          <p:cNvPicPr/>
          <p:nvPr/>
        </p:nvPicPr>
        <p:blipFill>
          <a:blip r:embed="rId16"/>
          <a:stretch/>
        </p:blipFill>
        <p:spPr>
          <a:xfrm>
            <a:off x="911520" y="5878440"/>
            <a:ext cx="3263520" cy="79056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205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4E4F5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747778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/>
          <p:cNvPicPr/>
          <p:nvPr/>
        </p:nvPicPr>
        <p:blipFill>
          <a:blip r:embed="rId14"/>
          <a:stretch/>
        </p:blipFill>
        <p:spPr>
          <a:xfrm>
            <a:off x="301440" y="6235200"/>
            <a:ext cx="888960" cy="489600"/>
          </a:xfrm>
          <a:prstGeom prst="rect">
            <a:avLst/>
          </a:prstGeom>
          <a:ln>
            <a:noFill/>
          </a:ln>
        </p:spPr>
      </p:pic>
      <p:pic>
        <p:nvPicPr>
          <p:cNvPr id="42" name="Picture 3"/>
          <p:cNvPicPr/>
          <p:nvPr/>
        </p:nvPicPr>
        <p:blipFill>
          <a:blip r:embed="rId15"/>
          <a:srcRect l="18328" r="11043"/>
          <a:stretch/>
        </p:blipFill>
        <p:spPr>
          <a:xfrm>
            <a:off x="0" y="228600"/>
            <a:ext cx="12191520" cy="39060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80000" y="4281120"/>
            <a:ext cx="10362720" cy="1361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39A9DC"/>
                </a:solidFill>
                <a:latin typeface="Arial"/>
              </a:rPr>
              <a:t>Click to edit Master title style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1422240" y="4618800"/>
            <a:ext cx="455232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B2B2B2"/>
                </a:solidFill>
                <a:latin typeface="Arial"/>
              </a:rPr>
              <a:t>Presentation Title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6126720" y="4618800"/>
            <a:ext cx="692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2C4EFF50-A17D-4C8C-8C45-4719853EDA55}" type="datetime1">
              <a:rPr lang="en-US" sz="800" b="0" strike="noStrike" spc="-1">
                <a:solidFill>
                  <a:srgbClr val="B2B2B2"/>
                </a:solidFill>
                <a:latin typeface="Arial"/>
              </a:rPr>
              <a:t>9/9/2019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205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4E4F5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747778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/>
          <p:cNvPicPr/>
          <p:nvPr/>
        </p:nvPicPr>
        <p:blipFill>
          <a:blip r:embed="rId14"/>
          <a:stretch/>
        </p:blipFill>
        <p:spPr>
          <a:xfrm>
            <a:off x="301440" y="6235200"/>
            <a:ext cx="888960" cy="48960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600" y="116640"/>
            <a:ext cx="10766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600" b="0" strike="noStrike" spc="-1">
                <a:solidFill>
                  <a:srgbClr val="39A9DC"/>
                </a:solidFill>
                <a:latin typeface="Arial"/>
              </a:rPr>
              <a:t>Click to edit Master title style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/>
          </p:nvPr>
        </p:nvSpPr>
        <p:spPr>
          <a:xfrm>
            <a:off x="11490240" y="678600"/>
            <a:ext cx="726240" cy="19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CC45F8-C08C-42E4-98FB-B2288C0A214F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1422240" y="4618800"/>
            <a:ext cx="455232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B2B2B2"/>
                </a:solidFill>
                <a:latin typeface="Arial"/>
              </a:rPr>
              <a:t>Presentation Title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6126720" y="4618800"/>
            <a:ext cx="692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B4DA544A-5633-488B-B24B-800C8BA749DC}" type="datetime1">
              <a:rPr lang="en-US" sz="800" b="0" strike="noStrike" spc="-1">
                <a:solidFill>
                  <a:srgbClr val="B2B2B2"/>
                </a:solidFill>
                <a:latin typeface="Arial"/>
              </a:rPr>
              <a:t>9/9/2019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205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4E4F5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747778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3"/>
          <p:cNvPicPr/>
          <p:nvPr/>
        </p:nvPicPr>
        <p:blipFill>
          <a:blip r:embed="rId14"/>
          <a:stretch/>
        </p:blipFill>
        <p:spPr>
          <a:xfrm>
            <a:off x="301440" y="6235200"/>
            <a:ext cx="888960" cy="489600"/>
          </a:xfrm>
          <a:prstGeom prst="rect">
            <a:avLst/>
          </a:prstGeom>
          <a:ln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600" y="116640"/>
            <a:ext cx="10766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600" b="0" strike="noStrike" spc="-1">
                <a:solidFill>
                  <a:srgbClr val="39A9DC"/>
                </a:solidFill>
                <a:latin typeface="Arial"/>
              </a:rPr>
              <a:t>Click to edit Master title style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600" y="1277640"/>
            <a:ext cx="10972320" cy="4069080"/>
          </a:xfrm>
          <a:prstGeom prst="rect">
            <a:avLst/>
          </a:prstGeom>
        </p:spPr>
        <p:txBody>
          <a:bodyPr/>
          <a:lstStyle/>
          <a:p>
            <a:pPr marL="177840" indent="-177480"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  <a:buClr>
                <a:srgbClr val="39A9DC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2052"/>
                </a:solidFill>
                <a:latin typeface="Arial"/>
              </a:rPr>
              <a:t>Click to edit Master text styles</a:t>
            </a:r>
          </a:p>
          <a:p>
            <a:pPr marL="533520" lvl="1" indent="-177480">
              <a:lnSpc>
                <a:spcPct val="100000"/>
              </a:lnSpc>
              <a:spcAft>
                <a:spcPts val="601"/>
              </a:spcAft>
              <a:buClr>
                <a:srgbClr val="00317D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00317D"/>
                </a:solidFill>
                <a:latin typeface="Arial"/>
              </a:rPr>
              <a:t>Second level</a:t>
            </a:r>
            <a:endParaRPr lang="fr-FR" sz="1600" b="0" strike="noStrike" spc="-1">
              <a:solidFill>
                <a:srgbClr val="4E4F50"/>
              </a:solidFill>
              <a:latin typeface="Arial"/>
            </a:endParaRPr>
          </a:p>
          <a:p>
            <a:pPr marL="901800" lvl="2" indent="-177480">
              <a:lnSpc>
                <a:spcPct val="100000"/>
              </a:lnSpc>
              <a:spcAft>
                <a:spcPts val="300"/>
              </a:spcAft>
              <a:buClr>
                <a:srgbClr val="4E4F5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4E4F50"/>
                </a:solidFill>
                <a:latin typeface="Arial"/>
              </a:rPr>
              <a:t>Third level</a:t>
            </a:r>
            <a:endParaRPr lang="fr-FR" sz="1400" b="0" strike="noStrike" spc="-1">
              <a:solidFill>
                <a:srgbClr val="747778"/>
              </a:solidFill>
              <a:latin typeface="Arial"/>
            </a:endParaRPr>
          </a:p>
          <a:p>
            <a:pPr marL="1527120" lvl="3" indent="-155160">
              <a:lnSpc>
                <a:spcPct val="100000"/>
              </a:lnSpc>
              <a:spcAft>
                <a:spcPts val="300"/>
              </a:spcAft>
              <a:buClr>
                <a:srgbClr val="747778"/>
              </a:buClr>
              <a:buFont typeface="Arial"/>
              <a:buChar char="•"/>
            </a:pPr>
            <a:r>
              <a:rPr lang="fr-FR" sz="1200" b="0" strike="noStrike" spc="-1">
                <a:solidFill>
                  <a:srgbClr val="747778"/>
                </a:solidFill>
                <a:latin typeface="Arial"/>
              </a:rPr>
              <a:t>Fourth level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11490240" y="678600"/>
            <a:ext cx="726240" cy="19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6A25A3-39D4-4D7A-AD1B-6C92D46BA98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1422240" y="4618800"/>
            <a:ext cx="455232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B2B2B2"/>
                </a:solidFill>
                <a:latin typeface="Arial"/>
              </a:rPr>
              <a:t>Presentation Title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dt"/>
          </p:nvPr>
        </p:nvSpPr>
        <p:spPr>
          <a:xfrm>
            <a:off x="6126720" y="4618800"/>
            <a:ext cx="69216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FED914A7-285D-4BC1-8B6F-AB10A24DF417}" type="datetime1">
              <a:rPr lang="en-US" sz="800" b="0" strike="noStrike" spc="-1">
                <a:solidFill>
                  <a:srgbClr val="B2B2B2"/>
                </a:solidFill>
                <a:latin typeface="Arial"/>
              </a:rPr>
              <a:t>9/9/2019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40" indent="-177480" algn="l" defTabSz="914400" rtl="0" eaLnBrk="1" latinLnBrk="0" hangingPunct="1">
        <a:lnSpc>
          <a:spcPct val="100000"/>
        </a:lnSpc>
        <a:spcBef>
          <a:spcPts val="1800"/>
        </a:spcBef>
        <a:spcAft>
          <a:spcPts val="601"/>
        </a:spcAft>
        <a:buClr>
          <a:srgbClr val="39A9DC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468280" y="1917000"/>
            <a:ext cx="7110720" cy="1079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fr-FR" sz="3600" spc="-1" dirty="0" err="1">
                <a:solidFill>
                  <a:srgbClr val="39A9DC"/>
                </a:solidFill>
                <a:latin typeface="Arial"/>
              </a:rPr>
              <a:t>Vecathon</a:t>
            </a:r>
            <a:br>
              <a:rPr dirty="0"/>
            </a:br>
            <a:r>
              <a:rPr lang="fr-FR" sz="3600" b="1" spc="-1" dirty="0" err="1">
                <a:solidFill>
                  <a:srgbClr val="39A9DC"/>
                </a:solidFill>
                <a:latin typeface="Arial"/>
              </a:rPr>
              <a:t>Raver</a:t>
            </a:r>
            <a:r>
              <a:rPr lang="fr-FR" sz="3600" b="1" spc="-1" dirty="0">
                <a:solidFill>
                  <a:srgbClr val="39A9DC"/>
                </a:solidFill>
                <a:latin typeface="Arial"/>
              </a:rPr>
              <a:t> </a:t>
            </a:r>
            <a:r>
              <a:rPr lang="fr-FR" sz="3600" b="1" spc="-1" dirty="0" err="1">
                <a:solidFill>
                  <a:srgbClr val="39A9DC"/>
                </a:solidFill>
                <a:latin typeface="Arial"/>
              </a:rPr>
              <a:t>Sword</a:t>
            </a:r>
            <a:endParaRPr lang="fr-FR" sz="360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063640" y="3645000"/>
            <a:ext cx="2952000" cy="35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1"/>
              </a:spcAft>
            </a:pPr>
            <a:r>
              <a:rPr lang="en-US" sz="1600" b="1" spc="-1" dirty="0">
                <a:solidFill>
                  <a:srgbClr val="002052"/>
                </a:solidFill>
                <a:latin typeface="Arial"/>
              </a:rPr>
              <a:t>Members by: Raul</a:t>
            </a:r>
            <a:endParaRPr lang="en-US" sz="1600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679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6"/>
          <p:cNvPicPr/>
          <p:nvPr/>
        </p:nvPicPr>
        <p:blipFill>
          <a:blip r:embed="rId2"/>
          <a:stretch/>
        </p:blipFill>
        <p:spPr>
          <a:xfrm>
            <a:off x="254099" y="5097247"/>
            <a:ext cx="4102747" cy="1760753"/>
          </a:xfrm>
          <a:prstGeom prst="rect">
            <a:avLst/>
          </a:prstGeom>
          <a:ln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2063640" y="4298760"/>
            <a:ext cx="295200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1"/>
              </a:spcAft>
            </a:pPr>
            <a:r>
              <a:rPr lang="en-US" sz="1600" b="1" spc="-1">
                <a:solidFill>
                  <a:srgbClr val="002052"/>
                </a:solidFill>
                <a:latin typeface="Arial"/>
              </a:rPr>
              <a:t>	     Rostom</a:t>
            </a:r>
            <a:endParaRPr lang="en-US" sz="1600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2066160" y="3966120"/>
            <a:ext cx="295200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1"/>
              </a:spcAft>
            </a:pPr>
            <a:r>
              <a:rPr lang="en-US" sz="1600" b="1" spc="-1">
                <a:solidFill>
                  <a:srgbClr val="002052"/>
                </a:solidFill>
                <a:latin typeface="Arial"/>
              </a:rPr>
              <a:t>	     Anna</a:t>
            </a:r>
            <a:endParaRPr lang="en-US" sz="1600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63640" y="4631040"/>
            <a:ext cx="295200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1"/>
              </a:spcAft>
            </a:pPr>
            <a:r>
              <a:rPr lang="en-US" sz="1600" b="1" spc="-1">
                <a:solidFill>
                  <a:srgbClr val="002052"/>
                </a:solidFill>
                <a:latin typeface="Arial"/>
              </a:rPr>
              <a:t>	     Lety</a:t>
            </a:r>
            <a:endParaRPr lang="en-US" sz="1600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2D3D4-363F-4968-BC34-184E3C8F0B69}"/>
              </a:ext>
            </a:extLst>
          </p:cNvPr>
          <p:cNvSpPr txBox="1"/>
          <p:nvPr/>
        </p:nvSpPr>
        <p:spPr>
          <a:xfrm>
            <a:off x="3366247" y="415514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109000" y="428112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4000" spc="-1">
                <a:solidFill>
                  <a:srgbClr val="39A9DC"/>
                </a:solidFill>
                <a:latin typeface="Arial"/>
              </a:rPr>
              <a:t>Thanks for your attention</a:t>
            </a:r>
            <a:endParaRPr lang="fr-FR" sz="40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0123320" y="677880"/>
            <a:ext cx="544320" cy="19800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925BB6-08F3-46BB-9758-981AAC81492F}" type="slidenum">
              <a:rPr lang="en-US" sz="1200" spc="-1">
                <a:solidFill>
                  <a:srgbClr val="FFFFFF"/>
                </a:solidFill>
                <a:latin typeface="Arial"/>
              </a:rPr>
              <a:t>10</a:t>
            </a:fld>
            <a:endParaRPr lang="en-US" sz="1200" spc="-1">
              <a:latin typeface="Times New Roman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631640" y="5805360"/>
            <a:ext cx="914040" cy="91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Picture 6"/>
          <p:cNvPicPr/>
          <p:nvPr/>
        </p:nvPicPr>
        <p:blipFill>
          <a:blip r:embed="rId2"/>
          <a:stretch/>
        </p:blipFill>
        <p:spPr>
          <a:xfrm>
            <a:off x="279120" y="5088621"/>
            <a:ext cx="3619080" cy="171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524000" y="2997000"/>
            <a:ext cx="9143640" cy="295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3600" spc="-1">
                <a:solidFill>
                  <a:srgbClr val="D4007A"/>
                </a:solidFill>
                <a:latin typeface="Arial"/>
              </a:rPr>
              <a:t>1. Introduction</a:t>
            </a:r>
            <a:br/>
            <a:r>
              <a:rPr lang="fr-FR" sz="3200" spc="-1">
                <a:solidFill>
                  <a:srgbClr val="C4C5C5"/>
                </a:solidFill>
                <a:latin typeface="Arial"/>
              </a:rPr>
              <a:t>2. Global Architecture</a:t>
            </a:r>
            <a:br/>
            <a:r>
              <a:rPr lang="fr-FR" sz="3200" spc="-1">
                <a:solidFill>
                  <a:srgbClr val="C4C5C5"/>
                </a:solidFill>
                <a:latin typeface="Arial"/>
              </a:rPr>
              <a:t>3. Demonstration</a:t>
            </a:r>
            <a:br/>
            <a:r>
              <a:rPr lang="fr-FR" sz="3200" spc="-1">
                <a:solidFill>
                  <a:srgbClr val="C4C5C5"/>
                </a:solidFill>
                <a:latin typeface="Arial"/>
              </a:rPr>
              <a:t>4.Conclusion and perspectives</a:t>
            </a:r>
            <a:br/>
            <a:endParaRPr lang="fr-F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0123320" y="677880"/>
            <a:ext cx="544320" cy="19800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127BB2-E0CE-4904-B831-31B08F21C272}" type="slidenum">
              <a:rPr lang="en-US" sz="1200" spc="-1">
                <a:solidFill>
                  <a:srgbClr val="FFFFFF"/>
                </a:solidFill>
                <a:latin typeface="Arial"/>
              </a:rPr>
              <a:t>2</a:t>
            </a:fld>
            <a:endParaRPr lang="en-US" sz="1200" spc="-1"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775640" y="6287760"/>
            <a:ext cx="719640" cy="47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1530480" y="2387520"/>
            <a:ext cx="13014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9A9DC"/>
                </a:solidFill>
                <a:latin typeface="Arial"/>
              </a:rPr>
              <a:t>Plan</a:t>
            </a:r>
            <a:endParaRPr lang="en-US" sz="4400" spc="-1">
              <a:latin typeface="Arial"/>
            </a:endParaRPr>
          </a:p>
        </p:txBody>
      </p:sp>
      <p:pic>
        <p:nvPicPr>
          <p:cNvPr id="178" name="Picture 6"/>
          <p:cNvPicPr/>
          <p:nvPr/>
        </p:nvPicPr>
        <p:blipFill>
          <a:blip r:embed="rId2"/>
          <a:stretch/>
        </p:blipFill>
        <p:spPr>
          <a:xfrm>
            <a:off x="206188" y="5143680"/>
            <a:ext cx="3619080" cy="171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981200" y="116640"/>
            <a:ext cx="8074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600" spc="-1">
                <a:solidFill>
                  <a:srgbClr val="39A9DC"/>
                </a:solidFill>
                <a:latin typeface="Arial"/>
              </a:rPr>
              <a:t>General Context</a:t>
            </a:r>
            <a:endParaRPr lang="fr-FR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981200" y="116640"/>
            <a:ext cx="80748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3"/>
          <p:cNvSpPr txBox="1"/>
          <p:nvPr/>
        </p:nvSpPr>
        <p:spPr>
          <a:xfrm>
            <a:off x="10141680" y="678600"/>
            <a:ext cx="544680" cy="19764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A83944-23CC-4D13-9F9B-8C5F98BF92FF}" type="slidenum">
              <a:rPr lang="en-US" sz="1200" spc="-1">
                <a:solidFill>
                  <a:srgbClr val="FFFFFF"/>
                </a:solidFill>
                <a:latin typeface="Arial"/>
              </a:rPr>
              <a:t>3</a:t>
            </a:fld>
            <a:endParaRPr lang="en-US" sz="1200" spc="-1">
              <a:latin typeface="Times New Roman"/>
            </a:endParaRPr>
          </a:p>
        </p:txBody>
      </p:sp>
      <p:pic>
        <p:nvPicPr>
          <p:cNvPr id="182" name="Picture 2"/>
          <p:cNvPicPr/>
          <p:nvPr/>
        </p:nvPicPr>
        <p:blipFill>
          <a:blip r:embed="rId2"/>
          <a:stretch/>
        </p:blipFill>
        <p:spPr>
          <a:xfrm>
            <a:off x="254238" y="5774760"/>
            <a:ext cx="944640" cy="944640"/>
          </a:xfrm>
          <a:prstGeom prst="rect">
            <a:avLst/>
          </a:prstGeom>
          <a:ln>
            <a:noFill/>
          </a:ln>
        </p:spPr>
      </p:pic>
      <p:pic>
        <p:nvPicPr>
          <p:cNvPr id="183" name="Picture 2"/>
          <p:cNvPicPr/>
          <p:nvPr/>
        </p:nvPicPr>
        <p:blipFill>
          <a:blip r:embed="rId3"/>
          <a:stretch/>
        </p:blipFill>
        <p:spPr>
          <a:xfrm>
            <a:off x="1649506" y="950259"/>
            <a:ext cx="8764334" cy="56298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2"/>
          <p:cNvSpPr txBox="1"/>
          <p:nvPr/>
        </p:nvSpPr>
        <p:spPr>
          <a:xfrm>
            <a:off x="10141680" y="678600"/>
            <a:ext cx="544680" cy="19764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BA97E5-4373-413D-BC12-AA18EAA1ADEF}" type="slidenum">
              <a:rPr lang="en-US" sz="1200" spc="-1">
                <a:solidFill>
                  <a:srgbClr val="FFFFFF"/>
                </a:solidFill>
                <a:latin typeface="Arial"/>
              </a:rPr>
              <a:t>4</a:t>
            </a:fld>
            <a:endParaRPr lang="en-US" sz="1200" spc="-1">
              <a:latin typeface="Times New Roman"/>
            </a:endParaRPr>
          </a:p>
        </p:txBody>
      </p:sp>
      <p:pic>
        <p:nvPicPr>
          <p:cNvPr id="198" name="Picture 2"/>
          <p:cNvPicPr/>
          <p:nvPr/>
        </p:nvPicPr>
        <p:blipFill>
          <a:blip r:embed="rId2"/>
          <a:stretch/>
        </p:blipFill>
        <p:spPr>
          <a:xfrm>
            <a:off x="231515" y="5772600"/>
            <a:ext cx="944640" cy="944640"/>
          </a:xfrm>
          <a:prstGeom prst="rect">
            <a:avLst/>
          </a:prstGeom>
          <a:ln>
            <a:noFill/>
          </a:ln>
        </p:spPr>
      </p:pic>
      <p:pic>
        <p:nvPicPr>
          <p:cNvPr id="199" name="Image 4"/>
          <p:cNvPicPr/>
          <p:nvPr/>
        </p:nvPicPr>
        <p:blipFill>
          <a:blip r:embed="rId3"/>
          <a:stretch/>
        </p:blipFill>
        <p:spPr>
          <a:xfrm rot="16200000">
            <a:off x="4141117" y="-1388687"/>
            <a:ext cx="3158633" cy="10191829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2412456" y="777420"/>
            <a:ext cx="6615953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pc="-1" dirty="0">
                <a:solidFill>
                  <a:srgbClr val="0E1A44"/>
                </a:solidFill>
                <a:latin typeface="Arial"/>
              </a:rPr>
              <a:t>Build our own toy: the Raver Sword!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981200" y="116640"/>
            <a:ext cx="8074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600" spc="-1" dirty="0">
                <a:solidFill>
                  <a:srgbClr val="39A9DC"/>
                </a:solidFill>
                <a:latin typeface="Arial"/>
              </a:rPr>
              <a:t>Hardware</a:t>
            </a:r>
            <a:endParaRPr lang="fr-FR" sz="3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0141680" y="678600"/>
            <a:ext cx="544680" cy="19764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B75820-2E5F-47C0-94E1-913321B1D45F}" type="slidenum">
              <a:rPr lang="en-US" sz="1200" spc="-1">
                <a:solidFill>
                  <a:srgbClr val="FFFFFF"/>
                </a:solidFill>
                <a:latin typeface="Arial"/>
              </a:rPr>
              <a:t>5</a:t>
            </a:fld>
            <a:endParaRPr lang="en-US" sz="1200" spc="-1">
              <a:latin typeface="Times New Roman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05308" y="3008535"/>
            <a:ext cx="2773399" cy="352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Arial"/>
              </a:rPr>
              <a:t>ESP32 Microcontroller</a:t>
            </a:r>
            <a:endParaRPr lang="en-US" spc="-1" dirty="0">
              <a:latin typeface="Arial"/>
            </a:endParaRPr>
          </a:p>
        </p:txBody>
      </p:sp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227033" y="5767920"/>
            <a:ext cx="944640" cy="944640"/>
          </a:xfrm>
          <a:prstGeom prst="rect">
            <a:avLst/>
          </a:prstGeom>
          <a:ln>
            <a:noFill/>
          </a:ln>
        </p:spPr>
      </p:pic>
      <p:pic>
        <p:nvPicPr>
          <p:cNvPr id="210" name="Picture 2"/>
          <p:cNvPicPr/>
          <p:nvPr/>
        </p:nvPicPr>
        <p:blipFill>
          <a:blip r:embed="rId3"/>
          <a:stretch/>
        </p:blipFill>
        <p:spPr>
          <a:xfrm>
            <a:off x="1945788" y="1639095"/>
            <a:ext cx="1545169" cy="1413045"/>
          </a:xfrm>
          <a:prstGeom prst="rect">
            <a:avLst/>
          </a:prstGeom>
          <a:ln>
            <a:noFill/>
          </a:ln>
        </p:spPr>
      </p:pic>
      <p:pic>
        <p:nvPicPr>
          <p:cNvPr id="211" name="Picture 4"/>
          <p:cNvPicPr/>
          <p:nvPr/>
        </p:nvPicPr>
        <p:blipFill>
          <a:blip r:embed="rId4"/>
          <a:stretch/>
        </p:blipFill>
        <p:spPr>
          <a:xfrm>
            <a:off x="5053309" y="1517415"/>
            <a:ext cx="1748100" cy="1274382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5296668" y="2977215"/>
            <a:ext cx="1233551" cy="352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Arial"/>
              </a:rPr>
              <a:t>Led strip</a:t>
            </a:r>
            <a:endParaRPr lang="en-US" spc="-1" dirty="0">
              <a:latin typeface="Arial"/>
            </a:endParaRPr>
          </a:p>
        </p:txBody>
      </p:sp>
      <p:pic>
        <p:nvPicPr>
          <p:cNvPr id="213" name="Picture 6"/>
          <p:cNvPicPr/>
          <p:nvPr/>
        </p:nvPicPr>
        <p:blipFill>
          <a:blip r:embed="rId5"/>
          <a:stretch/>
        </p:blipFill>
        <p:spPr>
          <a:xfrm>
            <a:off x="7861308" y="1528575"/>
            <a:ext cx="1236591" cy="1252835"/>
          </a:xfrm>
          <a:prstGeom prst="rect">
            <a:avLst/>
          </a:prstGeom>
          <a:ln>
            <a:noFill/>
          </a:ln>
        </p:spPr>
      </p:pic>
      <p:sp>
        <p:nvSpPr>
          <p:cNvPr id="214" name="CustomShape 5"/>
          <p:cNvSpPr/>
          <p:nvPr/>
        </p:nvSpPr>
        <p:spPr>
          <a:xfrm>
            <a:off x="7230588" y="2918535"/>
            <a:ext cx="2568567" cy="352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Arial"/>
              </a:rPr>
              <a:t>Gyroscope module</a:t>
            </a:r>
            <a:endParaRPr lang="en-US" spc="-1" dirty="0">
              <a:latin typeface="Arial"/>
            </a:endParaRPr>
          </a:p>
        </p:txBody>
      </p:sp>
      <p:pic>
        <p:nvPicPr>
          <p:cNvPr id="215" name="Picture 8"/>
          <p:cNvPicPr/>
          <p:nvPr/>
        </p:nvPicPr>
        <p:blipFill>
          <a:blip r:embed="rId6"/>
          <a:stretch/>
        </p:blipFill>
        <p:spPr>
          <a:xfrm>
            <a:off x="3677028" y="3747615"/>
            <a:ext cx="2326493" cy="1418258"/>
          </a:xfrm>
          <a:prstGeom prst="rect">
            <a:avLst/>
          </a:prstGeom>
          <a:ln>
            <a:noFill/>
          </a:ln>
        </p:spPr>
      </p:pic>
      <p:sp>
        <p:nvSpPr>
          <p:cNvPr id="216" name="CustomShape 6"/>
          <p:cNvSpPr/>
          <p:nvPr/>
        </p:nvSpPr>
        <p:spPr>
          <a:xfrm>
            <a:off x="4111548" y="5508015"/>
            <a:ext cx="1867807" cy="352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Arial"/>
              </a:rPr>
              <a:t>Pc and phone</a:t>
            </a:r>
            <a:endParaRPr lang="en-US" spc="-1" dirty="0">
              <a:latin typeface="Arial"/>
            </a:endParaRPr>
          </a:p>
        </p:txBody>
      </p:sp>
      <p:pic>
        <p:nvPicPr>
          <p:cNvPr id="217" name="Picture 10"/>
          <p:cNvPicPr/>
          <p:nvPr/>
        </p:nvPicPr>
        <p:blipFill>
          <a:blip r:embed="rId7"/>
          <a:stretch/>
        </p:blipFill>
        <p:spPr>
          <a:xfrm>
            <a:off x="7230588" y="3944535"/>
            <a:ext cx="2282411" cy="1228161"/>
          </a:xfrm>
          <a:prstGeom prst="rect">
            <a:avLst/>
          </a:prstGeom>
          <a:ln>
            <a:noFill/>
          </a:ln>
        </p:spPr>
      </p:pic>
      <p:sp>
        <p:nvSpPr>
          <p:cNvPr id="218" name="CustomShape 7"/>
          <p:cNvSpPr/>
          <p:nvPr/>
        </p:nvSpPr>
        <p:spPr>
          <a:xfrm>
            <a:off x="7623348" y="5476695"/>
            <a:ext cx="1867807" cy="352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Arial"/>
              </a:rPr>
              <a:t>Raspberry Pi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981200" y="116640"/>
            <a:ext cx="8074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600" spc="-1">
                <a:solidFill>
                  <a:srgbClr val="39A9DC"/>
                </a:solidFill>
                <a:latin typeface="Arial"/>
              </a:rPr>
              <a:t>Technology</a:t>
            </a:r>
            <a:endParaRPr lang="fr-FR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0141680" y="678600"/>
            <a:ext cx="544680" cy="19764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9F4C5C-5F6A-45AB-9B98-2EAA63F7F888}" type="slidenum">
              <a:rPr lang="en-US" sz="1200" spc="-1">
                <a:solidFill>
                  <a:srgbClr val="FFFFFF"/>
                </a:solidFill>
                <a:latin typeface="Arial"/>
              </a:rPr>
              <a:t>6</a:t>
            </a:fld>
            <a:endParaRPr lang="en-US" sz="1200" spc="-1">
              <a:latin typeface="Times New Roman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2"/>
          <a:stretch/>
        </p:blipFill>
        <p:spPr>
          <a:xfrm>
            <a:off x="271857" y="5759153"/>
            <a:ext cx="944640" cy="944640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8F151B8-E342-4573-8C68-A60D8FC2D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9270"/>
              </p:ext>
            </p:extLst>
          </p:nvPr>
        </p:nvGraphicFramePr>
        <p:xfrm>
          <a:off x="3178988" y="1259280"/>
          <a:ext cx="5325035" cy="4726989"/>
        </p:xfrm>
        <a:graphic>
          <a:graphicData uri="http://schemas.openxmlformats.org/drawingml/2006/table">
            <a:tbl>
              <a:tblPr/>
              <a:tblGrid>
                <a:gridCol w="266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83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Hardware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Software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256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Microcontroller: ESP32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Embedded IDE: Arduino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7799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LED stripe: WS2812B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3D visualization: Python, Pygame, OpenGL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256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Gyroscope: MPU9250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GUI: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NodeRed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527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Back end: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RaspberryPi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3B+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Comm ESP32 – Visualization: UDP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Comm GUI – Visualization: MQTT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981200" y="116640"/>
            <a:ext cx="8074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600" spc="-1">
                <a:solidFill>
                  <a:srgbClr val="39A9DC"/>
                </a:solidFill>
                <a:latin typeface="Arial"/>
              </a:rPr>
              <a:t>System architecture</a:t>
            </a:r>
            <a:endParaRPr lang="fr-FR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0141680" y="678600"/>
            <a:ext cx="544680" cy="19764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EDFE4C-18E8-42AD-8E21-EF4B6D3A60B9}" type="slidenum">
              <a:rPr lang="en-US" sz="1200" spc="-1">
                <a:solidFill>
                  <a:srgbClr val="FFFFFF"/>
                </a:solidFill>
                <a:latin typeface="Arial"/>
              </a:rPr>
              <a:t>7</a:t>
            </a:fld>
            <a:endParaRPr lang="en-US" sz="1200" spc="-1">
              <a:latin typeface="Times New Roman"/>
            </a:endParaRPr>
          </a:p>
        </p:txBody>
      </p:sp>
      <p:pic>
        <p:nvPicPr>
          <p:cNvPr id="221" name="Picture 2"/>
          <p:cNvPicPr/>
          <p:nvPr/>
        </p:nvPicPr>
        <p:blipFill>
          <a:blip r:embed="rId2"/>
          <a:stretch/>
        </p:blipFill>
        <p:spPr>
          <a:xfrm>
            <a:off x="267374" y="5754671"/>
            <a:ext cx="944640" cy="944640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5E839B-616C-439B-B611-F8D620D6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663"/>
            <a:ext cx="12192000" cy="38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Shape 1"/>
          <p:cNvSpPr txBox="1"/>
          <p:nvPr/>
        </p:nvSpPr>
        <p:spPr>
          <a:xfrm>
            <a:off x="804671" y="2600324"/>
            <a:ext cx="6405753" cy="3277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233" name="Picture 2"/>
          <p:cNvPicPr/>
          <p:nvPr/>
        </p:nvPicPr>
        <p:blipFill>
          <a:blip r:embed="rId2"/>
          <a:stretch/>
        </p:blipFill>
        <p:spPr>
          <a:xfrm>
            <a:off x="221430" y="5758593"/>
            <a:ext cx="944640" cy="944640"/>
          </a:xfrm>
          <a:prstGeom prst="rect">
            <a:avLst/>
          </a:prstGeom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981200" y="116640"/>
            <a:ext cx="8074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600" spc="-1">
                <a:solidFill>
                  <a:srgbClr val="39A9DC"/>
                </a:solidFill>
                <a:latin typeface="Arial"/>
              </a:rPr>
              <a:t>General conclusion and perspectives</a:t>
            </a:r>
            <a:endParaRPr lang="fr-FR" sz="3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0141680" y="678600"/>
            <a:ext cx="544680" cy="197640"/>
          </a:xfrm>
          <a:prstGeom prst="rect">
            <a:avLst/>
          </a:prstGeom>
          <a:solidFill>
            <a:srgbClr val="D4007A"/>
          </a:soli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D6DC41-016F-438F-AB8A-0A870EEC9F65}" type="slidenum">
              <a:rPr lang="en-US" sz="1200" spc="-1">
                <a:solidFill>
                  <a:srgbClr val="FFFFFF"/>
                </a:solidFill>
                <a:latin typeface="Arial"/>
              </a:rPr>
              <a:t>9</a:t>
            </a:fld>
            <a:endParaRPr lang="en-US" sz="1200" spc="-1">
              <a:latin typeface="Times New Roman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1631640" y="1277640"/>
            <a:ext cx="9036000" cy="4677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Aft>
                <a:spcPts val="601"/>
              </a:spcAft>
            </a:pPr>
            <a:r>
              <a:rPr lang="fr-FR" sz="2800" spc="-1" dirty="0">
                <a:solidFill>
                  <a:srgbClr val="FF4CB3"/>
                </a:solidFill>
                <a:latin typeface="Arial"/>
              </a:rPr>
              <a:t>Conclusion:</a:t>
            </a:r>
            <a:endParaRPr lang="fr-FR" sz="2800" spc="-1" dirty="0">
              <a:solidFill>
                <a:srgbClr val="002052"/>
              </a:solidFill>
              <a:latin typeface="Arial"/>
            </a:endParaRP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Raver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Sword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Framework has been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accomplished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! 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During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the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Vecathon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, the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features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achieved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were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: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uploading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the modes or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effects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of lights,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measurement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of the position and the 3D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imaging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of the real time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telemetry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on the PC…</a:t>
            </a:r>
          </a:p>
          <a:p>
            <a:pPr>
              <a:spcAft>
                <a:spcPts val="601"/>
              </a:spcAft>
            </a:pPr>
            <a:endParaRPr lang="fr-FR" sz="2400" spc="-1" dirty="0">
              <a:solidFill>
                <a:srgbClr val="002052"/>
              </a:solidFill>
              <a:latin typeface="Arial"/>
            </a:endParaRPr>
          </a:p>
          <a:p>
            <a:pPr>
              <a:spcAft>
                <a:spcPts val="601"/>
              </a:spcAft>
            </a:pPr>
            <a:r>
              <a:rPr lang="fr-FR" sz="2800" spc="-1" dirty="0">
                <a:solidFill>
                  <a:srgbClr val="FF4CB3"/>
                </a:solidFill>
                <a:latin typeface="Arial"/>
              </a:rPr>
              <a:t>Perspectives:</a:t>
            </a:r>
            <a:endParaRPr lang="fr-FR" sz="2800" spc="-1" dirty="0">
              <a:solidFill>
                <a:srgbClr val="002052"/>
              </a:solidFill>
              <a:latin typeface="Arial"/>
            </a:endParaRPr>
          </a:p>
          <a:p>
            <a:pPr>
              <a:spcAft>
                <a:spcPts val="601"/>
              </a:spcAft>
            </a:pPr>
            <a:r>
              <a:rPr lang="fr-FR" sz="2400" spc="-1" dirty="0">
                <a:solidFill>
                  <a:srgbClr val="002052"/>
                </a:solidFill>
                <a:latin typeface="Arial"/>
              </a:rPr>
              <a:t>Even more super cool light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effects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and the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ability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to display images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when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the stick </a:t>
            </a:r>
            <a:r>
              <a:rPr lang="fr-FR" sz="2400" spc="-1" dirty="0" err="1">
                <a:solidFill>
                  <a:srgbClr val="002052"/>
                </a:solidFill>
                <a:latin typeface="Arial"/>
              </a:rPr>
              <a:t>is</a:t>
            </a:r>
            <a:r>
              <a:rPr lang="fr-FR" sz="2400" spc="-1" dirty="0">
                <a:solidFill>
                  <a:srgbClr val="002052"/>
                </a:solidFill>
                <a:latin typeface="Arial"/>
              </a:rPr>
              <a:t> </a:t>
            </a:r>
            <a:r>
              <a:rPr lang="fr-FR" sz="2400" spc="-1">
                <a:solidFill>
                  <a:srgbClr val="002052"/>
                </a:solidFill>
                <a:latin typeface="Arial"/>
              </a:rPr>
              <a:t>moving.</a:t>
            </a:r>
            <a:endParaRPr lang="fr-FR" sz="2400" spc="-1" dirty="0">
              <a:solidFill>
                <a:srgbClr val="002052"/>
              </a:solidFill>
              <a:latin typeface="Arial"/>
            </a:endParaRPr>
          </a:p>
        </p:txBody>
      </p:sp>
      <p:pic>
        <p:nvPicPr>
          <p:cNvPr id="242" name="Picture 2"/>
          <p:cNvPicPr/>
          <p:nvPr/>
        </p:nvPicPr>
        <p:blipFill>
          <a:blip r:embed="rId2"/>
          <a:stretch/>
        </p:blipFill>
        <p:spPr>
          <a:xfrm>
            <a:off x="312197" y="5754670"/>
            <a:ext cx="944640" cy="9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1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Lety gh</dc:creator>
  <cp:lastModifiedBy>Lety gh</cp:lastModifiedBy>
  <cp:revision>2</cp:revision>
  <dcterms:created xsi:type="dcterms:W3CDTF">2019-09-09T12:04:33Z</dcterms:created>
  <dcterms:modified xsi:type="dcterms:W3CDTF">2019-09-09T12:24:15Z</dcterms:modified>
</cp:coreProperties>
</file>