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90" r:id="rId6"/>
    <p:sldId id="356" r:id="rId7"/>
    <p:sldId id="360" r:id="rId8"/>
    <p:sldId id="376" r:id="rId9"/>
    <p:sldId id="390" r:id="rId10"/>
    <p:sldId id="377" r:id="rId11"/>
    <p:sldId id="378" r:id="rId12"/>
    <p:sldId id="391" r:id="rId13"/>
    <p:sldId id="381" r:id="rId14"/>
    <p:sldId id="392" r:id="rId15"/>
    <p:sldId id="393" r:id="rId16"/>
    <p:sldId id="343" r:id="rId17"/>
  </p:sldIdLst>
  <p:sldSz cx="9144000" cy="6858000" type="screen4x3"/>
  <p:notesSz cx="6858000" cy="9144000"/>
  <p:custDataLst>
    <p:tags r:id="rId19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tom Elabed" initials="RE" lastIdx="1" clrIdx="0">
    <p:extLst>
      <p:ext uri="{19B8F6BF-5375-455C-9EA6-DF929625EA0E}">
        <p15:presenceInfo xmlns:p15="http://schemas.microsoft.com/office/powerpoint/2012/main" userId="4c4aef6e19cb63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  <a:srgbClr val="820000"/>
    <a:srgbClr val="8E0000"/>
    <a:srgbClr val="7A0000"/>
    <a:srgbClr val="A40000"/>
    <a:srgbClr val="29AEC9"/>
    <a:srgbClr val="2088B6"/>
    <a:srgbClr val="700000"/>
    <a:srgbClr val="90989E"/>
    <a:srgbClr val="002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3537" autoAdjust="0"/>
  </p:normalViewPr>
  <p:slideViewPr>
    <p:cSldViewPr showGuides="1">
      <p:cViewPr>
        <p:scale>
          <a:sx n="70" d="100"/>
          <a:sy n="70" d="100"/>
        </p:scale>
        <p:origin x="798" y="54"/>
      </p:cViewPr>
      <p:guideLst>
        <p:guide orient="horz" pos="2160"/>
        <p:guide orient="horz" pos="8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C714-B8C8-41CC-8B32-1E23D8396FA6}" type="datetimeFigureOut">
              <a:rPr lang="fr-FR" smtClean="0"/>
              <a:t>08/09/2019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0946-B3FE-4062-9BAE-4125F5E6C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-171400"/>
            <a:ext cx="9281195" cy="75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9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8420"/>
            <a:ext cx="2448000" cy="7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277496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buClr>
                <a:schemeClr val="accent4">
                  <a:lumMod val="90000"/>
                  <a:lumOff val="10000"/>
                </a:schemeClr>
              </a:buClr>
              <a:defRPr>
                <a:solidFill>
                  <a:schemeClr val="accent4">
                    <a:lumMod val="90000"/>
                    <a:lumOff val="10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E8DDD64-71C5-400C-82FC-43022155770F}" type="datetime1">
              <a:rPr lang="fr-FR" smtClean="0"/>
              <a:t>08/09/2019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075240" cy="797768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356BC70-7CEE-40A3-B0E7-C3CF3E064629}" type="datetime1">
              <a:rPr lang="fr-FR" smtClean="0"/>
              <a:t>08/09/2019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351999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>
                <a:solidFill>
                  <a:srgbClr val="646464"/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57200" y="990600"/>
            <a:ext cx="8077200" cy="304800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 smtClean="0"/>
              <a:t>Click to edit Master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8" r="11042"/>
          <a:stretch/>
        </p:blipFill>
        <p:spPr bwMode="auto">
          <a:xfrm>
            <a:off x="0" y="228600"/>
            <a:ext cx="9143999" cy="390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6F07D-9358-421A-A361-031971621BE1}" type="datetime1">
              <a:rPr lang="fr-FR" smtClean="0"/>
              <a:t>08/09/2019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</a:t>
            </a:r>
            <a:r>
              <a:rPr lang="en-US" noProof="0" dirty="0" err="1" smtClean="0"/>
              <a:t>sytles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14C0B4-B6C6-493B-AF49-CF601917093D}" type="datetime1">
              <a:rPr lang="fr-FR" smtClean="0"/>
              <a:t>08/09/2019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98C4145-E662-4661-8E87-CFD806B22EBB}" type="datetime1">
              <a:rPr lang="fr-FR" smtClean="0"/>
              <a:t>08/09/2019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CDA36E-892F-42E3-9FFA-082033406B05}" type="datetime1">
              <a:rPr lang="fr-FR" smtClean="0"/>
              <a:t>08/09/2019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8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7744" y="678629"/>
            <a:ext cx="544994" cy="198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051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0" y="6235154"/>
            <a:ext cx="667138" cy="4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ECF462-CC52-41A0-B75C-654FB56E3FF5}" type="datetime1">
              <a:rPr lang="fr-FR" smtClean="0"/>
              <a:t>08/09/2019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2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1600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2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44454" y="1916832"/>
            <a:ext cx="7111076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/>
              <a:t>Vecathon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Subject: Light Toy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3645024"/>
            <a:ext cx="2952328" cy="36004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Realized by: </a:t>
            </a:r>
            <a:r>
              <a:rPr lang="en-US" sz="1600" b="1" dirty="0" smtClean="0"/>
              <a:t>Raul</a:t>
            </a:r>
            <a:endParaRPr lang="en-US" sz="1600" b="1" dirty="0"/>
          </a:p>
        </p:txBody>
      </p:sp>
      <p:sp>
        <p:nvSpPr>
          <p:cNvPr id="2" name="AutoShape 4" descr="نتيجة بحث الصور عن ‪Vector informatik‬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4" name="Picture 6" descr="نتيجة بحث الصور عن ‪Vector informatik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143500"/>
            <a:ext cx="3619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539552" y="4298640"/>
            <a:ext cx="295232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	     Rostom</a:t>
            </a:r>
            <a:endParaRPr lang="en-US" sz="1600" b="1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542310" y="3966220"/>
            <a:ext cx="295232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	     </a:t>
            </a:r>
            <a:r>
              <a:rPr lang="en-US" sz="1600" b="1" dirty="0"/>
              <a:t>A</a:t>
            </a:r>
            <a:r>
              <a:rPr lang="en-US" sz="1600" b="1" dirty="0" smtClean="0"/>
              <a:t>nna</a:t>
            </a:r>
            <a:endParaRPr lang="en-US" sz="1600" b="1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39552" y="4631060"/>
            <a:ext cx="295232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	     </a:t>
            </a:r>
            <a:r>
              <a:rPr lang="en-US" sz="1600" b="1" dirty="0" err="1" smtClean="0"/>
              <a:t>Lety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501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10</a:t>
            </a:fld>
            <a:endParaRPr lang="fr-FR"/>
          </a:p>
        </p:txBody>
      </p:sp>
      <p:pic>
        <p:nvPicPr>
          <p:cNvPr id="6" name="Picture 2" descr="نتيجة بحث الصور عن ‪Vector informatik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0" y="5772645"/>
            <a:ext cx="944959" cy="94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7765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2860136"/>
            <a:ext cx="9144000" cy="342758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Introduction</a:t>
            </a:r>
            <a:r>
              <a:rPr lang="fr-FR" sz="3600" dirty="0">
                <a:solidFill>
                  <a:schemeClr val="accent2"/>
                </a:solidFill>
              </a:rPr>
              <a:t/>
            </a:r>
            <a:br>
              <a:rPr lang="fr-FR" sz="3600" dirty="0">
                <a:solidFill>
                  <a:schemeClr val="accent2"/>
                </a:solidFill>
              </a:rPr>
            </a:br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G</a:t>
            </a:r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lobal </a:t>
            </a:r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Architecture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fr-FR" sz="3200" dirty="0" err="1" smtClean="0">
                <a:solidFill>
                  <a:schemeClr val="bg1">
                    <a:lumMod val="75000"/>
                  </a:schemeClr>
                </a:solidFill>
              </a:rPr>
              <a:t>Demonstration</a:t>
            </a:r>
            <a:r>
              <a:rPr lang="en-GB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GB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39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 Conclusion and perspectives</a:t>
            </a:r>
            <a:r>
              <a:rPr lang="en-GB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GB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fr-FR" sz="3200" dirty="0" smtClean="0">
                <a:solidFill>
                  <a:srgbClr val="B9C4CA"/>
                </a:solidFill>
              </a:rPr>
              <a:t/>
            </a:r>
            <a:br>
              <a:rPr lang="fr-FR" sz="3200" dirty="0" smtClean="0">
                <a:solidFill>
                  <a:srgbClr val="B9C4CA"/>
                </a:solidFill>
              </a:rPr>
            </a:br>
            <a:endParaRPr lang="fr-FR" sz="3200" dirty="0">
              <a:solidFill>
                <a:srgbClr val="B9C4C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99488" y="677863"/>
            <a:ext cx="544512" cy="198437"/>
          </a:xfrm>
        </p:spPr>
        <p:txBody>
          <a:bodyPr/>
          <a:lstStyle/>
          <a:p>
            <a:fld id="{5B31B9E4-8E4D-4C86-BFD7-412B282B373B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09559" y="6287717"/>
            <a:ext cx="720080" cy="475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30816" y="2365162"/>
            <a:ext cx="2444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chemeClr val="accent1"/>
                </a:solidFill>
              </a:rPr>
              <a:t>The Plan</a:t>
            </a:r>
            <a:endParaRPr lang="fr-FR" sz="2400" dirty="0">
              <a:solidFill>
                <a:schemeClr val="accent1"/>
              </a:solidFill>
            </a:endParaRPr>
          </a:p>
        </p:txBody>
      </p:sp>
      <p:pic>
        <p:nvPicPr>
          <p:cNvPr id="6" name="Picture 6" descr="نتيجة بحث الصور عن ‪Vector informatik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8229"/>
            <a:ext cx="3619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24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General conclusion and perspectives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107504" y="1277495"/>
            <a:ext cx="9036496" cy="46782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r-F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Conclusion: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dirty="0" smtClean="0"/>
              <a:t>A </a:t>
            </a:r>
            <a:r>
              <a:rPr lang="fr-FR" sz="2400" dirty="0" err="1" smtClean="0"/>
              <a:t>big</a:t>
            </a:r>
            <a:r>
              <a:rPr lang="fr-FR" sz="2400" dirty="0" smtClean="0"/>
              <a:t> part of the </a:t>
            </a:r>
            <a:r>
              <a:rPr lang="fr-FR" sz="2400" dirty="0" err="1" smtClean="0"/>
              <a:t>innovative</a:t>
            </a:r>
            <a:r>
              <a:rPr lang="fr-FR" sz="2400" dirty="0" smtClean="0"/>
              <a:t> Light </a:t>
            </a:r>
            <a:r>
              <a:rPr lang="fr-FR" sz="2400" dirty="0" err="1" smtClean="0"/>
              <a:t>toy</a:t>
            </a:r>
            <a:r>
              <a:rPr lang="fr-FR" sz="2400" dirty="0" smtClean="0"/>
              <a:t> </a:t>
            </a:r>
            <a:r>
              <a:rPr lang="fr-FR" sz="2400" dirty="0" err="1" smtClean="0"/>
              <a:t>already</a:t>
            </a:r>
            <a:r>
              <a:rPr lang="fr-FR" sz="2400" dirty="0" smtClean="0"/>
              <a:t> </a:t>
            </a:r>
            <a:r>
              <a:rPr lang="fr-FR" sz="2400" dirty="0" err="1" smtClean="0"/>
              <a:t>accomlished</a:t>
            </a:r>
            <a:r>
              <a:rPr lang="fr-FR" sz="2400" dirty="0" smtClean="0"/>
              <a:t> </a:t>
            </a:r>
            <a:r>
              <a:rPr lang="fr-FR" sz="2400" dirty="0" err="1" smtClean="0"/>
              <a:t>during</a:t>
            </a:r>
            <a:r>
              <a:rPr lang="fr-FR" sz="2400" dirty="0" smtClean="0"/>
              <a:t> the </a:t>
            </a:r>
            <a:r>
              <a:rPr lang="fr-FR" sz="2400" dirty="0" err="1" smtClean="0"/>
              <a:t>Vecathon</a:t>
            </a:r>
            <a:r>
              <a:rPr lang="fr-FR" sz="2400" dirty="0" smtClean="0"/>
              <a:t> </a:t>
            </a:r>
            <a:r>
              <a:rPr lang="fr-FR" sz="2400" dirty="0" err="1" smtClean="0"/>
              <a:t>such</a:t>
            </a:r>
            <a:r>
              <a:rPr lang="fr-FR" sz="2400" dirty="0" smtClean="0"/>
              <a:t> as the modes of </a:t>
            </a:r>
            <a:r>
              <a:rPr lang="fr-FR" sz="2400" dirty="0" err="1" smtClean="0"/>
              <a:t>lightings</a:t>
            </a:r>
            <a:r>
              <a:rPr lang="fr-FR" sz="2400" dirty="0" smtClean="0"/>
              <a:t> and </a:t>
            </a:r>
            <a:r>
              <a:rPr lang="en-US" sz="2400" dirty="0" smtClean="0"/>
              <a:t>measurement of the position and see the real time simulation on the PC…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endParaRPr lang="fr-FR" sz="2400" dirty="0"/>
          </a:p>
          <a:p>
            <a:pPr marL="0" indent="0">
              <a:spcBef>
                <a:spcPts val="0"/>
              </a:spcBef>
              <a:buNone/>
            </a:pPr>
            <a:r>
              <a:rPr lang="fr-F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Perspectives:</a:t>
            </a:r>
          </a:p>
          <a:p>
            <a:pPr marL="0" indent="0">
              <a:spcBef>
                <a:spcPts val="0"/>
              </a:spcBef>
              <a:buNone/>
            </a:pPr>
            <a:endParaRPr lang="fr-FR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 smtClean="0"/>
              <a:t>Improvements</a:t>
            </a:r>
            <a:r>
              <a:rPr lang="fr-FR" sz="2400" dirty="0" smtClean="0"/>
              <a:t> </a:t>
            </a:r>
            <a:r>
              <a:rPr lang="en-GB" sz="2400" dirty="0" smtClean="0"/>
              <a:t>in the modes and the ability to display images when moving the stick</a:t>
            </a:r>
            <a:endParaRPr lang="en-GB" sz="2400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2" descr="نتيجة بحث الصور عن ‪Vector informatik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0" y="5772645"/>
            <a:ext cx="944959" cy="94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8573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Thanks for </a:t>
            </a:r>
            <a:r>
              <a:rPr lang="en-GB" dirty="0"/>
              <a:t>your </a:t>
            </a:r>
            <a:r>
              <a:rPr lang="en-GB" dirty="0" smtClean="0"/>
              <a:t>attention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99488" y="677863"/>
            <a:ext cx="544512" cy="198437"/>
          </a:xfrm>
        </p:spPr>
        <p:txBody>
          <a:bodyPr/>
          <a:lstStyle/>
          <a:p>
            <a:fld id="{5B31B9E4-8E4D-4C86-BFD7-412B282B373B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7504" y="5805264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 descr="نتيجة بحث الصور عن ‪Vector informatik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04" y="19050"/>
            <a:ext cx="3619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11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2996952"/>
            <a:ext cx="9144000" cy="295232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sz="3600" dirty="0" smtClean="0">
                <a:solidFill>
                  <a:schemeClr val="accent2"/>
                </a:solidFill>
              </a:rPr>
              <a:t>1</a:t>
            </a:r>
            <a:r>
              <a:rPr lang="fr-FR" sz="3600" dirty="0">
                <a:solidFill>
                  <a:schemeClr val="accent2"/>
                </a:solidFill>
              </a:rPr>
              <a:t>. </a:t>
            </a:r>
            <a:r>
              <a:rPr lang="fr-FR" sz="3600" dirty="0" smtClean="0">
                <a:solidFill>
                  <a:schemeClr val="accent2"/>
                </a:solidFill>
              </a:rPr>
              <a:t>Introduction</a:t>
            </a:r>
            <a:r>
              <a:rPr lang="fr-FR" sz="3600" dirty="0">
                <a:solidFill>
                  <a:schemeClr val="accent2"/>
                </a:solidFill>
              </a:rPr>
              <a:t/>
            </a:r>
            <a:br>
              <a:rPr lang="fr-FR" sz="3600" dirty="0">
                <a:solidFill>
                  <a:schemeClr val="accent2"/>
                </a:solidFill>
              </a:rPr>
            </a:br>
            <a:r>
              <a:rPr lang="fr-FR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2. </a:t>
            </a:r>
            <a:r>
              <a:rPr lang="en-GB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Global </a:t>
            </a:r>
            <a:r>
              <a:rPr lang="en-GB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Architecture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lang="fr-FR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 </a:t>
            </a:r>
            <a:r>
              <a:rPr lang="fr-FR" sz="32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Demonstration</a:t>
            </a:r>
            <a:r>
              <a:rPr lang="fr-FR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fr-FR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4.Conclusion and perspectives</a:t>
            </a:r>
            <a:r>
              <a:rPr lang="fr-FR" sz="3200" dirty="0" smtClean="0">
                <a:solidFill>
                  <a:srgbClr val="B9C4CA"/>
                </a:solidFill>
              </a:rPr>
              <a:t/>
            </a:r>
            <a:br>
              <a:rPr lang="fr-FR" sz="3200" dirty="0" smtClean="0">
                <a:solidFill>
                  <a:srgbClr val="B9C4CA"/>
                </a:solidFill>
              </a:rPr>
            </a:br>
            <a:endParaRPr lang="fr-FR" sz="3200" dirty="0">
              <a:solidFill>
                <a:srgbClr val="B9C4C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99488" y="677863"/>
            <a:ext cx="544512" cy="198437"/>
          </a:xfrm>
        </p:spPr>
        <p:txBody>
          <a:bodyPr/>
          <a:lstStyle/>
          <a:p>
            <a:fld id="{5B31B9E4-8E4D-4C86-BFD7-412B282B373B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51520" y="6287718"/>
            <a:ext cx="720080" cy="475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0" y="2387652"/>
            <a:ext cx="1314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accent1"/>
                </a:solidFill>
              </a:rPr>
              <a:t>P</a:t>
            </a:r>
            <a:r>
              <a:rPr lang="fr-FR" sz="4400" dirty="0" smtClean="0">
                <a:solidFill>
                  <a:schemeClr val="accent1"/>
                </a:solidFill>
              </a:rPr>
              <a:t>lan</a:t>
            </a:r>
            <a:endParaRPr lang="fr-FR" sz="2400" dirty="0">
              <a:solidFill>
                <a:schemeClr val="accent1"/>
              </a:solidFill>
            </a:endParaRPr>
          </a:p>
        </p:txBody>
      </p:sp>
      <p:pic>
        <p:nvPicPr>
          <p:cNvPr id="6" name="Picture 6" descr="نتيجة بحث الصور عن ‪Vector informatik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9" y="19050"/>
            <a:ext cx="3619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1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General </a:t>
            </a:r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7744" y="678629"/>
            <a:ext cx="544994" cy="198000"/>
          </a:xfrm>
        </p:spPr>
        <p:txBody>
          <a:bodyPr/>
          <a:lstStyle/>
          <a:p>
            <a:fld id="{5B31B9E4-8E4D-4C86-BFD7-412B282B373B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21" name="Picture 2" descr="نتيجة بحث الصور عن ‪Vector informatik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49" y="5790334"/>
            <a:ext cx="944959" cy="94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party with ligh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97" y="1151223"/>
            <a:ext cx="7646144" cy="509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6146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Context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4</a:t>
            </a:fld>
            <a:endParaRPr lang="fr-FR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617744" y="678629"/>
            <a:ext cx="544994" cy="198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1B9E4-8E4D-4C86-BFD7-412B282B373B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31" name="Picture 2" descr="نتيجة بحث الصور عن ‪Vector informatik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0" y="5772645"/>
            <a:ext cx="944959" cy="94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professional light sti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0" y="1619184"/>
            <a:ext cx="3008534" cy="300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lèche droite 31"/>
          <p:cNvSpPr/>
          <p:nvPr/>
        </p:nvSpPr>
        <p:spPr>
          <a:xfrm>
            <a:off x="3985826" y="2519371"/>
            <a:ext cx="1017988" cy="484632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459" y="4293096"/>
            <a:ext cx="1857284" cy="2060513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780" y="1932440"/>
            <a:ext cx="1850812" cy="1173861"/>
          </a:xfrm>
          <a:prstGeom prst="rect">
            <a:avLst/>
          </a:prstGeom>
        </p:spPr>
      </p:pic>
      <p:sp>
        <p:nvSpPr>
          <p:cNvPr id="36" name="Flèche vers le bas 35"/>
          <p:cNvSpPr/>
          <p:nvPr/>
        </p:nvSpPr>
        <p:spPr>
          <a:xfrm>
            <a:off x="6414322" y="3501008"/>
            <a:ext cx="484632" cy="648072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5580112" y="1452523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High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</a:rPr>
              <a:t>costs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: 2000 Euros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15961" y="5126314"/>
            <a:ext cx="2430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satisfaction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of the costumer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269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Context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5</a:t>
            </a:fld>
            <a:endParaRPr lang="fr-FR"/>
          </a:p>
        </p:txBody>
      </p:sp>
      <p:pic>
        <p:nvPicPr>
          <p:cNvPr id="21" name="Picture 2" descr="نتيجة بحث الصور عن ‪Vector informatik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0" y="5772645"/>
            <a:ext cx="944959" cy="94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124744"/>
            <a:ext cx="1570618" cy="541513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457200" y="2924944"/>
            <a:ext cx="3888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</a:rPr>
              <a:t>Build</a:t>
            </a:r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</a:rPr>
              <a:t>our</a:t>
            </a:r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</a:rPr>
              <a:t>own</a:t>
            </a:r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 Light </a:t>
            </a:r>
            <a:r>
              <a:rPr lang="fr-FR" sz="2800" b="1" dirty="0" err="1" smtClean="0">
                <a:solidFill>
                  <a:schemeClr val="accent6">
                    <a:lumMod val="75000"/>
                  </a:schemeClr>
                </a:solidFill>
              </a:rPr>
              <a:t>Toy</a:t>
            </a:r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en-GB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301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2860136"/>
            <a:ext cx="9144000" cy="342758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Introduction</a:t>
            </a:r>
            <a:r>
              <a:rPr lang="fr-FR" sz="3600" dirty="0">
                <a:solidFill>
                  <a:schemeClr val="accent2"/>
                </a:solidFill>
              </a:rPr>
              <a:t/>
            </a:r>
            <a:br>
              <a:rPr lang="fr-FR" sz="3600" dirty="0">
                <a:solidFill>
                  <a:schemeClr val="accent2"/>
                </a:solidFill>
              </a:rPr>
            </a:br>
            <a:r>
              <a:rPr lang="fr-FR" sz="3600" dirty="0" smtClean="0">
                <a:solidFill>
                  <a:schemeClr val="accent2"/>
                </a:solidFill>
              </a:rPr>
              <a:t>2. </a:t>
            </a:r>
            <a:r>
              <a:rPr lang="fr-FR" sz="3600" dirty="0" smtClean="0">
                <a:solidFill>
                  <a:schemeClr val="accent2"/>
                </a:solidFill>
              </a:rPr>
              <a:t>Global Architecture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lang="fr-FR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 </a:t>
            </a:r>
            <a:r>
              <a:rPr lang="fr-FR" sz="32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Demonstration</a:t>
            </a:r>
            <a:r>
              <a:rPr lang="en-GB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GB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4. Conclusion and perspectives</a:t>
            </a:r>
            <a:br>
              <a:rPr lang="en-GB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fr-FR" sz="3200" dirty="0" smtClean="0">
                <a:solidFill>
                  <a:srgbClr val="B9C4CA"/>
                </a:solidFill>
              </a:rPr>
              <a:t/>
            </a:r>
            <a:br>
              <a:rPr lang="fr-FR" sz="3200" dirty="0" smtClean="0">
                <a:solidFill>
                  <a:srgbClr val="B9C4CA"/>
                </a:solidFill>
              </a:rPr>
            </a:br>
            <a:endParaRPr lang="fr-FR" sz="3200" dirty="0">
              <a:solidFill>
                <a:srgbClr val="B9C4C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99488" y="677863"/>
            <a:ext cx="544512" cy="198437"/>
          </a:xfrm>
        </p:spPr>
        <p:txBody>
          <a:bodyPr/>
          <a:lstStyle/>
          <a:p>
            <a:fld id="{5B31B9E4-8E4D-4C86-BFD7-412B282B373B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09559" y="6287717"/>
            <a:ext cx="720080" cy="475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30816" y="2365162"/>
            <a:ext cx="2444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chemeClr val="accent1"/>
                </a:solidFill>
              </a:rPr>
              <a:t>The Plan</a:t>
            </a:r>
            <a:endParaRPr lang="fr-FR" sz="2400" dirty="0">
              <a:solidFill>
                <a:schemeClr val="accent1"/>
              </a:solidFill>
            </a:endParaRPr>
          </a:p>
        </p:txBody>
      </p:sp>
      <p:pic>
        <p:nvPicPr>
          <p:cNvPr id="6" name="Picture 6" descr="نتيجة بحث الصور عن ‪Vector informatik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32" y="391013"/>
            <a:ext cx="3619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44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903904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ESP32 Microcontroller</a:t>
            </a:r>
            <a:endParaRPr lang="en-GB" b="1" dirty="0"/>
          </a:p>
        </p:txBody>
      </p:sp>
      <p:pic>
        <p:nvPicPr>
          <p:cNvPr id="15" name="Picture 2" descr="نتيجة بحث الصور عن ‪Vector informatik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0" y="5772645"/>
            <a:ext cx="944959" cy="94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esp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0" y="1534351"/>
            <a:ext cx="1464165" cy="146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led rol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2776"/>
            <a:ext cx="1656184" cy="132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3591506" y="2872618"/>
            <a:ext cx="116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Led strip</a:t>
            </a:r>
            <a:endParaRPr lang="en-GB" b="1" dirty="0"/>
          </a:p>
        </p:txBody>
      </p:sp>
      <p:pic>
        <p:nvPicPr>
          <p:cNvPr id="3078" name="Picture 6" descr="Image result for gyroscope modu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23928"/>
            <a:ext cx="1171775" cy="129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5525304" y="2813851"/>
            <a:ext cx="243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Gyroscope module</a:t>
            </a:r>
            <a:endParaRPr lang="en-GB" b="1" dirty="0"/>
          </a:p>
        </p:txBody>
      </p:sp>
      <p:pic>
        <p:nvPicPr>
          <p:cNvPr id="3080" name="Picture 8" descr="Image result for pc ph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770" y="3642896"/>
            <a:ext cx="2204186" cy="146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2406100" y="5403313"/>
            <a:ext cx="176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Pc and phone</a:t>
            </a:r>
            <a:endParaRPr lang="en-GB" b="1" dirty="0"/>
          </a:p>
        </p:txBody>
      </p:sp>
      <p:pic>
        <p:nvPicPr>
          <p:cNvPr id="3082" name="Picture 10" descr="Image result for raspberry p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04" y="3839639"/>
            <a:ext cx="2162685" cy="127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/>
          <p:cNvSpPr txBox="1"/>
          <p:nvPr/>
        </p:nvSpPr>
        <p:spPr>
          <a:xfrm>
            <a:off x="5918133" y="5371785"/>
            <a:ext cx="176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Raspberry Pi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004198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architecture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8</a:t>
            </a:fld>
            <a:endParaRPr lang="fr-FR"/>
          </a:p>
        </p:txBody>
      </p:sp>
      <p:pic>
        <p:nvPicPr>
          <p:cNvPr id="17" name="Picture 2" descr="نتيجة بحث الصور عن ‪Vector informatik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0" y="5772645"/>
            <a:ext cx="944959" cy="94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9133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2860136"/>
            <a:ext cx="9144000" cy="342758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Introduction</a:t>
            </a:r>
            <a:r>
              <a:rPr lang="fr-FR" sz="3600" dirty="0">
                <a:solidFill>
                  <a:schemeClr val="accent2"/>
                </a:solidFill>
              </a:rPr>
              <a:t/>
            </a:r>
            <a:br>
              <a:rPr lang="fr-FR" sz="3600" dirty="0">
                <a:solidFill>
                  <a:schemeClr val="accent2"/>
                </a:solidFill>
              </a:rPr>
            </a:br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Global Architecture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lang="fr-FR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Demonstration</a:t>
            </a:r>
            <a:r>
              <a:rPr lang="en-GB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GB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4. Conclusion and perspectives</a:t>
            </a:r>
            <a:br>
              <a:rPr lang="en-GB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fr-FR" sz="3200" dirty="0" smtClean="0">
                <a:solidFill>
                  <a:srgbClr val="B9C4CA"/>
                </a:solidFill>
              </a:rPr>
              <a:t/>
            </a:r>
            <a:br>
              <a:rPr lang="fr-FR" sz="3200" dirty="0" smtClean="0">
                <a:solidFill>
                  <a:srgbClr val="B9C4CA"/>
                </a:solidFill>
              </a:rPr>
            </a:br>
            <a:endParaRPr lang="fr-FR" sz="3200" dirty="0">
              <a:solidFill>
                <a:srgbClr val="B9C4C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99488" y="677863"/>
            <a:ext cx="544512" cy="198437"/>
          </a:xfrm>
        </p:spPr>
        <p:txBody>
          <a:bodyPr/>
          <a:lstStyle/>
          <a:p>
            <a:fld id="{5B31B9E4-8E4D-4C86-BFD7-412B282B373B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09559" y="6287717"/>
            <a:ext cx="720080" cy="475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30816" y="2365162"/>
            <a:ext cx="2444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chemeClr val="accent1"/>
                </a:solidFill>
              </a:rPr>
              <a:t>The Plan</a:t>
            </a:r>
            <a:endParaRPr lang="fr-FR" sz="2400" dirty="0">
              <a:solidFill>
                <a:schemeClr val="accent1"/>
              </a:solidFill>
            </a:endParaRPr>
          </a:p>
        </p:txBody>
      </p:sp>
      <p:pic>
        <p:nvPicPr>
          <p:cNvPr id="6" name="Picture 6" descr="نتيجة بحث الصور عن ‪Vector informatik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34" y="96366"/>
            <a:ext cx="3619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74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፥፾ፓ፼፱ᎃᎃ፹፶፹፵፴"/>
  <p:tag name="DATETIME" val="ፇጿፆጿፂፀፁፂጰጰፁፄፊፅፉ፠፝ጰጸፗ፝፤ጻፂፊፀጹ"/>
  <p:tag name="DONEBY" val="፣፤፬፳፼፱ᎂ፱ጰ፳፿፼፿፽፲፿"/>
  <p:tag name="IPADDRESS" val="ፑፗ።ፓ፧፜ፂፁፃፃ"/>
  <p:tag name="APPVER" val="ፃጾፀ"/>
  <p:tag name="RANDOM" val="16"/>
  <p:tag name="CHECKSUM" val="ፄፈፄፆ"/>
  <p:tag name="ISPRING_RESOURCE_PATHS_HASH_2" val="f4d3300a86bcc1ee095f5274cd938995671521"/>
</p:tagLst>
</file>

<file path=ppt/theme/theme1.xml><?xml version="1.0" encoding="utf-8"?>
<a:theme xmlns:a="http://schemas.openxmlformats.org/drawingml/2006/main" name="ST Default 4-3 format Templat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EmailTo xmlns="http://schemas.microsoft.com/sharepoint/v3" xsi:nil="true"/>
    <EmailHeaders xmlns="http://schemas.microsoft.com/sharepoint/v4" xsi:nil="true"/>
    <EmailSender xmlns="http://schemas.microsoft.com/sharepoint/v3" xsi:nil="true"/>
    <EmailFrom xmlns="http://schemas.microsoft.com/sharepoint/v3" xsi:nil="true"/>
    <Display_x0020_on_x0020_page xmlns="3f89eac4-a548-4f18-9b01-6aea538e80e1">Yes</Display_x0020_on_x0020_page>
    <EmailSubject xmlns="http://schemas.microsoft.com/sharepoint/v3" xsi:nil="true"/>
    <EmailCc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61EC21AD8D564990DA5AFE3909BADD" ma:contentTypeVersion="8" ma:contentTypeDescription="Create a new document." ma:contentTypeScope="" ma:versionID="e0940bf9738d186330d230c7c7bf7747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xmlns:ns3="3f89eac4-a548-4f18-9b01-6aea538e80e1" targetNamespace="http://schemas.microsoft.com/office/2006/metadata/properties" ma:root="true" ma:fieldsID="3533883129ffc52e8e801114706c5715" ns1:_="" ns2:_="" ns3:_="">
    <xsd:import namespace="http://schemas.microsoft.com/sharepoint/v3"/>
    <xsd:import namespace="http://schemas.microsoft.com/sharepoint/v4"/>
    <xsd:import namespace="3f89eac4-a548-4f18-9b01-6aea538e80e1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2:EmailHeaders" minOccurs="0"/>
                <xsd:element ref="ns3:Display_x0020_on_x0020_p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Publishing Date" ma:description="Date when the article is published on ST Intranet. It can be in the future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  <xsd:element name="EmailSender" ma:index="10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11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2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3" nillable="true" ma:displayName="E-Mail From" ma:hidden="true" ma:internalName="EmailFrom">
      <xsd:simpleType>
        <xsd:restriction base="dms:Text"/>
      </xsd:simpleType>
    </xsd:element>
    <xsd:element name="EmailSubject" ma:index="14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EmailHeaders" ma:index="15" nillable="true" ma:displayName="E-Mail Headers" ma:hidden="true" ma:internalName="EmailHeader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89eac4-a548-4f18-9b01-6aea538e80e1" elementFormDefault="qualified">
    <xsd:import namespace="http://schemas.microsoft.com/office/2006/documentManagement/types"/>
    <xsd:import namespace="http://schemas.microsoft.com/office/infopath/2007/PartnerControls"/>
    <xsd:element name="Display_x0020_on_x0020_page" ma:index="16" nillable="true" ma:displayName="Display on page" ma:format="Dropdown" ma:internalName="Display_x0020_on_x0020_page">
      <xsd:simpleType>
        <xsd:restriction base="dms:Choice">
          <xsd:enumeration value="Yes"/>
          <xsd:enumeration value="No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62EEAC-5282-4C3D-A1DE-F79AD64380EA}">
  <ds:schemaRefs>
    <ds:schemaRef ds:uri="3f89eac4-a548-4f18-9b01-6aea538e80e1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sharepoint/v4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4578E51-F567-4265-8DFD-B159E0FBC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EC2D49-AAFB-4638-8095-6534A9DCD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3f89eac4-a548-4f18-9b01-6aea538e8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 Template [4-3]_final</Template>
  <TotalTime>10262</TotalTime>
  <Words>134</Words>
  <Application>Microsoft Office PowerPoint</Application>
  <PresentationFormat>Affichage à l'écran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ST Default 4-3 format Template</vt:lpstr>
      <vt:lpstr>Vecathon Subject: Light Toy</vt:lpstr>
      <vt:lpstr>1. Introduction 2. Global Architecture 3. Demonstration 4.Conclusion and perspectives </vt:lpstr>
      <vt:lpstr>General Context</vt:lpstr>
      <vt:lpstr>General Context</vt:lpstr>
      <vt:lpstr>General Context</vt:lpstr>
      <vt:lpstr>1. Introduction 2. Global Architecture 3. Demonstration 4. Conclusion and perspectives  </vt:lpstr>
      <vt:lpstr>Hardware</vt:lpstr>
      <vt:lpstr>System architecture</vt:lpstr>
      <vt:lpstr>1. Introduction 2. Global Architecture 3. Demonstration 4. Conclusion and perspectives  </vt:lpstr>
      <vt:lpstr>Demonstration</vt:lpstr>
      <vt:lpstr>1. Introduction 2. Global Architecture 3. Demonstration 4. Conclusion and perspectives  </vt:lpstr>
      <vt:lpstr>General conclusion and perspectives</vt:lpstr>
      <vt:lpstr>Thanks for your attention</vt:lpstr>
    </vt:vector>
  </TitlesOfParts>
  <Company>STMicroelectronics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- Guidelines</dc:title>
  <dc:creator>Mohamed Fadhel SASSI</dc:creator>
  <cp:lastModifiedBy>Rostom</cp:lastModifiedBy>
  <cp:revision>593</cp:revision>
  <dcterms:created xsi:type="dcterms:W3CDTF">2014-07-02T07:26:26Z</dcterms:created>
  <dcterms:modified xsi:type="dcterms:W3CDTF">2019-09-08T21:46:16Z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0x010100D961EC21AD8D564990DA5AFE3909BADD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</Properties>
</file>