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4"/>
  </p:sldMasterIdLst>
  <p:notesMasterIdLst>
    <p:notesMasterId r:id="rId55"/>
  </p:notesMasterIdLst>
  <p:handoutMasterIdLst>
    <p:handoutMasterId r:id="rId56"/>
  </p:handoutMasterIdLst>
  <p:sldIdLst>
    <p:sldId id="256" r:id="rId5"/>
    <p:sldId id="267" r:id="rId6"/>
    <p:sldId id="278" r:id="rId7"/>
    <p:sldId id="279" r:id="rId8"/>
    <p:sldId id="280" r:id="rId9"/>
    <p:sldId id="281" r:id="rId10"/>
    <p:sldId id="282" r:id="rId11"/>
    <p:sldId id="284" r:id="rId12"/>
    <p:sldId id="298" r:id="rId13"/>
    <p:sldId id="288" r:id="rId14"/>
    <p:sldId id="289" r:id="rId15"/>
    <p:sldId id="290" r:id="rId16"/>
    <p:sldId id="317" r:id="rId17"/>
    <p:sldId id="292" r:id="rId18"/>
    <p:sldId id="308" r:id="rId19"/>
    <p:sldId id="293" r:id="rId20"/>
    <p:sldId id="294" r:id="rId21"/>
    <p:sldId id="310" r:id="rId22"/>
    <p:sldId id="315" r:id="rId23"/>
    <p:sldId id="296" r:id="rId24"/>
    <p:sldId id="311" r:id="rId25"/>
    <p:sldId id="299" r:id="rId26"/>
    <p:sldId id="314" r:id="rId27"/>
    <p:sldId id="316" r:id="rId28"/>
    <p:sldId id="303" r:id="rId29"/>
    <p:sldId id="312" r:id="rId30"/>
    <p:sldId id="301" r:id="rId31"/>
    <p:sldId id="313" r:id="rId32"/>
    <p:sldId id="334" r:id="rId33"/>
    <p:sldId id="333" r:id="rId34"/>
    <p:sldId id="337" r:id="rId35"/>
    <p:sldId id="340" r:id="rId36"/>
    <p:sldId id="336" r:id="rId37"/>
    <p:sldId id="341" r:id="rId38"/>
    <p:sldId id="342" r:id="rId39"/>
    <p:sldId id="331" r:id="rId40"/>
    <p:sldId id="332" r:id="rId41"/>
    <p:sldId id="335" r:id="rId42"/>
    <p:sldId id="329" r:id="rId43"/>
    <p:sldId id="330" r:id="rId44"/>
    <p:sldId id="318" r:id="rId45"/>
    <p:sldId id="319" r:id="rId46"/>
    <p:sldId id="307" r:id="rId47"/>
    <p:sldId id="320" r:id="rId48"/>
    <p:sldId id="321" r:id="rId49"/>
    <p:sldId id="323" r:id="rId50"/>
    <p:sldId id="324" r:id="rId51"/>
    <p:sldId id="327" r:id="rId52"/>
    <p:sldId id="328" r:id="rId53"/>
    <p:sldId id="343" r:id="rId5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iela Campos Ulate" initials="DC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9" autoAdjust="0"/>
    <p:restoredTop sz="77575" autoAdjust="0"/>
  </p:normalViewPr>
  <p:slideViewPr>
    <p:cSldViewPr showGuides="1">
      <p:cViewPr>
        <p:scale>
          <a:sx n="60" d="100"/>
          <a:sy n="60" d="100"/>
        </p:scale>
        <p:origin x="-1014" y="-96"/>
      </p:cViewPr>
      <p:guideLst>
        <p:guide orient="horz" pos="2160"/>
        <p:guide pos="3839"/>
        <p:guide pos="1007"/>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General</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Proporcionar una herramienta utilizando teléfonos móviles inteligentes a la clínica </a:t>
          </a:r>
          <a:r>
            <a:rPr lang="es-CR" dirty="0" err="1" smtClean="0"/>
            <a:t>Audinsa</a:t>
          </a:r>
          <a:r>
            <a:rPr lang="es-CR" dirty="0" smtClean="0"/>
            <a:t>, para facilitar el análisis, diagnóstico y prevención de enfermedades relacionadas con los niveles de audición de sus pacientes</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A9E1BE0A-A1F0-4F13-B299-793D4F555C57}" type="presOf" srcId="{758CBA3A-9936-4C67-965C-A8DD3074879B}" destId="{82B24097-E3F6-4B04-A03D-10817D4779A3}" srcOrd="0" destOrd="0" presId="urn:microsoft.com/office/officeart/2005/8/layout/vList6"/>
    <dgm:cxn modelId="{028DA5EB-FEBC-4BA8-83EC-FDDBFC62E12F}" type="presOf" srcId="{3183185A-2A53-4D8C-8F32-C845F2F70CBF}" destId="{C34369FE-6903-484E-A191-A351659EBD9E}" srcOrd="0" destOrd="0" presId="urn:microsoft.com/office/officeart/2005/8/layout/vList6"/>
    <dgm:cxn modelId="{6DD70926-3CB7-405B-A98A-CFFB8D146E59}" type="presOf" srcId="{E90264E4-81CE-47E1-80E3-2624D8E5DFEE}" destId="{86D241E9-42FA-45D1-B43B-0D95B75E0E69}"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5F1F7D3B-252F-45F8-BA3D-38F06E8DF2D5}" type="presParOf" srcId="{C34369FE-6903-484E-A191-A351659EBD9E}" destId="{EEE79D24-22DD-43C8-B2F2-0B4DC8DD6A80}" srcOrd="0" destOrd="0" presId="urn:microsoft.com/office/officeart/2005/8/layout/vList6"/>
    <dgm:cxn modelId="{D8D84FD4-3055-4D68-B64F-276FB44D8AA2}" type="presParOf" srcId="{EEE79D24-22DD-43C8-B2F2-0B4DC8DD6A80}" destId="{82B24097-E3F6-4B04-A03D-10817D4779A3}" srcOrd="0" destOrd="0" presId="urn:microsoft.com/office/officeart/2005/8/layout/vList6"/>
    <dgm:cxn modelId="{4DA6B132-134B-423C-B629-F4C08EB22FBD}"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922D94-DA4F-4F21-825F-3F2DCE335A8C}" type="doc">
      <dgm:prSet loTypeId="urn:microsoft.com/office/officeart/2005/8/layout/matrix1" loCatId="matrix" qsTypeId="urn:microsoft.com/office/officeart/2005/8/quickstyle/simple1" qsCatId="simple" csTypeId="urn:microsoft.com/office/officeart/2005/8/colors/colorful4" csCatId="colorful" phldr="1"/>
      <dgm:spPr/>
      <dgm:t>
        <a:bodyPr/>
        <a:lstStyle/>
        <a:p>
          <a:endParaRPr lang="es-CR"/>
        </a:p>
      </dgm:t>
    </dgm:pt>
    <dgm:pt modelId="{E11A4EF1-4066-413E-94D8-A09D2661DD28}">
      <dgm:prSet phldrT="[Text]"/>
      <dgm:spPr/>
      <dgm:t>
        <a:bodyPr/>
        <a:lstStyle/>
        <a:p>
          <a:r>
            <a:rPr lang="es-CR" dirty="0" smtClean="0"/>
            <a:t>AUDINSA Salud Auditiva</a:t>
          </a:r>
          <a:endParaRPr lang="es-CR" dirty="0"/>
        </a:p>
      </dgm:t>
    </dgm:pt>
    <dgm:pt modelId="{3DC7D008-5BEF-4AE5-81D5-81E08D856648}" type="parTrans" cxnId="{5C92DE64-DA87-4D58-9244-83BA87429C79}">
      <dgm:prSet/>
      <dgm:spPr/>
      <dgm:t>
        <a:bodyPr/>
        <a:lstStyle/>
        <a:p>
          <a:endParaRPr lang="es-CR"/>
        </a:p>
      </dgm:t>
    </dgm:pt>
    <dgm:pt modelId="{602DE46A-BCD1-4735-A892-CD33C41A3F80}" type="sibTrans" cxnId="{5C92DE64-DA87-4D58-9244-83BA87429C79}">
      <dgm:prSet/>
      <dgm:spPr/>
      <dgm:t>
        <a:bodyPr/>
        <a:lstStyle/>
        <a:p>
          <a:endParaRPr lang="es-CR"/>
        </a:p>
      </dgm:t>
    </dgm:pt>
    <dgm:pt modelId="{25F829F3-F324-4CE5-AAF8-0EBADE156A92}">
      <dgm:prSet phldrT="[Text]"/>
      <dgm:spPr/>
      <dgm:t>
        <a:bodyPr/>
        <a:lstStyle/>
        <a:p>
          <a:r>
            <a:rPr lang="es-CR" dirty="0" smtClean="0"/>
            <a:t>Prevención y educación de enfermedades auditivas</a:t>
          </a:r>
          <a:endParaRPr lang="es-CR" dirty="0"/>
        </a:p>
      </dgm:t>
    </dgm:pt>
    <dgm:pt modelId="{8EF0E966-D949-48AE-A0E9-13A1609EE642}" type="parTrans" cxnId="{37EA3A68-2C09-4154-ADF6-C02D943D3FC1}">
      <dgm:prSet/>
      <dgm:spPr/>
      <dgm:t>
        <a:bodyPr/>
        <a:lstStyle/>
        <a:p>
          <a:endParaRPr lang="es-CR"/>
        </a:p>
      </dgm:t>
    </dgm:pt>
    <dgm:pt modelId="{B7E8D106-EE1C-43D2-B91E-022BF8E2BE65}" type="sibTrans" cxnId="{37EA3A68-2C09-4154-ADF6-C02D943D3FC1}">
      <dgm:prSet/>
      <dgm:spPr/>
      <dgm:t>
        <a:bodyPr/>
        <a:lstStyle/>
        <a:p>
          <a:endParaRPr lang="es-CR"/>
        </a:p>
      </dgm:t>
    </dgm:pt>
    <dgm:pt modelId="{A588E9FF-D1D2-4731-92B1-247DB22B168C}">
      <dgm:prSet phldrT="[Text]"/>
      <dgm:spPr/>
      <dgm:t>
        <a:bodyPr/>
        <a:lstStyle/>
        <a:p>
          <a:r>
            <a:rPr lang="es-CR" dirty="0" smtClean="0"/>
            <a:t>Diagnóstico mediante pruebas específicas</a:t>
          </a:r>
          <a:endParaRPr lang="es-CR" dirty="0"/>
        </a:p>
      </dgm:t>
    </dgm:pt>
    <dgm:pt modelId="{3403E2C6-6FFF-47A5-9971-A4BE0C3CD935}" type="parTrans" cxnId="{E9537C0F-5F41-4445-8203-53B8C979066E}">
      <dgm:prSet/>
      <dgm:spPr/>
      <dgm:t>
        <a:bodyPr/>
        <a:lstStyle/>
        <a:p>
          <a:endParaRPr lang="es-CR"/>
        </a:p>
      </dgm:t>
    </dgm:pt>
    <dgm:pt modelId="{4FD35215-1CBA-4248-8F7E-E93DFB15497B}" type="sibTrans" cxnId="{E9537C0F-5F41-4445-8203-53B8C979066E}">
      <dgm:prSet/>
      <dgm:spPr/>
      <dgm:t>
        <a:bodyPr/>
        <a:lstStyle/>
        <a:p>
          <a:endParaRPr lang="es-CR"/>
        </a:p>
      </dgm:t>
    </dgm:pt>
    <dgm:pt modelId="{15CCEFA5-B62E-462E-9653-3A5A5838852A}">
      <dgm:prSet phldrT="[Text]"/>
      <dgm:spPr/>
      <dgm:t>
        <a:bodyPr/>
        <a:lstStyle/>
        <a:p>
          <a:r>
            <a:rPr lang="es-CR" dirty="0" smtClean="0"/>
            <a:t>Contacto bilateral mediante el envío de resultados por correo</a:t>
          </a:r>
          <a:endParaRPr lang="es-CR" dirty="0"/>
        </a:p>
      </dgm:t>
    </dgm:pt>
    <dgm:pt modelId="{E1A80B67-12E3-45CA-89E7-17BBE7337D23}" type="sibTrans" cxnId="{BECDDE8B-A604-4491-953A-6624966F2C07}">
      <dgm:prSet/>
      <dgm:spPr/>
      <dgm:t>
        <a:bodyPr/>
        <a:lstStyle/>
        <a:p>
          <a:endParaRPr lang="es-CR"/>
        </a:p>
      </dgm:t>
    </dgm:pt>
    <dgm:pt modelId="{F92FB415-3BAC-4F99-84AC-57B5CCE85C2D}" type="parTrans" cxnId="{BECDDE8B-A604-4491-953A-6624966F2C07}">
      <dgm:prSet/>
      <dgm:spPr/>
      <dgm:t>
        <a:bodyPr/>
        <a:lstStyle/>
        <a:p>
          <a:endParaRPr lang="es-CR"/>
        </a:p>
      </dgm:t>
    </dgm:pt>
    <dgm:pt modelId="{FD061750-19A1-48CD-A486-1B38F50E103A}">
      <dgm:prSet phldrT="[Text]"/>
      <dgm:spPr/>
      <dgm:t>
        <a:bodyPr/>
        <a:lstStyle/>
        <a:p>
          <a:r>
            <a:rPr lang="es-CR" dirty="0" smtClean="0"/>
            <a:t>Análisis de resultados mediante las pruebas y opción de compartir los mismos</a:t>
          </a:r>
          <a:endParaRPr lang="es-CR" dirty="0"/>
        </a:p>
      </dgm:t>
    </dgm:pt>
    <dgm:pt modelId="{06462424-2C80-4C79-A27B-0EB8AE5F873E}" type="sibTrans" cxnId="{24BBC126-4CFD-4ED7-8C65-DEBB8A0A674D}">
      <dgm:prSet/>
      <dgm:spPr/>
      <dgm:t>
        <a:bodyPr/>
        <a:lstStyle/>
        <a:p>
          <a:endParaRPr lang="es-CR"/>
        </a:p>
      </dgm:t>
    </dgm:pt>
    <dgm:pt modelId="{D9348BA4-B309-479C-A1AF-042D653BC6A8}" type="parTrans" cxnId="{24BBC126-4CFD-4ED7-8C65-DEBB8A0A674D}">
      <dgm:prSet/>
      <dgm:spPr/>
      <dgm:t>
        <a:bodyPr/>
        <a:lstStyle/>
        <a:p>
          <a:endParaRPr lang="es-CR"/>
        </a:p>
      </dgm:t>
    </dgm:pt>
    <dgm:pt modelId="{A00077DC-B363-417C-8BB8-F2747DDBB588}" type="pres">
      <dgm:prSet presAssocID="{BD922D94-DA4F-4F21-825F-3F2DCE335A8C}" presName="diagram" presStyleCnt="0">
        <dgm:presLayoutVars>
          <dgm:chMax val="1"/>
          <dgm:dir/>
          <dgm:animLvl val="ctr"/>
          <dgm:resizeHandles val="exact"/>
        </dgm:presLayoutVars>
      </dgm:prSet>
      <dgm:spPr/>
      <dgm:t>
        <a:bodyPr/>
        <a:lstStyle/>
        <a:p>
          <a:endParaRPr lang="es-CR"/>
        </a:p>
      </dgm:t>
    </dgm:pt>
    <dgm:pt modelId="{0129EFE0-8990-4F4F-B9C0-82D5E8F2D7B0}" type="pres">
      <dgm:prSet presAssocID="{BD922D94-DA4F-4F21-825F-3F2DCE335A8C}" presName="matrix" presStyleCnt="0"/>
      <dgm:spPr/>
    </dgm:pt>
    <dgm:pt modelId="{97B3F09E-2C86-4671-BD37-E0AEAE4629D0}" type="pres">
      <dgm:prSet presAssocID="{BD922D94-DA4F-4F21-825F-3F2DCE335A8C}" presName="tile1" presStyleLbl="node1" presStyleIdx="0" presStyleCnt="4" custLinFactNeighborY="-3175"/>
      <dgm:spPr/>
      <dgm:t>
        <a:bodyPr/>
        <a:lstStyle/>
        <a:p>
          <a:endParaRPr lang="es-CR"/>
        </a:p>
      </dgm:t>
    </dgm:pt>
    <dgm:pt modelId="{ACEE92B3-EC8D-4A7B-A21F-0C8A6B6F723D}" type="pres">
      <dgm:prSet presAssocID="{BD922D94-DA4F-4F21-825F-3F2DCE335A8C}" presName="tile1text" presStyleLbl="node1" presStyleIdx="0" presStyleCnt="4">
        <dgm:presLayoutVars>
          <dgm:chMax val="0"/>
          <dgm:chPref val="0"/>
          <dgm:bulletEnabled val="1"/>
        </dgm:presLayoutVars>
      </dgm:prSet>
      <dgm:spPr/>
      <dgm:t>
        <a:bodyPr/>
        <a:lstStyle/>
        <a:p>
          <a:endParaRPr lang="es-CR"/>
        </a:p>
      </dgm:t>
    </dgm:pt>
    <dgm:pt modelId="{65BE8CA2-8438-4B03-B760-55083F86EAA5}" type="pres">
      <dgm:prSet presAssocID="{BD922D94-DA4F-4F21-825F-3F2DCE335A8C}" presName="tile2" presStyleLbl="node1" presStyleIdx="1" presStyleCnt="4"/>
      <dgm:spPr/>
      <dgm:t>
        <a:bodyPr/>
        <a:lstStyle/>
        <a:p>
          <a:endParaRPr lang="es-CR"/>
        </a:p>
      </dgm:t>
    </dgm:pt>
    <dgm:pt modelId="{36465B25-7C38-4E67-9D97-3D5FA0799957}" type="pres">
      <dgm:prSet presAssocID="{BD922D94-DA4F-4F21-825F-3F2DCE335A8C}" presName="tile2text" presStyleLbl="node1" presStyleIdx="1" presStyleCnt="4">
        <dgm:presLayoutVars>
          <dgm:chMax val="0"/>
          <dgm:chPref val="0"/>
          <dgm:bulletEnabled val="1"/>
        </dgm:presLayoutVars>
      </dgm:prSet>
      <dgm:spPr/>
      <dgm:t>
        <a:bodyPr/>
        <a:lstStyle/>
        <a:p>
          <a:endParaRPr lang="es-CR"/>
        </a:p>
      </dgm:t>
    </dgm:pt>
    <dgm:pt modelId="{4D1FB856-820C-40F8-84D9-C323A506B424}" type="pres">
      <dgm:prSet presAssocID="{BD922D94-DA4F-4F21-825F-3F2DCE335A8C}" presName="tile3" presStyleLbl="node1" presStyleIdx="2" presStyleCnt="4"/>
      <dgm:spPr/>
      <dgm:t>
        <a:bodyPr/>
        <a:lstStyle/>
        <a:p>
          <a:endParaRPr lang="es-CR"/>
        </a:p>
      </dgm:t>
    </dgm:pt>
    <dgm:pt modelId="{7B580E9B-B0C3-4113-8580-9AA6821DBDB4}" type="pres">
      <dgm:prSet presAssocID="{BD922D94-DA4F-4F21-825F-3F2DCE335A8C}" presName="tile3text" presStyleLbl="node1" presStyleIdx="2" presStyleCnt="4">
        <dgm:presLayoutVars>
          <dgm:chMax val="0"/>
          <dgm:chPref val="0"/>
          <dgm:bulletEnabled val="1"/>
        </dgm:presLayoutVars>
      </dgm:prSet>
      <dgm:spPr/>
      <dgm:t>
        <a:bodyPr/>
        <a:lstStyle/>
        <a:p>
          <a:endParaRPr lang="es-CR"/>
        </a:p>
      </dgm:t>
    </dgm:pt>
    <dgm:pt modelId="{7C8D41B9-B197-4994-9AE0-7B1045DB6B57}" type="pres">
      <dgm:prSet presAssocID="{BD922D94-DA4F-4F21-825F-3F2DCE335A8C}" presName="tile4" presStyleLbl="node1" presStyleIdx="3" presStyleCnt="4"/>
      <dgm:spPr/>
      <dgm:t>
        <a:bodyPr/>
        <a:lstStyle/>
        <a:p>
          <a:endParaRPr lang="es-CR"/>
        </a:p>
      </dgm:t>
    </dgm:pt>
    <dgm:pt modelId="{4933FEA1-176C-4DC0-8AA1-3729CC4D80E4}" type="pres">
      <dgm:prSet presAssocID="{BD922D94-DA4F-4F21-825F-3F2DCE335A8C}" presName="tile4text" presStyleLbl="node1" presStyleIdx="3" presStyleCnt="4">
        <dgm:presLayoutVars>
          <dgm:chMax val="0"/>
          <dgm:chPref val="0"/>
          <dgm:bulletEnabled val="1"/>
        </dgm:presLayoutVars>
      </dgm:prSet>
      <dgm:spPr/>
      <dgm:t>
        <a:bodyPr/>
        <a:lstStyle/>
        <a:p>
          <a:endParaRPr lang="es-CR"/>
        </a:p>
      </dgm:t>
    </dgm:pt>
    <dgm:pt modelId="{EE14E8C0-4778-4C0F-8953-0A4AB8B6BC28}" type="pres">
      <dgm:prSet presAssocID="{BD922D94-DA4F-4F21-825F-3F2DCE335A8C}" presName="centerTile" presStyleLbl="fgShp" presStyleIdx="0" presStyleCnt="1">
        <dgm:presLayoutVars>
          <dgm:chMax val="0"/>
          <dgm:chPref val="0"/>
        </dgm:presLayoutVars>
      </dgm:prSet>
      <dgm:spPr/>
      <dgm:t>
        <a:bodyPr/>
        <a:lstStyle/>
        <a:p>
          <a:endParaRPr lang="es-CR"/>
        </a:p>
      </dgm:t>
    </dgm:pt>
  </dgm:ptLst>
  <dgm:cxnLst>
    <dgm:cxn modelId="{2376F252-0C06-4776-A7C5-BDC561B0DD21}" type="presOf" srcId="{15CCEFA5-B62E-462E-9653-3A5A5838852A}" destId="{36465B25-7C38-4E67-9D97-3D5FA0799957}" srcOrd="1" destOrd="0" presId="urn:microsoft.com/office/officeart/2005/8/layout/matrix1"/>
    <dgm:cxn modelId="{0C8A0957-F64B-4074-BADC-2539BE162C1A}" type="presOf" srcId="{A588E9FF-D1D2-4731-92B1-247DB22B168C}" destId="{4933FEA1-176C-4DC0-8AA1-3729CC4D80E4}" srcOrd="1" destOrd="0" presId="urn:microsoft.com/office/officeart/2005/8/layout/matrix1"/>
    <dgm:cxn modelId="{37EA3A68-2C09-4154-ADF6-C02D943D3FC1}" srcId="{E11A4EF1-4066-413E-94D8-A09D2661DD28}" destId="{25F829F3-F324-4CE5-AAF8-0EBADE156A92}" srcOrd="2" destOrd="0" parTransId="{8EF0E966-D949-48AE-A0E9-13A1609EE642}" sibTransId="{B7E8D106-EE1C-43D2-B91E-022BF8E2BE65}"/>
    <dgm:cxn modelId="{FF9F8838-8DB5-412F-9CC9-D85998D8CCDD}" type="presOf" srcId="{25F829F3-F324-4CE5-AAF8-0EBADE156A92}" destId="{4D1FB856-820C-40F8-84D9-C323A506B424}" srcOrd="0" destOrd="0" presId="urn:microsoft.com/office/officeart/2005/8/layout/matrix1"/>
    <dgm:cxn modelId="{C102483C-4218-413A-94A7-F1CEBFD2F83F}" type="presOf" srcId="{FD061750-19A1-48CD-A486-1B38F50E103A}" destId="{97B3F09E-2C86-4671-BD37-E0AEAE4629D0}" srcOrd="0" destOrd="0" presId="urn:microsoft.com/office/officeart/2005/8/layout/matrix1"/>
    <dgm:cxn modelId="{5C92DE64-DA87-4D58-9244-83BA87429C79}" srcId="{BD922D94-DA4F-4F21-825F-3F2DCE335A8C}" destId="{E11A4EF1-4066-413E-94D8-A09D2661DD28}" srcOrd="0" destOrd="0" parTransId="{3DC7D008-5BEF-4AE5-81D5-81E08D856648}" sibTransId="{602DE46A-BCD1-4735-A892-CD33C41A3F80}"/>
    <dgm:cxn modelId="{24BBC126-4CFD-4ED7-8C65-DEBB8A0A674D}" srcId="{E11A4EF1-4066-413E-94D8-A09D2661DD28}" destId="{FD061750-19A1-48CD-A486-1B38F50E103A}" srcOrd="0" destOrd="0" parTransId="{D9348BA4-B309-479C-A1AF-042D653BC6A8}" sibTransId="{06462424-2C80-4C79-A27B-0EB8AE5F873E}"/>
    <dgm:cxn modelId="{8E8C2C03-27DB-4A29-92D0-B9E4F7717ADA}" type="presOf" srcId="{E11A4EF1-4066-413E-94D8-A09D2661DD28}" destId="{EE14E8C0-4778-4C0F-8953-0A4AB8B6BC28}" srcOrd="0" destOrd="0" presId="urn:microsoft.com/office/officeart/2005/8/layout/matrix1"/>
    <dgm:cxn modelId="{BECDDE8B-A604-4491-953A-6624966F2C07}" srcId="{E11A4EF1-4066-413E-94D8-A09D2661DD28}" destId="{15CCEFA5-B62E-462E-9653-3A5A5838852A}" srcOrd="1" destOrd="0" parTransId="{F92FB415-3BAC-4F99-84AC-57B5CCE85C2D}" sibTransId="{E1A80B67-12E3-45CA-89E7-17BBE7337D23}"/>
    <dgm:cxn modelId="{86A65709-BE90-41B0-96BC-E472ACDB8117}" type="presOf" srcId="{A588E9FF-D1D2-4731-92B1-247DB22B168C}" destId="{7C8D41B9-B197-4994-9AE0-7B1045DB6B57}" srcOrd="0" destOrd="0" presId="urn:microsoft.com/office/officeart/2005/8/layout/matrix1"/>
    <dgm:cxn modelId="{D9F9C484-A60D-42E1-A9FD-1A855564D4E3}" type="presOf" srcId="{BD922D94-DA4F-4F21-825F-3F2DCE335A8C}" destId="{A00077DC-B363-417C-8BB8-F2747DDBB588}" srcOrd="0" destOrd="0" presId="urn:microsoft.com/office/officeart/2005/8/layout/matrix1"/>
    <dgm:cxn modelId="{EA8089A1-E8C8-4805-8856-858F3A830EC2}" type="presOf" srcId="{25F829F3-F324-4CE5-AAF8-0EBADE156A92}" destId="{7B580E9B-B0C3-4113-8580-9AA6821DBDB4}" srcOrd="1" destOrd="0" presId="urn:microsoft.com/office/officeart/2005/8/layout/matrix1"/>
    <dgm:cxn modelId="{FCDE15DD-D7B5-484B-829E-04915B1720D1}" type="presOf" srcId="{15CCEFA5-B62E-462E-9653-3A5A5838852A}" destId="{65BE8CA2-8438-4B03-B760-55083F86EAA5}" srcOrd="0" destOrd="0" presId="urn:microsoft.com/office/officeart/2005/8/layout/matrix1"/>
    <dgm:cxn modelId="{E9537C0F-5F41-4445-8203-53B8C979066E}" srcId="{E11A4EF1-4066-413E-94D8-A09D2661DD28}" destId="{A588E9FF-D1D2-4731-92B1-247DB22B168C}" srcOrd="3" destOrd="0" parTransId="{3403E2C6-6FFF-47A5-9971-A4BE0C3CD935}" sibTransId="{4FD35215-1CBA-4248-8F7E-E93DFB15497B}"/>
    <dgm:cxn modelId="{92173009-1E0E-4C40-8849-52D01ED7550F}" type="presOf" srcId="{FD061750-19A1-48CD-A486-1B38F50E103A}" destId="{ACEE92B3-EC8D-4A7B-A21F-0C8A6B6F723D}" srcOrd="1" destOrd="0" presId="urn:microsoft.com/office/officeart/2005/8/layout/matrix1"/>
    <dgm:cxn modelId="{22491044-0ACE-46D8-882C-AE934BDB4E5B}" type="presParOf" srcId="{A00077DC-B363-417C-8BB8-F2747DDBB588}" destId="{0129EFE0-8990-4F4F-B9C0-82D5E8F2D7B0}" srcOrd="0" destOrd="0" presId="urn:microsoft.com/office/officeart/2005/8/layout/matrix1"/>
    <dgm:cxn modelId="{A32DACE1-30DD-4B47-BC15-72ED2546D11C}" type="presParOf" srcId="{0129EFE0-8990-4F4F-B9C0-82D5E8F2D7B0}" destId="{97B3F09E-2C86-4671-BD37-E0AEAE4629D0}" srcOrd="0" destOrd="0" presId="urn:microsoft.com/office/officeart/2005/8/layout/matrix1"/>
    <dgm:cxn modelId="{BCC3BA30-8153-4901-AD64-008203C56CD8}" type="presParOf" srcId="{0129EFE0-8990-4F4F-B9C0-82D5E8F2D7B0}" destId="{ACEE92B3-EC8D-4A7B-A21F-0C8A6B6F723D}" srcOrd="1" destOrd="0" presId="urn:microsoft.com/office/officeart/2005/8/layout/matrix1"/>
    <dgm:cxn modelId="{E5F234EF-9F94-445F-9986-231FF1829394}" type="presParOf" srcId="{0129EFE0-8990-4F4F-B9C0-82D5E8F2D7B0}" destId="{65BE8CA2-8438-4B03-B760-55083F86EAA5}" srcOrd="2" destOrd="0" presId="urn:microsoft.com/office/officeart/2005/8/layout/matrix1"/>
    <dgm:cxn modelId="{D33ED554-AEFB-4F49-BB69-FF0943B66D47}" type="presParOf" srcId="{0129EFE0-8990-4F4F-B9C0-82D5E8F2D7B0}" destId="{36465B25-7C38-4E67-9D97-3D5FA0799957}" srcOrd="3" destOrd="0" presId="urn:microsoft.com/office/officeart/2005/8/layout/matrix1"/>
    <dgm:cxn modelId="{95CD9F4C-2F01-4F12-8B7C-FA279A97506B}" type="presParOf" srcId="{0129EFE0-8990-4F4F-B9C0-82D5E8F2D7B0}" destId="{4D1FB856-820C-40F8-84D9-C323A506B424}" srcOrd="4" destOrd="0" presId="urn:microsoft.com/office/officeart/2005/8/layout/matrix1"/>
    <dgm:cxn modelId="{9A738F14-D3EE-4BAA-8AF8-7D455097FC7E}" type="presParOf" srcId="{0129EFE0-8990-4F4F-B9C0-82D5E8F2D7B0}" destId="{7B580E9B-B0C3-4113-8580-9AA6821DBDB4}" srcOrd="5" destOrd="0" presId="urn:microsoft.com/office/officeart/2005/8/layout/matrix1"/>
    <dgm:cxn modelId="{B1702380-D60E-4226-B204-E9FAB40C4E81}" type="presParOf" srcId="{0129EFE0-8990-4F4F-B9C0-82D5E8F2D7B0}" destId="{7C8D41B9-B197-4994-9AE0-7B1045DB6B57}" srcOrd="6" destOrd="0" presId="urn:microsoft.com/office/officeart/2005/8/layout/matrix1"/>
    <dgm:cxn modelId="{6A03D53D-B496-495A-9B67-71A306043DD9}" type="presParOf" srcId="{0129EFE0-8990-4F4F-B9C0-82D5E8F2D7B0}" destId="{4933FEA1-176C-4DC0-8AA1-3729CC4D80E4}" srcOrd="7" destOrd="0" presId="urn:microsoft.com/office/officeart/2005/8/layout/matrix1"/>
    <dgm:cxn modelId="{AE18A014-543E-4434-AAC9-4C394E1D82FE}" type="presParOf" srcId="{A00077DC-B363-417C-8BB8-F2747DDBB588}" destId="{EE14E8C0-4778-4C0F-8953-0A4AB8B6BC28}"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D922D94-DA4F-4F21-825F-3F2DCE335A8C}" type="doc">
      <dgm:prSet loTypeId="urn:microsoft.com/office/officeart/2005/8/layout/matrix1" loCatId="matrix" qsTypeId="urn:microsoft.com/office/officeart/2005/8/quickstyle/simple1" qsCatId="simple" csTypeId="urn:microsoft.com/office/officeart/2005/8/colors/colorful4" csCatId="colorful" phldr="1"/>
      <dgm:spPr/>
      <dgm:t>
        <a:bodyPr/>
        <a:lstStyle/>
        <a:p>
          <a:endParaRPr lang="es-CR"/>
        </a:p>
      </dgm:t>
    </dgm:pt>
    <dgm:pt modelId="{E11A4EF1-4066-413E-94D8-A09D2661DD28}">
      <dgm:prSet phldrT="[Text]"/>
      <dgm:spPr/>
      <dgm:t>
        <a:bodyPr/>
        <a:lstStyle/>
        <a:p>
          <a:r>
            <a:rPr lang="es-CR" dirty="0" smtClean="0"/>
            <a:t>AUDINSA Salud Auditiva</a:t>
          </a:r>
          <a:endParaRPr lang="es-CR" dirty="0"/>
        </a:p>
      </dgm:t>
    </dgm:pt>
    <dgm:pt modelId="{3DC7D008-5BEF-4AE5-81D5-81E08D856648}" type="parTrans" cxnId="{5C92DE64-DA87-4D58-9244-83BA87429C79}">
      <dgm:prSet/>
      <dgm:spPr/>
      <dgm:t>
        <a:bodyPr/>
        <a:lstStyle/>
        <a:p>
          <a:endParaRPr lang="es-CR"/>
        </a:p>
      </dgm:t>
    </dgm:pt>
    <dgm:pt modelId="{602DE46A-BCD1-4735-A892-CD33C41A3F80}" type="sibTrans" cxnId="{5C92DE64-DA87-4D58-9244-83BA87429C79}">
      <dgm:prSet/>
      <dgm:spPr/>
      <dgm:t>
        <a:bodyPr/>
        <a:lstStyle/>
        <a:p>
          <a:endParaRPr lang="es-CR"/>
        </a:p>
      </dgm:t>
    </dgm:pt>
    <dgm:pt modelId="{25F829F3-F324-4CE5-AAF8-0EBADE156A92}">
      <dgm:prSet phldrT="[Text]"/>
      <dgm:spPr/>
      <dgm:t>
        <a:bodyPr/>
        <a:lstStyle/>
        <a:p>
          <a:r>
            <a:rPr lang="en-US" dirty="0" err="1" smtClean="0"/>
            <a:t>Creación</a:t>
          </a:r>
          <a:r>
            <a:rPr lang="en-US" dirty="0" smtClean="0"/>
            <a:t> de </a:t>
          </a:r>
          <a:r>
            <a:rPr lang="en-US" dirty="0" err="1" smtClean="0"/>
            <a:t>perfiles</a:t>
          </a:r>
          <a:endParaRPr lang="es-CR" dirty="0"/>
        </a:p>
      </dgm:t>
    </dgm:pt>
    <dgm:pt modelId="{8EF0E966-D949-48AE-A0E9-13A1609EE642}" type="parTrans" cxnId="{37EA3A68-2C09-4154-ADF6-C02D943D3FC1}">
      <dgm:prSet/>
      <dgm:spPr/>
      <dgm:t>
        <a:bodyPr/>
        <a:lstStyle/>
        <a:p>
          <a:endParaRPr lang="es-CR"/>
        </a:p>
      </dgm:t>
    </dgm:pt>
    <dgm:pt modelId="{B7E8D106-EE1C-43D2-B91E-022BF8E2BE65}" type="sibTrans" cxnId="{37EA3A68-2C09-4154-ADF6-C02D943D3FC1}">
      <dgm:prSet/>
      <dgm:spPr/>
      <dgm:t>
        <a:bodyPr/>
        <a:lstStyle/>
        <a:p>
          <a:endParaRPr lang="es-CR"/>
        </a:p>
      </dgm:t>
    </dgm:pt>
    <dgm:pt modelId="{A588E9FF-D1D2-4731-92B1-247DB22B168C}">
      <dgm:prSet phldrT="[Text]"/>
      <dgm:spPr/>
      <dgm:t>
        <a:bodyPr/>
        <a:lstStyle/>
        <a:p>
          <a:r>
            <a:rPr lang="es-CR" dirty="0" smtClean="0"/>
            <a:t>Posibilidad de ubicar las clínicas</a:t>
          </a:r>
          <a:endParaRPr lang="es-CR" dirty="0"/>
        </a:p>
      </dgm:t>
    </dgm:pt>
    <dgm:pt modelId="{3403E2C6-6FFF-47A5-9971-A4BE0C3CD935}" type="parTrans" cxnId="{E9537C0F-5F41-4445-8203-53B8C979066E}">
      <dgm:prSet/>
      <dgm:spPr/>
      <dgm:t>
        <a:bodyPr/>
        <a:lstStyle/>
        <a:p>
          <a:endParaRPr lang="es-CR"/>
        </a:p>
      </dgm:t>
    </dgm:pt>
    <dgm:pt modelId="{4FD35215-1CBA-4248-8F7E-E93DFB15497B}" type="sibTrans" cxnId="{E9537C0F-5F41-4445-8203-53B8C979066E}">
      <dgm:prSet/>
      <dgm:spPr/>
      <dgm:t>
        <a:bodyPr/>
        <a:lstStyle/>
        <a:p>
          <a:endParaRPr lang="es-CR"/>
        </a:p>
      </dgm:t>
    </dgm:pt>
    <dgm:pt modelId="{15CCEFA5-B62E-462E-9653-3A5A5838852A}">
      <dgm:prSet phldrT="[Text]"/>
      <dgm:spPr/>
      <dgm:t>
        <a:bodyPr/>
        <a:lstStyle/>
        <a:p>
          <a:r>
            <a:rPr lang="es-CR" dirty="0" smtClean="0"/>
            <a:t>Publicación de artículos</a:t>
          </a:r>
          <a:endParaRPr lang="es-CR" dirty="0"/>
        </a:p>
      </dgm:t>
    </dgm:pt>
    <dgm:pt modelId="{E1A80B67-12E3-45CA-89E7-17BBE7337D23}" type="sibTrans" cxnId="{BECDDE8B-A604-4491-953A-6624966F2C07}">
      <dgm:prSet/>
      <dgm:spPr/>
      <dgm:t>
        <a:bodyPr/>
        <a:lstStyle/>
        <a:p>
          <a:endParaRPr lang="es-CR"/>
        </a:p>
      </dgm:t>
    </dgm:pt>
    <dgm:pt modelId="{F92FB415-3BAC-4F99-84AC-57B5CCE85C2D}" type="parTrans" cxnId="{BECDDE8B-A604-4491-953A-6624966F2C07}">
      <dgm:prSet/>
      <dgm:spPr/>
      <dgm:t>
        <a:bodyPr/>
        <a:lstStyle/>
        <a:p>
          <a:endParaRPr lang="es-CR"/>
        </a:p>
      </dgm:t>
    </dgm:pt>
    <dgm:pt modelId="{FD061750-19A1-48CD-A486-1B38F50E103A}">
      <dgm:prSet phldrT="[Text]"/>
      <dgm:spPr/>
      <dgm:t>
        <a:bodyPr/>
        <a:lstStyle/>
        <a:p>
          <a:r>
            <a:rPr lang="es-CR" dirty="0" smtClean="0"/>
            <a:t>Permite ofrecer servicios, promociones y productos</a:t>
          </a:r>
          <a:endParaRPr lang="es-CR" dirty="0"/>
        </a:p>
      </dgm:t>
    </dgm:pt>
    <dgm:pt modelId="{06462424-2C80-4C79-A27B-0EB8AE5F873E}" type="sibTrans" cxnId="{24BBC126-4CFD-4ED7-8C65-DEBB8A0A674D}">
      <dgm:prSet/>
      <dgm:spPr/>
      <dgm:t>
        <a:bodyPr/>
        <a:lstStyle/>
        <a:p>
          <a:endParaRPr lang="es-CR"/>
        </a:p>
      </dgm:t>
    </dgm:pt>
    <dgm:pt modelId="{D9348BA4-B309-479C-A1AF-042D653BC6A8}" type="parTrans" cxnId="{24BBC126-4CFD-4ED7-8C65-DEBB8A0A674D}">
      <dgm:prSet/>
      <dgm:spPr/>
      <dgm:t>
        <a:bodyPr/>
        <a:lstStyle/>
        <a:p>
          <a:endParaRPr lang="es-CR"/>
        </a:p>
      </dgm:t>
    </dgm:pt>
    <dgm:pt modelId="{A00077DC-B363-417C-8BB8-F2747DDBB588}" type="pres">
      <dgm:prSet presAssocID="{BD922D94-DA4F-4F21-825F-3F2DCE335A8C}" presName="diagram" presStyleCnt="0">
        <dgm:presLayoutVars>
          <dgm:chMax val="1"/>
          <dgm:dir/>
          <dgm:animLvl val="ctr"/>
          <dgm:resizeHandles val="exact"/>
        </dgm:presLayoutVars>
      </dgm:prSet>
      <dgm:spPr/>
      <dgm:t>
        <a:bodyPr/>
        <a:lstStyle/>
        <a:p>
          <a:endParaRPr lang="es-CR"/>
        </a:p>
      </dgm:t>
    </dgm:pt>
    <dgm:pt modelId="{0129EFE0-8990-4F4F-B9C0-82D5E8F2D7B0}" type="pres">
      <dgm:prSet presAssocID="{BD922D94-DA4F-4F21-825F-3F2DCE335A8C}" presName="matrix" presStyleCnt="0"/>
      <dgm:spPr/>
    </dgm:pt>
    <dgm:pt modelId="{97B3F09E-2C86-4671-BD37-E0AEAE4629D0}" type="pres">
      <dgm:prSet presAssocID="{BD922D94-DA4F-4F21-825F-3F2DCE335A8C}" presName="tile1" presStyleLbl="node1" presStyleIdx="0" presStyleCnt="4" custLinFactNeighborX="-3922"/>
      <dgm:spPr/>
      <dgm:t>
        <a:bodyPr/>
        <a:lstStyle/>
        <a:p>
          <a:endParaRPr lang="es-CR"/>
        </a:p>
      </dgm:t>
    </dgm:pt>
    <dgm:pt modelId="{ACEE92B3-EC8D-4A7B-A21F-0C8A6B6F723D}" type="pres">
      <dgm:prSet presAssocID="{BD922D94-DA4F-4F21-825F-3F2DCE335A8C}" presName="tile1text" presStyleLbl="node1" presStyleIdx="0" presStyleCnt="4">
        <dgm:presLayoutVars>
          <dgm:chMax val="0"/>
          <dgm:chPref val="0"/>
          <dgm:bulletEnabled val="1"/>
        </dgm:presLayoutVars>
      </dgm:prSet>
      <dgm:spPr/>
      <dgm:t>
        <a:bodyPr/>
        <a:lstStyle/>
        <a:p>
          <a:endParaRPr lang="es-CR"/>
        </a:p>
      </dgm:t>
    </dgm:pt>
    <dgm:pt modelId="{65BE8CA2-8438-4B03-B760-55083F86EAA5}" type="pres">
      <dgm:prSet presAssocID="{BD922D94-DA4F-4F21-825F-3F2DCE335A8C}" presName="tile2" presStyleLbl="node1" presStyleIdx="1" presStyleCnt="4"/>
      <dgm:spPr/>
      <dgm:t>
        <a:bodyPr/>
        <a:lstStyle/>
        <a:p>
          <a:endParaRPr lang="es-CR"/>
        </a:p>
      </dgm:t>
    </dgm:pt>
    <dgm:pt modelId="{36465B25-7C38-4E67-9D97-3D5FA0799957}" type="pres">
      <dgm:prSet presAssocID="{BD922D94-DA4F-4F21-825F-3F2DCE335A8C}" presName="tile2text" presStyleLbl="node1" presStyleIdx="1" presStyleCnt="4">
        <dgm:presLayoutVars>
          <dgm:chMax val="0"/>
          <dgm:chPref val="0"/>
          <dgm:bulletEnabled val="1"/>
        </dgm:presLayoutVars>
      </dgm:prSet>
      <dgm:spPr/>
      <dgm:t>
        <a:bodyPr/>
        <a:lstStyle/>
        <a:p>
          <a:endParaRPr lang="es-CR"/>
        </a:p>
      </dgm:t>
    </dgm:pt>
    <dgm:pt modelId="{4D1FB856-820C-40F8-84D9-C323A506B424}" type="pres">
      <dgm:prSet presAssocID="{BD922D94-DA4F-4F21-825F-3F2DCE335A8C}" presName="tile3" presStyleLbl="node1" presStyleIdx="2" presStyleCnt="4"/>
      <dgm:spPr/>
      <dgm:t>
        <a:bodyPr/>
        <a:lstStyle/>
        <a:p>
          <a:endParaRPr lang="es-CR"/>
        </a:p>
      </dgm:t>
    </dgm:pt>
    <dgm:pt modelId="{7B580E9B-B0C3-4113-8580-9AA6821DBDB4}" type="pres">
      <dgm:prSet presAssocID="{BD922D94-DA4F-4F21-825F-3F2DCE335A8C}" presName="tile3text" presStyleLbl="node1" presStyleIdx="2" presStyleCnt="4">
        <dgm:presLayoutVars>
          <dgm:chMax val="0"/>
          <dgm:chPref val="0"/>
          <dgm:bulletEnabled val="1"/>
        </dgm:presLayoutVars>
      </dgm:prSet>
      <dgm:spPr/>
      <dgm:t>
        <a:bodyPr/>
        <a:lstStyle/>
        <a:p>
          <a:endParaRPr lang="es-CR"/>
        </a:p>
      </dgm:t>
    </dgm:pt>
    <dgm:pt modelId="{7C8D41B9-B197-4994-9AE0-7B1045DB6B57}" type="pres">
      <dgm:prSet presAssocID="{BD922D94-DA4F-4F21-825F-3F2DCE335A8C}" presName="tile4" presStyleLbl="node1" presStyleIdx="3" presStyleCnt="4" custLinFactNeighborX="3922" custLinFactNeighborY="4762"/>
      <dgm:spPr/>
      <dgm:t>
        <a:bodyPr/>
        <a:lstStyle/>
        <a:p>
          <a:endParaRPr lang="es-CR"/>
        </a:p>
      </dgm:t>
    </dgm:pt>
    <dgm:pt modelId="{4933FEA1-176C-4DC0-8AA1-3729CC4D80E4}" type="pres">
      <dgm:prSet presAssocID="{BD922D94-DA4F-4F21-825F-3F2DCE335A8C}" presName="tile4text" presStyleLbl="node1" presStyleIdx="3" presStyleCnt="4">
        <dgm:presLayoutVars>
          <dgm:chMax val="0"/>
          <dgm:chPref val="0"/>
          <dgm:bulletEnabled val="1"/>
        </dgm:presLayoutVars>
      </dgm:prSet>
      <dgm:spPr/>
      <dgm:t>
        <a:bodyPr/>
        <a:lstStyle/>
        <a:p>
          <a:endParaRPr lang="es-CR"/>
        </a:p>
      </dgm:t>
    </dgm:pt>
    <dgm:pt modelId="{EE14E8C0-4778-4C0F-8953-0A4AB8B6BC28}" type="pres">
      <dgm:prSet presAssocID="{BD922D94-DA4F-4F21-825F-3F2DCE335A8C}" presName="centerTile" presStyleLbl="fgShp" presStyleIdx="0" presStyleCnt="1">
        <dgm:presLayoutVars>
          <dgm:chMax val="0"/>
          <dgm:chPref val="0"/>
        </dgm:presLayoutVars>
      </dgm:prSet>
      <dgm:spPr/>
      <dgm:t>
        <a:bodyPr/>
        <a:lstStyle/>
        <a:p>
          <a:endParaRPr lang="es-CR"/>
        </a:p>
      </dgm:t>
    </dgm:pt>
  </dgm:ptLst>
  <dgm:cxnLst>
    <dgm:cxn modelId="{49B26C05-5BEE-4BE2-B3F0-6D7796302ECA}" type="presOf" srcId="{FD061750-19A1-48CD-A486-1B38F50E103A}" destId="{97B3F09E-2C86-4671-BD37-E0AEAE4629D0}" srcOrd="0" destOrd="0" presId="urn:microsoft.com/office/officeart/2005/8/layout/matrix1"/>
    <dgm:cxn modelId="{4DC1BC39-FBE2-4615-B659-7B46625D0EE0}" type="presOf" srcId="{BD922D94-DA4F-4F21-825F-3F2DCE335A8C}" destId="{A00077DC-B363-417C-8BB8-F2747DDBB588}" srcOrd="0" destOrd="0" presId="urn:microsoft.com/office/officeart/2005/8/layout/matrix1"/>
    <dgm:cxn modelId="{2D2240E9-146C-4236-A367-0B21D18884F9}" type="presOf" srcId="{25F829F3-F324-4CE5-AAF8-0EBADE156A92}" destId="{4D1FB856-820C-40F8-84D9-C323A506B424}" srcOrd="0" destOrd="0" presId="urn:microsoft.com/office/officeart/2005/8/layout/matrix1"/>
    <dgm:cxn modelId="{2984E409-D94D-4052-BB45-71BB58E95BDE}" type="presOf" srcId="{A588E9FF-D1D2-4731-92B1-247DB22B168C}" destId="{7C8D41B9-B197-4994-9AE0-7B1045DB6B57}" srcOrd="0" destOrd="0" presId="urn:microsoft.com/office/officeart/2005/8/layout/matrix1"/>
    <dgm:cxn modelId="{37EA3A68-2C09-4154-ADF6-C02D943D3FC1}" srcId="{E11A4EF1-4066-413E-94D8-A09D2661DD28}" destId="{25F829F3-F324-4CE5-AAF8-0EBADE156A92}" srcOrd="2" destOrd="0" parTransId="{8EF0E966-D949-48AE-A0E9-13A1609EE642}" sibTransId="{B7E8D106-EE1C-43D2-B91E-022BF8E2BE65}"/>
    <dgm:cxn modelId="{E5244625-183B-43F8-B234-14A4020785B3}" type="presOf" srcId="{15CCEFA5-B62E-462E-9653-3A5A5838852A}" destId="{36465B25-7C38-4E67-9D97-3D5FA0799957}" srcOrd="1" destOrd="0" presId="urn:microsoft.com/office/officeart/2005/8/layout/matrix1"/>
    <dgm:cxn modelId="{26E49BBE-2999-4840-96B4-002D7E737AF4}" type="presOf" srcId="{E11A4EF1-4066-413E-94D8-A09D2661DD28}" destId="{EE14E8C0-4778-4C0F-8953-0A4AB8B6BC28}" srcOrd="0" destOrd="0" presId="urn:microsoft.com/office/officeart/2005/8/layout/matrix1"/>
    <dgm:cxn modelId="{3413F014-5969-479E-A456-51707911703A}" type="presOf" srcId="{15CCEFA5-B62E-462E-9653-3A5A5838852A}" destId="{65BE8CA2-8438-4B03-B760-55083F86EAA5}" srcOrd="0" destOrd="0" presId="urn:microsoft.com/office/officeart/2005/8/layout/matrix1"/>
    <dgm:cxn modelId="{7F87FC34-DA89-42CE-BDF9-3710CC997898}" type="presOf" srcId="{25F829F3-F324-4CE5-AAF8-0EBADE156A92}" destId="{7B580E9B-B0C3-4113-8580-9AA6821DBDB4}" srcOrd="1" destOrd="0" presId="urn:microsoft.com/office/officeart/2005/8/layout/matrix1"/>
    <dgm:cxn modelId="{5C92DE64-DA87-4D58-9244-83BA87429C79}" srcId="{BD922D94-DA4F-4F21-825F-3F2DCE335A8C}" destId="{E11A4EF1-4066-413E-94D8-A09D2661DD28}" srcOrd="0" destOrd="0" parTransId="{3DC7D008-5BEF-4AE5-81D5-81E08D856648}" sibTransId="{602DE46A-BCD1-4735-A892-CD33C41A3F80}"/>
    <dgm:cxn modelId="{BD2F479B-C322-44BD-B4D2-3176E455001D}" type="presOf" srcId="{FD061750-19A1-48CD-A486-1B38F50E103A}" destId="{ACEE92B3-EC8D-4A7B-A21F-0C8A6B6F723D}" srcOrd="1" destOrd="0" presId="urn:microsoft.com/office/officeart/2005/8/layout/matrix1"/>
    <dgm:cxn modelId="{24BBC126-4CFD-4ED7-8C65-DEBB8A0A674D}" srcId="{E11A4EF1-4066-413E-94D8-A09D2661DD28}" destId="{FD061750-19A1-48CD-A486-1B38F50E103A}" srcOrd="0" destOrd="0" parTransId="{D9348BA4-B309-479C-A1AF-042D653BC6A8}" sibTransId="{06462424-2C80-4C79-A27B-0EB8AE5F873E}"/>
    <dgm:cxn modelId="{BECDDE8B-A604-4491-953A-6624966F2C07}" srcId="{E11A4EF1-4066-413E-94D8-A09D2661DD28}" destId="{15CCEFA5-B62E-462E-9653-3A5A5838852A}" srcOrd="1" destOrd="0" parTransId="{F92FB415-3BAC-4F99-84AC-57B5CCE85C2D}" sibTransId="{E1A80B67-12E3-45CA-89E7-17BBE7337D23}"/>
    <dgm:cxn modelId="{20E5ABC2-F382-46C4-BEBC-26E58E1B49C2}" type="presOf" srcId="{A588E9FF-D1D2-4731-92B1-247DB22B168C}" destId="{4933FEA1-176C-4DC0-8AA1-3729CC4D80E4}" srcOrd="1" destOrd="0" presId="urn:microsoft.com/office/officeart/2005/8/layout/matrix1"/>
    <dgm:cxn modelId="{E9537C0F-5F41-4445-8203-53B8C979066E}" srcId="{E11A4EF1-4066-413E-94D8-A09D2661DD28}" destId="{A588E9FF-D1D2-4731-92B1-247DB22B168C}" srcOrd="3" destOrd="0" parTransId="{3403E2C6-6FFF-47A5-9971-A4BE0C3CD935}" sibTransId="{4FD35215-1CBA-4248-8F7E-E93DFB15497B}"/>
    <dgm:cxn modelId="{F9B4B5C7-3E79-4F65-8134-99FAEFBB495F}" type="presParOf" srcId="{A00077DC-B363-417C-8BB8-F2747DDBB588}" destId="{0129EFE0-8990-4F4F-B9C0-82D5E8F2D7B0}" srcOrd="0" destOrd="0" presId="urn:microsoft.com/office/officeart/2005/8/layout/matrix1"/>
    <dgm:cxn modelId="{B57C43E3-8870-47CD-8EDC-EBE4B72C4508}" type="presParOf" srcId="{0129EFE0-8990-4F4F-B9C0-82D5E8F2D7B0}" destId="{97B3F09E-2C86-4671-BD37-E0AEAE4629D0}" srcOrd="0" destOrd="0" presId="urn:microsoft.com/office/officeart/2005/8/layout/matrix1"/>
    <dgm:cxn modelId="{0D32C1E7-3ACF-4BBF-8CCB-9004179EEF65}" type="presParOf" srcId="{0129EFE0-8990-4F4F-B9C0-82D5E8F2D7B0}" destId="{ACEE92B3-EC8D-4A7B-A21F-0C8A6B6F723D}" srcOrd="1" destOrd="0" presId="urn:microsoft.com/office/officeart/2005/8/layout/matrix1"/>
    <dgm:cxn modelId="{F85EAACE-3579-4C27-BCA2-E3F1E0292FBA}" type="presParOf" srcId="{0129EFE0-8990-4F4F-B9C0-82D5E8F2D7B0}" destId="{65BE8CA2-8438-4B03-B760-55083F86EAA5}" srcOrd="2" destOrd="0" presId="urn:microsoft.com/office/officeart/2005/8/layout/matrix1"/>
    <dgm:cxn modelId="{EDC04A51-EE6A-4EA1-9078-52DD107CCEF1}" type="presParOf" srcId="{0129EFE0-8990-4F4F-B9C0-82D5E8F2D7B0}" destId="{36465B25-7C38-4E67-9D97-3D5FA0799957}" srcOrd="3" destOrd="0" presId="urn:microsoft.com/office/officeart/2005/8/layout/matrix1"/>
    <dgm:cxn modelId="{B0CEDD5F-F671-4C84-8A97-BDAFAB414CE8}" type="presParOf" srcId="{0129EFE0-8990-4F4F-B9C0-82D5E8F2D7B0}" destId="{4D1FB856-820C-40F8-84D9-C323A506B424}" srcOrd="4" destOrd="0" presId="urn:microsoft.com/office/officeart/2005/8/layout/matrix1"/>
    <dgm:cxn modelId="{E475E556-D8A8-4752-A727-B9293A955751}" type="presParOf" srcId="{0129EFE0-8990-4F4F-B9C0-82D5E8F2D7B0}" destId="{7B580E9B-B0C3-4113-8580-9AA6821DBDB4}" srcOrd="5" destOrd="0" presId="urn:microsoft.com/office/officeart/2005/8/layout/matrix1"/>
    <dgm:cxn modelId="{7631D1D1-AFC4-4913-A9F7-3FB2537C1A73}" type="presParOf" srcId="{0129EFE0-8990-4F4F-B9C0-82D5E8F2D7B0}" destId="{7C8D41B9-B197-4994-9AE0-7B1045DB6B57}" srcOrd="6" destOrd="0" presId="urn:microsoft.com/office/officeart/2005/8/layout/matrix1"/>
    <dgm:cxn modelId="{24CCA78C-4A8A-4370-9E6D-90AE6D671F16}" type="presParOf" srcId="{0129EFE0-8990-4F4F-B9C0-82D5E8F2D7B0}" destId="{4933FEA1-176C-4DC0-8AA1-3729CC4D80E4}" srcOrd="7" destOrd="0" presId="urn:microsoft.com/office/officeart/2005/8/layout/matrix1"/>
    <dgm:cxn modelId="{CBAFC7E8-B8B8-40EB-8349-4C83B9EDEBE3}" type="presParOf" srcId="{A00077DC-B363-417C-8BB8-F2747DDBB588}" destId="{EE14E8C0-4778-4C0F-8953-0A4AB8B6BC28}"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Investigar las diferentes plataformas móviles en el mercado actual para escoger la opción más adecuada a emplear en la arquitectura de la solución</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E9DF0356-350B-4D34-826D-602D58A9AE6E}" type="presOf" srcId="{3183185A-2A53-4D8C-8F32-C845F2F70CBF}" destId="{C34369FE-6903-484E-A191-A351659EBD9E}" srcOrd="0" destOrd="0" presId="urn:microsoft.com/office/officeart/2005/8/layout/vList6"/>
    <dgm:cxn modelId="{F3B89C52-602F-49F7-B10E-F3B64BCDF706}" srcId="{758CBA3A-9936-4C67-965C-A8DD3074879B}" destId="{E90264E4-81CE-47E1-80E3-2624D8E5DFEE}" srcOrd="0" destOrd="0" parTransId="{79881485-DDC4-4A70-AA7E-393B9FD5747B}" sibTransId="{F41EE2E3-AB57-4E33-8FAD-2DCFFB467FDC}"/>
    <dgm:cxn modelId="{31554D4F-37E4-4B80-A6D6-F4A640566E6A}" type="presOf" srcId="{758CBA3A-9936-4C67-965C-A8DD3074879B}" destId="{82B24097-E3F6-4B04-A03D-10817D4779A3}" srcOrd="0" destOrd="0" presId="urn:microsoft.com/office/officeart/2005/8/layout/vList6"/>
    <dgm:cxn modelId="{73D4471C-698D-4D87-ABE0-B7DA8F567BDB}" type="presOf" srcId="{E90264E4-81CE-47E1-80E3-2624D8E5DFEE}" destId="{86D241E9-42FA-45D1-B43B-0D95B75E0E69}"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2E7A17A6-BA2D-4CB1-9488-C86D094812BD}" type="presParOf" srcId="{C34369FE-6903-484E-A191-A351659EBD9E}" destId="{EEE79D24-22DD-43C8-B2F2-0B4DC8DD6A80}" srcOrd="0" destOrd="0" presId="urn:microsoft.com/office/officeart/2005/8/layout/vList6"/>
    <dgm:cxn modelId="{359DDA01-EEF8-4FA1-B432-2F6F67A81F17}" type="presParOf" srcId="{EEE79D24-22DD-43C8-B2F2-0B4DC8DD6A80}" destId="{82B24097-E3F6-4B04-A03D-10817D4779A3}" srcOrd="0" destOrd="0" presId="urn:microsoft.com/office/officeart/2005/8/layout/vList6"/>
    <dgm:cxn modelId="{F0A319DB-AAAD-4EBA-A903-9FFE6C3F62E5}"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Evaluar las aplicaciones existentes en el área de la salud auditiva para definir las funcionalidades mínimas a implementar.</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C622C7AA-8B8E-4F02-B6B3-D7C1665304DA}" type="presOf" srcId="{758CBA3A-9936-4C67-965C-A8DD3074879B}" destId="{82B24097-E3F6-4B04-A03D-10817D4779A3}" srcOrd="0" destOrd="0" presId="urn:microsoft.com/office/officeart/2005/8/layout/vList6"/>
    <dgm:cxn modelId="{F3B89C52-602F-49F7-B10E-F3B64BCDF706}" srcId="{758CBA3A-9936-4C67-965C-A8DD3074879B}" destId="{E90264E4-81CE-47E1-80E3-2624D8E5DFEE}" srcOrd="0" destOrd="0" parTransId="{79881485-DDC4-4A70-AA7E-393B9FD5747B}" sibTransId="{F41EE2E3-AB57-4E33-8FAD-2DCFFB467FDC}"/>
    <dgm:cxn modelId="{F717B596-7122-4C3F-9238-14763508386B}" srcId="{3183185A-2A53-4D8C-8F32-C845F2F70CBF}" destId="{758CBA3A-9936-4C67-965C-A8DD3074879B}" srcOrd="0" destOrd="0" parTransId="{39812E31-9C15-4A6C-B8B9-78CE6FB555B1}" sibTransId="{290E9CBE-1634-47AD-B973-508944073D35}"/>
    <dgm:cxn modelId="{839BD769-C054-4A68-93DC-8659A85C09A1}" type="presOf" srcId="{E90264E4-81CE-47E1-80E3-2624D8E5DFEE}" destId="{86D241E9-42FA-45D1-B43B-0D95B75E0E69}" srcOrd="0" destOrd="0" presId="urn:microsoft.com/office/officeart/2005/8/layout/vList6"/>
    <dgm:cxn modelId="{CC9BE1D8-D09F-4E79-804F-C4AD98BD77F5}" type="presOf" srcId="{3183185A-2A53-4D8C-8F32-C845F2F70CBF}" destId="{C34369FE-6903-484E-A191-A351659EBD9E}" srcOrd="0" destOrd="0" presId="urn:microsoft.com/office/officeart/2005/8/layout/vList6"/>
    <dgm:cxn modelId="{08380887-8C5A-4FA2-AED6-4639C760252B}" type="presParOf" srcId="{C34369FE-6903-484E-A191-A351659EBD9E}" destId="{EEE79D24-22DD-43C8-B2F2-0B4DC8DD6A80}" srcOrd="0" destOrd="0" presId="urn:microsoft.com/office/officeart/2005/8/layout/vList6"/>
    <dgm:cxn modelId="{83829332-4C4E-4040-8A41-6A60D6674506}" type="presParOf" srcId="{EEE79D24-22DD-43C8-B2F2-0B4DC8DD6A80}" destId="{82B24097-E3F6-4B04-A03D-10817D4779A3}" srcOrd="0" destOrd="0" presId="urn:microsoft.com/office/officeart/2005/8/layout/vList6"/>
    <dgm:cxn modelId="{BA070B3C-9833-4244-A3E8-388907331D95}"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ES" dirty="0" smtClean="0"/>
            <a:t>Determinar los tipos y niveles de sonidos que normalmente se dejan percibir para decidir en las pruebas los sonidos que van a incluirse.</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C36B8490-4E5B-4309-84FB-5C208D3C444F}" type="presOf" srcId="{3183185A-2A53-4D8C-8F32-C845F2F70CBF}" destId="{C34369FE-6903-484E-A191-A351659EBD9E}" srcOrd="0" destOrd="0" presId="urn:microsoft.com/office/officeart/2005/8/layout/vList6"/>
    <dgm:cxn modelId="{CFD70EBA-F265-4987-B3FF-71214CCA2E10}" type="presOf" srcId="{758CBA3A-9936-4C67-965C-A8DD3074879B}" destId="{82B24097-E3F6-4B04-A03D-10817D4779A3}"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BD9360D8-C3EC-4E19-B743-A08F0DE6EDC9}" type="presOf" srcId="{E90264E4-81CE-47E1-80E3-2624D8E5DFEE}" destId="{86D241E9-42FA-45D1-B43B-0D95B75E0E69}" srcOrd="0" destOrd="0" presId="urn:microsoft.com/office/officeart/2005/8/layout/vList6"/>
    <dgm:cxn modelId="{3EB236AC-2C8C-4314-8873-D6F3F94D9C5B}" type="presParOf" srcId="{C34369FE-6903-484E-A191-A351659EBD9E}" destId="{EEE79D24-22DD-43C8-B2F2-0B4DC8DD6A80}" srcOrd="0" destOrd="0" presId="urn:microsoft.com/office/officeart/2005/8/layout/vList6"/>
    <dgm:cxn modelId="{265112CD-9BF3-4431-9A47-6FF74050E063}" type="presParOf" srcId="{EEE79D24-22DD-43C8-B2F2-0B4DC8DD6A80}" destId="{82B24097-E3F6-4B04-A03D-10817D4779A3}" srcOrd="0" destOrd="0" presId="urn:microsoft.com/office/officeart/2005/8/layout/vList6"/>
    <dgm:cxn modelId="{91E2CEEE-17D3-4CE4-9944-7FECB58EF3F3}"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Identificar el equipo auricular más apropiado para la aplicación de la prueba desde un dispositivo móvil</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934D1E32-520B-4682-83B3-484FE490E7E7}" type="presOf" srcId="{E90264E4-81CE-47E1-80E3-2624D8E5DFEE}" destId="{86D241E9-42FA-45D1-B43B-0D95B75E0E69}" srcOrd="0" destOrd="0" presId="urn:microsoft.com/office/officeart/2005/8/layout/vList6"/>
    <dgm:cxn modelId="{6AF7F77C-8775-4305-91C3-A44F43C13714}" type="presOf" srcId="{758CBA3A-9936-4C67-965C-A8DD3074879B}" destId="{82B24097-E3F6-4B04-A03D-10817D4779A3}"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1537198B-6DED-4C74-91E4-15860BDCD24C}" type="presOf" srcId="{3183185A-2A53-4D8C-8F32-C845F2F70CBF}" destId="{C34369FE-6903-484E-A191-A351659EBD9E}" srcOrd="0" destOrd="0" presId="urn:microsoft.com/office/officeart/2005/8/layout/vList6"/>
    <dgm:cxn modelId="{87445A93-F9F9-4A00-B2D8-7388EAA96BEE}" type="presParOf" srcId="{C34369FE-6903-484E-A191-A351659EBD9E}" destId="{EEE79D24-22DD-43C8-B2F2-0B4DC8DD6A80}" srcOrd="0" destOrd="0" presId="urn:microsoft.com/office/officeart/2005/8/layout/vList6"/>
    <dgm:cxn modelId="{236BB8F7-25D9-49C7-8DF6-6543BD3B687C}" type="presParOf" srcId="{EEE79D24-22DD-43C8-B2F2-0B4DC8DD6A80}" destId="{82B24097-E3F6-4B04-A03D-10817D4779A3}" srcOrd="0" destOrd="0" presId="urn:microsoft.com/office/officeart/2005/8/layout/vList6"/>
    <dgm:cxn modelId="{B39B9FAB-F77D-46D0-91B4-522205590D60}"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Realizar pruebas de la aplicación para evaluar el nivel de aceptación de la misma para el profesional de la clínica</a:t>
          </a:r>
          <a:r>
            <a:rPr lang="es-ES" dirty="0" smtClean="0"/>
            <a:t>.</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DC5AFC5C-42B9-47E3-97C5-E48A121BFD9C}" type="presOf" srcId="{758CBA3A-9936-4C67-965C-A8DD3074879B}" destId="{82B24097-E3F6-4B04-A03D-10817D4779A3}" srcOrd="0" destOrd="0" presId="urn:microsoft.com/office/officeart/2005/8/layout/vList6"/>
    <dgm:cxn modelId="{E282A59F-6395-4D09-BEB4-90AB81B1A5B4}" type="presOf" srcId="{E90264E4-81CE-47E1-80E3-2624D8E5DFEE}" destId="{86D241E9-42FA-45D1-B43B-0D95B75E0E69}" srcOrd="0" destOrd="0" presId="urn:microsoft.com/office/officeart/2005/8/layout/vList6"/>
    <dgm:cxn modelId="{1C51512A-350A-479E-8ABB-B32958242F7B}" type="presOf" srcId="{3183185A-2A53-4D8C-8F32-C845F2F70CBF}" destId="{C34369FE-6903-484E-A191-A351659EBD9E}"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FDCB2382-B8F2-4FB7-B6E1-D7F20E5B2A36}" type="presParOf" srcId="{C34369FE-6903-484E-A191-A351659EBD9E}" destId="{EEE79D24-22DD-43C8-B2F2-0B4DC8DD6A80}" srcOrd="0" destOrd="0" presId="urn:microsoft.com/office/officeart/2005/8/layout/vList6"/>
    <dgm:cxn modelId="{2D6376BE-DA64-4E88-B08D-020DE19808B3}" type="presParOf" srcId="{EEE79D24-22DD-43C8-B2F2-0B4DC8DD6A80}" destId="{82B24097-E3F6-4B04-A03D-10817D4779A3}" srcOrd="0" destOrd="0" presId="urn:microsoft.com/office/officeart/2005/8/layout/vList6"/>
    <dgm:cxn modelId="{4F32FAA9-D501-4C14-9403-D8AAB3ED2CFA}"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Diseñar una aplicación basada en tecnología móvil para que sea utilizada por las personas que desean conocer su estado auditivo y que disponen de teléfonos inteligentes</a:t>
          </a:r>
          <a:r>
            <a:rPr lang="es-ES" dirty="0" smtClean="0"/>
            <a:t>.</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7AF8155A-4660-4657-BECD-CE036826812D}" type="presOf" srcId="{758CBA3A-9936-4C67-965C-A8DD3074879B}" destId="{82B24097-E3F6-4B04-A03D-10817D4779A3}" srcOrd="0" destOrd="0" presId="urn:microsoft.com/office/officeart/2005/8/layout/vList6"/>
    <dgm:cxn modelId="{71020D69-C5AD-43DE-B6F9-DE4B97903C05}" type="presOf" srcId="{E90264E4-81CE-47E1-80E3-2624D8E5DFEE}" destId="{86D241E9-42FA-45D1-B43B-0D95B75E0E69}" srcOrd="0" destOrd="0" presId="urn:microsoft.com/office/officeart/2005/8/layout/vList6"/>
    <dgm:cxn modelId="{9DCACF08-67E5-42E1-8E54-42CD4C27D07C}" type="presOf" srcId="{3183185A-2A53-4D8C-8F32-C845F2F70CBF}" destId="{C34369FE-6903-484E-A191-A351659EBD9E}"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80780EE3-B5A3-4F4E-A58B-9684AA7BCA2C}" type="presParOf" srcId="{C34369FE-6903-484E-A191-A351659EBD9E}" destId="{EEE79D24-22DD-43C8-B2F2-0B4DC8DD6A80}" srcOrd="0" destOrd="0" presId="urn:microsoft.com/office/officeart/2005/8/layout/vList6"/>
    <dgm:cxn modelId="{2A6467FB-030A-4B6B-9B1C-269CE2C033FA}" type="presParOf" srcId="{EEE79D24-22DD-43C8-B2F2-0B4DC8DD6A80}" destId="{82B24097-E3F6-4B04-A03D-10817D4779A3}" srcOrd="0" destOrd="0" presId="urn:microsoft.com/office/officeart/2005/8/layout/vList6"/>
    <dgm:cxn modelId="{F2BD4EDF-B53B-4470-B44D-F9503C1957FD}"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r>
            <a:rPr lang="es-CR" sz="2300" kern="1200" dirty="0" smtClean="0"/>
            <a:t>Proporcionar una herramienta utilizando teléfonos móviles inteligentes a la clínica </a:t>
          </a:r>
          <a:r>
            <a:rPr lang="es-CR" sz="2300" kern="1200" dirty="0" err="1" smtClean="0"/>
            <a:t>Audinsa</a:t>
          </a:r>
          <a:r>
            <a:rPr lang="es-CR" sz="2300" kern="1200" dirty="0" smtClean="0"/>
            <a:t>, para facilitar el análisis, diagnóstico y prevención de enfermedades relacionadas con los niveles de audición de sus pacientes</a:t>
          </a:r>
          <a:endParaRPr lang="es-ES" sz="23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kern="1200" dirty="0" smtClean="0"/>
            <a:t>General</a:t>
          </a:r>
          <a:endParaRPr lang="es-ES" sz="6500" kern="1200" dirty="0"/>
        </a:p>
      </dsp:txBody>
      <dsp:txXfrm>
        <a:off x="192033" y="192033"/>
        <a:ext cx="3549758" cy="4187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3F09E-2C86-4671-BD37-E0AEAE4629D0}">
      <dsp:nvSpPr>
        <dsp:cNvPr id="0" name=""/>
        <dsp:cNvSpPr/>
      </dsp:nvSpPr>
      <dsp:spPr>
        <a:xfrm rot="16200000">
          <a:off x="742950" y="-742950"/>
          <a:ext cx="2400300" cy="3886200"/>
        </a:xfrm>
        <a:prstGeom prst="round1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CR" sz="2300" kern="1200" dirty="0" smtClean="0"/>
            <a:t>Análisis de resultados mediante las pruebas y opción de compartir los mismos</a:t>
          </a:r>
          <a:endParaRPr lang="es-CR" sz="2300" kern="1200" dirty="0"/>
        </a:p>
      </dsp:txBody>
      <dsp:txXfrm rot="5400000">
        <a:off x="0" y="0"/>
        <a:ext cx="3886200" cy="1800225"/>
      </dsp:txXfrm>
    </dsp:sp>
    <dsp:sp modelId="{65BE8CA2-8438-4B03-B760-55083F86EAA5}">
      <dsp:nvSpPr>
        <dsp:cNvPr id="0" name=""/>
        <dsp:cNvSpPr/>
      </dsp:nvSpPr>
      <dsp:spPr>
        <a:xfrm>
          <a:off x="3886200" y="0"/>
          <a:ext cx="3886200" cy="2400300"/>
        </a:xfrm>
        <a:prstGeom prst="round1Rect">
          <a:avLst/>
        </a:prstGeom>
        <a:solidFill>
          <a:schemeClr val="accent4">
            <a:hueOff val="5907854"/>
            <a:satOff val="-17924"/>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CR" sz="2300" kern="1200" dirty="0" smtClean="0"/>
            <a:t>Contacto bilateral mediante el envío de resultados por correo</a:t>
          </a:r>
          <a:endParaRPr lang="es-CR" sz="2300" kern="1200" dirty="0"/>
        </a:p>
      </dsp:txBody>
      <dsp:txXfrm>
        <a:off x="3886200" y="0"/>
        <a:ext cx="3886200" cy="1800225"/>
      </dsp:txXfrm>
    </dsp:sp>
    <dsp:sp modelId="{4D1FB856-820C-40F8-84D9-C323A506B424}">
      <dsp:nvSpPr>
        <dsp:cNvPr id="0" name=""/>
        <dsp:cNvSpPr/>
      </dsp:nvSpPr>
      <dsp:spPr>
        <a:xfrm rot="10800000">
          <a:off x="0" y="2400300"/>
          <a:ext cx="3886200" cy="2400300"/>
        </a:xfrm>
        <a:prstGeom prst="round1Rect">
          <a:avLst/>
        </a:prstGeom>
        <a:solidFill>
          <a:schemeClr val="accent4">
            <a:hueOff val="11815707"/>
            <a:satOff val="-35848"/>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CR" sz="2300" kern="1200" dirty="0" smtClean="0"/>
            <a:t>Prevención y educación de enfermedades auditivas</a:t>
          </a:r>
          <a:endParaRPr lang="es-CR" sz="2300" kern="1200" dirty="0"/>
        </a:p>
      </dsp:txBody>
      <dsp:txXfrm rot="10800000">
        <a:off x="0" y="3000374"/>
        <a:ext cx="3886200" cy="1800225"/>
      </dsp:txXfrm>
    </dsp:sp>
    <dsp:sp modelId="{7C8D41B9-B197-4994-9AE0-7B1045DB6B57}">
      <dsp:nvSpPr>
        <dsp:cNvPr id="0" name=""/>
        <dsp:cNvSpPr/>
      </dsp:nvSpPr>
      <dsp:spPr>
        <a:xfrm rot="5400000">
          <a:off x="4629150" y="1657349"/>
          <a:ext cx="2400300" cy="3886200"/>
        </a:xfrm>
        <a:prstGeom prst="round1Rect">
          <a:avLst/>
        </a:prstGeom>
        <a:solidFill>
          <a:schemeClr val="accent4">
            <a:hueOff val="17723560"/>
            <a:satOff val="-53772"/>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CR" sz="2300" kern="1200" dirty="0" smtClean="0"/>
            <a:t>Diagnóstico mediante pruebas específicas</a:t>
          </a:r>
          <a:endParaRPr lang="es-CR" sz="2300" kern="1200" dirty="0"/>
        </a:p>
      </dsp:txBody>
      <dsp:txXfrm rot="-5400000">
        <a:off x="3886200" y="3000374"/>
        <a:ext cx="3886200" cy="1800225"/>
      </dsp:txXfrm>
    </dsp:sp>
    <dsp:sp modelId="{EE14E8C0-4778-4C0F-8953-0A4AB8B6BC28}">
      <dsp:nvSpPr>
        <dsp:cNvPr id="0" name=""/>
        <dsp:cNvSpPr/>
      </dsp:nvSpPr>
      <dsp:spPr>
        <a:xfrm>
          <a:off x="2720340" y="1800224"/>
          <a:ext cx="2331720" cy="1200150"/>
        </a:xfrm>
        <a:prstGeom prst="roundRect">
          <a:avLst/>
        </a:prstGeom>
        <a:solidFill>
          <a:schemeClr val="accent4">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CR" sz="2300" kern="1200" dirty="0" smtClean="0"/>
            <a:t>AUDINSA Salud Auditiva</a:t>
          </a:r>
          <a:endParaRPr lang="es-CR" sz="2300" kern="1200" dirty="0"/>
        </a:p>
      </dsp:txBody>
      <dsp:txXfrm>
        <a:off x="2778926" y="1858810"/>
        <a:ext cx="2214548" cy="10829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3F09E-2C86-4671-BD37-E0AEAE4629D0}">
      <dsp:nvSpPr>
        <dsp:cNvPr id="0" name=""/>
        <dsp:cNvSpPr/>
      </dsp:nvSpPr>
      <dsp:spPr>
        <a:xfrm rot="16200000">
          <a:off x="742950" y="-742950"/>
          <a:ext cx="2400300" cy="3886200"/>
        </a:xfrm>
        <a:prstGeom prst="round1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R" sz="2400" kern="1200" dirty="0" smtClean="0"/>
            <a:t>Permite ofrecer servicios, promociones y productos</a:t>
          </a:r>
          <a:endParaRPr lang="es-CR" sz="2400" kern="1200" dirty="0"/>
        </a:p>
      </dsp:txBody>
      <dsp:txXfrm rot="5400000">
        <a:off x="0" y="0"/>
        <a:ext cx="3886200" cy="1800225"/>
      </dsp:txXfrm>
    </dsp:sp>
    <dsp:sp modelId="{65BE8CA2-8438-4B03-B760-55083F86EAA5}">
      <dsp:nvSpPr>
        <dsp:cNvPr id="0" name=""/>
        <dsp:cNvSpPr/>
      </dsp:nvSpPr>
      <dsp:spPr>
        <a:xfrm>
          <a:off x="3886200" y="0"/>
          <a:ext cx="3886200" cy="2400300"/>
        </a:xfrm>
        <a:prstGeom prst="round1Rect">
          <a:avLst/>
        </a:prstGeom>
        <a:solidFill>
          <a:schemeClr val="accent4">
            <a:hueOff val="5907854"/>
            <a:satOff val="-17924"/>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R" sz="2400" kern="1200" dirty="0" smtClean="0"/>
            <a:t>Publicación de artículos</a:t>
          </a:r>
          <a:endParaRPr lang="es-CR" sz="2400" kern="1200" dirty="0"/>
        </a:p>
      </dsp:txBody>
      <dsp:txXfrm>
        <a:off x="3886200" y="0"/>
        <a:ext cx="3886200" cy="1800225"/>
      </dsp:txXfrm>
    </dsp:sp>
    <dsp:sp modelId="{4D1FB856-820C-40F8-84D9-C323A506B424}">
      <dsp:nvSpPr>
        <dsp:cNvPr id="0" name=""/>
        <dsp:cNvSpPr/>
      </dsp:nvSpPr>
      <dsp:spPr>
        <a:xfrm rot="10800000">
          <a:off x="0" y="2400300"/>
          <a:ext cx="3886200" cy="2400300"/>
        </a:xfrm>
        <a:prstGeom prst="round1Rect">
          <a:avLst/>
        </a:prstGeom>
        <a:solidFill>
          <a:schemeClr val="accent4">
            <a:hueOff val="11815707"/>
            <a:satOff val="-35848"/>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err="1" smtClean="0"/>
            <a:t>Creación</a:t>
          </a:r>
          <a:r>
            <a:rPr lang="en-US" sz="2400" kern="1200" dirty="0" smtClean="0"/>
            <a:t> de </a:t>
          </a:r>
          <a:r>
            <a:rPr lang="en-US" sz="2400" kern="1200" dirty="0" err="1" smtClean="0"/>
            <a:t>perfiles</a:t>
          </a:r>
          <a:endParaRPr lang="es-CR" sz="2400" kern="1200" dirty="0"/>
        </a:p>
      </dsp:txBody>
      <dsp:txXfrm rot="10800000">
        <a:off x="0" y="3000374"/>
        <a:ext cx="3886200" cy="1800225"/>
      </dsp:txXfrm>
    </dsp:sp>
    <dsp:sp modelId="{7C8D41B9-B197-4994-9AE0-7B1045DB6B57}">
      <dsp:nvSpPr>
        <dsp:cNvPr id="0" name=""/>
        <dsp:cNvSpPr/>
      </dsp:nvSpPr>
      <dsp:spPr>
        <a:xfrm rot="5400000">
          <a:off x="4629150" y="1657349"/>
          <a:ext cx="2400300" cy="3886200"/>
        </a:xfrm>
        <a:prstGeom prst="round1Rect">
          <a:avLst/>
        </a:prstGeom>
        <a:solidFill>
          <a:schemeClr val="accent4">
            <a:hueOff val="17723560"/>
            <a:satOff val="-53772"/>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R" sz="2400" kern="1200" dirty="0" smtClean="0"/>
            <a:t>Posibilidad de ubicar las clínicas</a:t>
          </a:r>
          <a:endParaRPr lang="es-CR" sz="2400" kern="1200" dirty="0"/>
        </a:p>
      </dsp:txBody>
      <dsp:txXfrm rot="-5400000">
        <a:off x="3886200" y="3000374"/>
        <a:ext cx="3886200" cy="1800225"/>
      </dsp:txXfrm>
    </dsp:sp>
    <dsp:sp modelId="{EE14E8C0-4778-4C0F-8953-0A4AB8B6BC28}">
      <dsp:nvSpPr>
        <dsp:cNvPr id="0" name=""/>
        <dsp:cNvSpPr/>
      </dsp:nvSpPr>
      <dsp:spPr>
        <a:xfrm>
          <a:off x="2720340" y="1800224"/>
          <a:ext cx="2331720" cy="1200150"/>
        </a:xfrm>
        <a:prstGeom prst="roundRect">
          <a:avLst/>
        </a:prstGeom>
        <a:solidFill>
          <a:schemeClr val="accent4">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CR" sz="2400" kern="1200" dirty="0" smtClean="0"/>
            <a:t>AUDINSA Salud Auditiva</a:t>
          </a:r>
          <a:endParaRPr lang="es-CR" sz="2400" kern="1200" dirty="0"/>
        </a:p>
      </dsp:txBody>
      <dsp:txXfrm>
        <a:off x="2778926" y="1858810"/>
        <a:ext cx="2214548" cy="10829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Char char="••"/>
          </a:pPr>
          <a:r>
            <a:rPr lang="es-CR" sz="2800" kern="1200" dirty="0" smtClean="0"/>
            <a:t>Investigar las diferentes plataformas móviles en el mercado actual para escoger la opción más adecuada a emplear en la arquitectura de la solución</a:t>
          </a:r>
          <a:endParaRPr lang="es-ES" sz="28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15" tIns="18415" rIns="18415" bIns="18415" numCol="1" spcCol="1270" anchor="t" anchorCtr="0">
          <a:noAutofit/>
        </a:bodyPr>
        <a:lstStyle/>
        <a:p>
          <a:pPr marL="285750" lvl="1" indent="-285750" algn="l" defTabSz="1289050">
            <a:lnSpc>
              <a:spcPct val="90000"/>
            </a:lnSpc>
            <a:spcBef>
              <a:spcPct val="0"/>
            </a:spcBef>
            <a:spcAft>
              <a:spcPct val="15000"/>
            </a:spcAft>
            <a:buChar char="••"/>
          </a:pPr>
          <a:r>
            <a:rPr lang="es-CR" sz="2900" kern="1200" dirty="0" smtClean="0"/>
            <a:t>Evaluar las aplicaciones existentes en el área de la salud auditiva para definir las funcionalidades mínimas a implementar.</a:t>
          </a:r>
          <a:endParaRPr lang="es-ES" sz="29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85" tIns="19685" rIns="19685" bIns="19685" numCol="1" spcCol="1270" anchor="t" anchorCtr="0">
          <a:noAutofit/>
        </a:bodyPr>
        <a:lstStyle/>
        <a:p>
          <a:pPr marL="285750" lvl="1" indent="-285750" algn="l" defTabSz="1377950">
            <a:lnSpc>
              <a:spcPct val="90000"/>
            </a:lnSpc>
            <a:spcBef>
              <a:spcPct val="0"/>
            </a:spcBef>
            <a:spcAft>
              <a:spcPct val="15000"/>
            </a:spcAft>
            <a:buChar char="••"/>
          </a:pPr>
          <a:r>
            <a:rPr lang="es-ES" sz="3100" kern="1200" dirty="0" smtClean="0"/>
            <a:t>Determinar los tipos y niveles de sonidos que normalmente se dejan percibir para decidir en las pruebas los sonidos que van a incluirse.</a:t>
          </a:r>
          <a:endParaRPr lang="es-ES" sz="31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285750" lvl="1" indent="-285750" algn="l" defTabSz="1466850">
            <a:lnSpc>
              <a:spcPct val="90000"/>
            </a:lnSpc>
            <a:spcBef>
              <a:spcPct val="0"/>
            </a:spcBef>
            <a:spcAft>
              <a:spcPct val="15000"/>
            </a:spcAft>
            <a:buChar char="••"/>
          </a:pPr>
          <a:r>
            <a:rPr lang="es-CR" sz="3300" kern="1200" dirty="0" smtClean="0"/>
            <a:t>Identificar el equipo auricular más apropiado para la aplicación de la prueba desde un dispositivo móvil</a:t>
          </a:r>
          <a:endParaRPr lang="es-ES" sz="33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85" tIns="19685" rIns="19685" bIns="19685" numCol="1" spcCol="1270" anchor="t" anchorCtr="0">
          <a:noAutofit/>
        </a:bodyPr>
        <a:lstStyle/>
        <a:p>
          <a:pPr marL="285750" lvl="1" indent="-285750" algn="l" defTabSz="1377950">
            <a:lnSpc>
              <a:spcPct val="90000"/>
            </a:lnSpc>
            <a:spcBef>
              <a:spcPct val="0"/>
            </a:spcBef>
            <a:spcAft>
              <a:spcPct val="15000"/>
            </a:spcAft>
            <a:buChar char="••"/>
          </a:pPr>
          <a:r>
            <a:rPr lang="es-CR" sz="3100" kern="1200" dirty="0" smtClean="0"/>
            <a:t>Realizar pruebas de la aplicación para evaluar el nivel de aceptación de la misma para el profesional de la clínica</a:t>
          </a:r>
          <a:r>
            <a:rPr lang="es-ES" sz="3100" kern="1200" dirty="0" smtClean="0"/>
            <a:t>.</a:t>
          </a:r>
          <a:endParaRPr lang="es-ES" sz="31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es-CR" sz="2700" kern="1200" dirty="0" smtClean="0"/>
            <a:t>Diseñar una aplicación basada en tecnología móvil para que sea utilizada por las personas que desean conocer su estado auditivo y que disponen de teléfonos inteligentes</a:t>
          </a:r>
          <a:r>
            <a:rPr lang="es-ES" sz="2700" kern="1200" dirty="0" smtClean="0"/>
            <a:t>.</a:t>
          </a:r>
          <a:endParaRPr lang="es-ES" sz="27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es-ES" sz="1200"/>
            </a:lvl1pPr>
          </a:lstStyle>
          <a:p>
            <a:fld id="{BDB7646E-8811-423A-9C42-2CBFADA00A96}" type="datetimeFigureOut">
              <a:rPr lang="es-ES" smtClean="0"/>
              <a:t>02/02/2015</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es-ES"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es-ES" sz="1200"/>
            </a:lvl1pPr>
          </a:lstStyle>
          <a:p>
            <a:fld id="{04360E59-1627-4404-ACC5-51C744AB0F27}" type="slidenum">
              <a:rPr lang="es-ES" smtClean="0"/>
              <a:t>‹#›</a:t>
            </a:fld>
            <a:endParaRPr lang="es-E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s-ES" sz="1200">
                <a:solidFill>
                  <a:schemeClr val="tx1"/>
                </a:solidFill>
              </a:defRPr>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es-ES" sz="1200">
                <a:solidFill>
                  <a:schemeClr val="tx1"/>
                </a:solidFill>
              </a:defRPr>
            </a:lvl1pPr>
          </a:lstStyle>
          <a:p>
            <a:fld id="{D677E230-58DD-43ED-96A1-552DDAB53532}" type="datetimeFigureOut">
              <a:pPr/>
              <a:t>30/01/2015</a:t>
            </a:fld>
            <a:endParaRPr lang="es-ES"/>
          </a:p>
        </p:txBody>
      </p:sp>
      <p:sp>
        <p:nvSpPr>
          <p:cNvPr id="4" name="Marcador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es-ES" sz="1200">
                <a:solidFill>
                  <a:schemeClr val="tx1"/>
                </a:solidFill>
              </a:defRPr>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es-ES" sz="1200">
                <a:solidFill>
                  <a:schemeClr val="tx1"/>
                </a:solidFill>
              </a:defRPr>
            </a:lvl1pPr>
          </a:lstStyle>
          <a:p>
            <a:fld id="{841221E5-7225-48EB-A4EE-420E7BFCF705}" type="slidenum">
              <a:pPr/>
              <a:t>‹#›</a:t>
            </a:fld>
            <a:endParaRPr lang="es-E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2"/>
        </a:solidFill>
        <a:latin typeface="+mn-lt"/>
        <a:ea typeface="+mn-ea"/>
        <a:cs typeface="+mn-cs"/>
      </a:defRPr>
    </a:lvl1pPr>
    <a:lvl2pPr marL="457200" algn="l" defTabSz="914400" rtl="0" eaLnBrk="1" latinLnBrk="0" hangingPunct="1">
      <a:defRPr lang="es-ES" sz="1200" kern="1200">
        <a:solidFill>
          <a:schemeClr val="tx2"/>
        </a:solidFill>
        <a:latin typeface="+mn-lt"/>
        <a:ea typeface="+mn-ea"/>
        <a:cs typeface="+mn-cs"/>
      </a:defRPr>
    </a:lvl2pPr>
    <a:lvl3pPr marL="914400" algn="l" defTabSz="914400" rtl="0" eaLnBrk="1" latinLnBrk="0" hangingPunct="1">
      <a:defRPr lang="es-ES" sz="1200" kern="1200">
        <a:solidFill>
          <a:schemeClr val="tx2"/>
        </a:solidFill>
        <a:latin typeface="+mn-lt"/>
        <a:ea typeface="+mn-ea"/>
        <a:cs typeface="+mn-cs"/>
      </a:defRPr>
    </a:lvl3pPr>
    <a:lvl4pPr marL="1371600" algn="l" defTabSz="914400" rtl="0" eaLnBrk="1" latinLnBrk="0" hangingPunct="1">
      <a:defRPr lang="es-ES" sz="1200" kern="1200">
        <a:solidFill>
          <a:schemeClr val="tx2"/>
        </a:solidFill>
        <a:latin typeface="+mn-lt"/>
        <a:ea typeface="+mn-ea"/>
        <a:cs typeface="+mn-cs"/>
      </a:defRPr>
    </a:lvl4pPr>
    <a:lvl5pPr marL="1828800" algn="l" defTabSz="914400" rtl="0" eaLnBrk="1" latinLnBrk="0" hangingPunct="1">
      <a:defRPr lang="es-ES" sz="1200" kern="1200">
        <a:solidFill>
          <a:schemeClr val="tx2"/>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strategyanalytics.com/default.aspx?mod=pressreleaseviewer&amp;a0=5471"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Dani</a:t>
            </a:r>
            <a:endParaRPr lang="en-US" dirty="0" smtClean="0"/>
          </a:p>
        </p:txBody>
      </p:sp>
      <p:sp>
        <p:nvSpPr>
          <p:cNvPr id="4" name="Slide Number Placeholder 3"/>
          <p:cNvSpPr>
            <a:spLocks noGrp="1"/>
          </p:cNvSpPr>
          <p:nvPr>
            <p:ph type="sldNum" sz="quarter" idx="10"/>
          </p:nvPr>
        </p:nvSpPr>
        <p:spPr/>
        <p:txBody>
          <a:bodyPr/>
          <a:lstStyle/>
          <a:p>
            <a:fld id="{841221E5-7225-48EB-A4EE-420E7BFCF705}" type="slidenum">
              <a:rPr lang="es-CR" smtClean="0"/>
              <a:pPr/>
              <a:t>1</a:t>
            </a:fld>
            <a:endParaRPr lang="es-CR"/>
          </a:p>
        </p:txBody>
      </p:sp>
    </p:spTree>
    <p:extLst>
      <p:ext uri="{BB962C8B-B14F-4D97-AF65-F5344CB8AC3E}">
        <p14:creationId xmlns:p14="http://schemas.microsoft.com/office/powerpoint/2010/main" val="418294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Beto</a:t>
            </a:r>
            <a:endParaRPr lang="en-US" dirty="0" smtClean="0"/>
          </a:p>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10</a:t>
            </a:fld>
            <a:endParaRPr lang="es-CR"/>
          </a:p>
        </p:txBody>
      </p:sp>
    </p:spTree>
    <p:extLst>
      <p:ext uri="{BB962C8B-B14F-4D97-AF65-F5344CB8AC3E}">
        <p14:creationId xmlns:p14="http://schemas.microsoft.com/office/powerpoint/2010/main" val="1476366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Beto</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11</a:t>
            </a:fld>
            <a:endParaRPr lang="es-CR"/>
          </a:p>
        </p:txBody>
      </p:sp>
    </p:spTree>
    <p:extLst>
      <p:ext uri="{BB962C8B-B14F-4D97-AF65-F5344CB8AC3E}">
        <p14:creationId xmlns:p14="http://schemas.microsoft.com/office/powerpoint/2010/main" val="1984334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Beto</a:t>
            </a:r>
            <a:br>
              <a:rPr lang="es-CR" dirty="0" smtClean="0"/>
            </a:br>
            <a:r>
              <a:rPr lang="es-CR" dirty="0" smtClean="0"/>
              <a:t>Esto es lo importante a destacar de la aplicación.</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12</a:t>
            </a:fld>
            <a:endParaRPr lang="es-CR"/>
          </a:p>
        </p:txBody>
      </p:sp>
    </p:spTree>
    <p:extLst>
      <p:ext uri="{BB962C8B-B14F-4D97-AF65-F5344CB8AC3E}">
        <p14:creationId xmlns:p14="http://schemas.microsoft.com/office/powerpoint/2010/main" val="3248266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Beto</a:t>
            </a:r>
            <a:br>
              <a:rPr lang="es-CR" dirty="0" smtClean="0"/>
            </a:br>
            <a:r>
              <a:rPr lang="es-CR" dirty="0" smtClean="0"/>
              <a:t>Esto es lo importante a destacar de la aplicación.</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13</a:t>
            </a:fld>
            <a:endParaRPr lang="es-CR"/>
          </a:p>
        </p:txBody>
      </p:sp>
    </p:spTree>
    <p:extLst>
      <p:ext uri="{BB962C8B-B14F-4D97-AF65-F5344CB8AC3E}">
        <p14:creationId xmlns:p14="http://schemas.microsoft.com/office/powerpoint/2010/main" val="3248266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14</a:t>
            </a:fld>
            <a:endParaRPr lang="es-CR"/>
          </a:p>
        </p:txBody>
      </p:sp>
    </p:spTree>
    <p:extLst>
      <p:ext uri="{BB962C8B-B14F-4D97-AF65-F5344CB8AC3E}">
        <p14:creationId xmlns:p14="http://schemas.microsoft.com/office/powerpoint/2010/main" val="3277359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Dani</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
            </a:r>
            <a:br>
              <a:rPr lang="es-CR" sz="1200" u="none" kern="1200" dirty="0" smtClean="0">
                <a:solidFill>
                  <a:schemeClr val="tx2"/>
                </a:solidFill>
                <a:effectLst/>
                <a:latin typeface="+mn-lt"/>
                <a:ea typeface="+mn-ea"/>
                <a:cs typeface="+mn-cs"/>
              </a:rPr>
            </a:br>
            <a:r>
              <a:rPr lang="es-CR" sz="1200" u="none" kern="1200" dirty="0" smtClean="0">
                <a:solidFill>
                  <a:schemeClr val="tx2"/>
                </a:solidFill>
                <a:effectLst/>
                <a:latin typeface="+mn-lt"/>
                <a:ea typeface="+mn-ea"/>
                <a:cs typeface="+mn-cs"/>
              </a:rPr>
              <a:t>1, Entre ellas </a:t>
            </a:r>
            <a:r>
              <a:rPr lang="es-CR" sz="1200" u="none" kern="1200" dirty="0" err="1" smtClean="0">
                <a:solidFill>
                  <a:schemeClr val="tx2"/>
                </a:solidFill>
                <a:effectLst/>
                <a:latin typeface="+mn-lt"/>
                <a:ea typeface="+mn-ea"/>
                <a:cs typeface="+mn-cs"/>
              </a:rPr>
              <a:t>symbian</a:t>
            </a:r>
            <a:r>
              <a:rPr lang="es-CR" sz="1200" u="none" kern="1200" dirty="0" smtClean="0">
                <a:solidFill>
                  <a:schemeClr val="tx2"/>
                </a:solidFill>
                <a:effectLst/>
                <a:latin typeface="+mn-lt"/>
                <a:ea typeface="+mn-ea"/>
                <a:cs typeface="+mn-cs"/>
              </a:rPr>
              <a:t>, </a:t>
            </a:r>
            <a:r>
              <a:rPr lang="es-CR" sz="1200" u="none" kern="1200" dirty="0" err="1" smtClean="0">
                <a:solidFill>
                  <a:schemeClr val="tx2"/>
                </a:solidFill>
                <a:effectLst/>
                <a:latin typeface="+mn-lt"/>
                <a:ea typeface="+mn-ea"/>
                <a:cs typeface="+mn-cs"/>
              </a:rPr>
              <a:t>windows</a:t>
            </a:r>
            <a:r>
              <a:rPr lang="es-CR" sz="1200" u="none" kern="1200" dirty="0" smtClean="0">
                <a:solidFill>
                  <a:schemeClr val="tx2"/>
                </a:solidFill>
                <a:effectLst/>
                <a:latin typeface="+mn-lt"/>
                <a:ea typeface="+mn-ea"/>
                <a:cs typeface="+mn-cs"/>
              </a:rPr>
              <a:t> </a:t>
            </a:r>
            <a:r>
              <a:rPr lang="es-CR" sz="1200" u="none" kern="1200" dirty="0" err="1" smtClean="0">
                <a:solidFill>
                  <a:schemeClr val="tx2"/>
                </a:solidFill>
                <a:effectLst/>
                <a:latin typeface="+mn-lt"/>
                <a:ea typeface="+mn-ea"/>
                <a:cs typeface="+mn-cs"/>
              </a:rPr>
              <a:t>mobile</a:t>
            </a:r>
            <a:r>
              <a:rPr lang="es-CR" sz="1200" u="none" kern="1200" dirty="0" smtClean="0">
                <a:solidFill>
                  <a:schemeClr val="tx2"/>
                </a:solidFill>
                <a:effectLst/>
                <a:latin typeface="+mn-lt"/>
                <a:ea typeface="+mn-ea"/>
                <a:cs typeface="+mn-cs"/>
              </a:rPr>
              <a:t>,  </a:t>
            </a:r>
            <a:r>
              <a:rPr lang="es-CR" sz="1200" u="none" kern="1200" dirty="0" err="1" smtClean="0">
                <a:solidFill>
                  <a:schemeClr val="tx2"/>
                </a:solidFill>
                <a:effectLst/>
                <a:latin typeface="+mn-lt"/>
                <a:ea typeface="+mn-ea"/>
                <a:cs typeface="+mn-cs"/>
              </a:rPr>
              <a:t>ios</a:t>
            </a:r>
            <a:r>
              <a:rPr lang="es-CR" sz="1200" u="none" kern="1200" dirty="0" smtClean="0">
                <a:solidFill>
                  <a:schemeClr val="tx2"/>
                </a:solidFill>
                <a:effectLst/>
                <a:latin typeface="+mn-lt"/>
                <a:ea typeface="+mn-ea"/>
                <a:cs typeface="+mn-cs"/>
              </a:rPr>
              <a:t>,</a:t>
            </a:r>
            <a:r>
              <a:rPr lang="es-CR" sz="1200" u="none"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Android sea en código abierto y, además, sea posible realizar el desarrollo en lenguaje Java permite inclinarse.</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2,</a:t>
            </a:r>
            <a:r>
              <a:rPr lang="es-CR" sz="1200" u="none" kern="1200" baseline="0" dirty="0" smtClean="0">
                <a:solidFill>
                  <a:schemeClr val="tx2"/>
                </a:solidFill>
                <a:effectLst/>
                <a:latin typeface="+mn-lt"/>
                <a:ea typeface="+mn-ea"/>
                <a:cs typeface="+mn-cs"/>
              </a:rPr>
              <a:t> </a:t>
            </a:r>
            <a:r>
              <a:rPr lang="es-ES" sz="1200" kern="1200" dirty="0" smtClean="0">
                <a:solidFill>
                  <a:schemeClr val="tx2"/>
                </a:solidFill>
                <a:effectLst/>
                <a:latin typeface="+mn-lt"/>
                <a:ea typeface="+mn-ea"/>
                <a:cs typeface="+mn-cs"/>
              </a:rPr>
              <a:t>Servicio </a:t>
            </a:r>
            <a:r>
              <a:rPr lang="es-ES" sz="1200" kern="1200" dirty="0" err="1" smtClean="0">
                <a:solidFill>
                  <a:schemeClr val="tx2"/>
                </a:solidFill>
                <a:effectLst/>
                <a:latin typeface="+mn-lt"/>
                <a:ea typeface="+mn-ea"/>
                <a:cs typeface="+mn-cs"/>
              </a:rPr>
              <a:t>gratuito,licencias</a:t>
            </a:r>
            <a:r>
              <a:rPr lang="es-ES" sz="1200" kern="1200" dirty="0" smtClean="0">
                <a:solidFill>
                  <a:schemeClr val="tx2"/>
                </a:solidFill>
                <a:effectLst/>
                <a:latin typeface="+mn-lt"/>
                <a:ea typeface="+mn-ea"/>
                <a:cs typeface="+mn-cs"/>
              </a:rPr>
              <a:t> </a:t>
            </a:r>
            <a:r>
              <a:rPr lang="es-ES" sz="1200" i="1" kern="1200" dirty="0" err="1" smtClean="0">
                <a:solidFill>
                  <a:schemeClr val="tx2"/>
                </a:solidFill>
                <a:effectLst/>
                <a:latin typeface="+mn-lt"/>
                <a:ea typeface="+mn-ea"/>
                <a:cs typeface="+mn-cs"/>
              </a:rPr>
              <a:t>freeware</a:t>
            </a:r>
            <a:r>
              <a:rPr lang="es-ES" sz="1200" i="1" kern="1200" dirty="0" smtClean="0">
                <a:solidFill>
                  <a:schemeClr val="tx2"/>
                </a:solidFill>
                <a:effectLst/>
                <a:latin typeface="+mn-lt"/>
                <a:ea typeface="+mn-ea"/>
                <a:cs typeface="+mn-cs"/>
              </a:rPr>
              <a:t>,</a:t>
            </a:r>
            <a:r>
              <a:rPr lang="es-ES" sz="1200" i="1" kern="1200" baseline="0" dirty="0" smtClean="0">
                <a:solidFill>
                  <a:schemeClr val="tx2"/>
                </a:solidFill>
                <a:effectLst/>
                <a:latin typeface="+mn-lt"/>
                <a:ea typeface="+mn-ea"/>
                <a:cs typeface="+mn-cs"/>
              </a:rPr>
              <a:t> E</a:t>
            </a:r>
            <a:r>
              <a:rPr lang="es-ES" sz="1200" i="1" kern="1200" dirty="0" smtClean="0">
                <a:solidFill>
                  <a:schemeClr val="tx2"/>
                </a:solidFill>
                <a:effectLst/>
                <a:latin typeface="+mn-lt"/>
                <a:ea typeface="+mn-ea"/>
                <a:cs typeface="+mn-cs"/>
              </a:rPr>
              <a:t>quipos  requeridos con los que se cuentan para desarrollar. Factibilidad</a:t>
            </a:r>
            <a:r>
              <a:rPr lang="es-ES" sz="1200" i="1" kern="1200" baseline="0" dirty="0" smtClean="0">
                <a:solidFill>
                  <a:schemeClr val="tx2"/>
                </a:solidFill>
                <a:effectLst/>
                <a:latin typeface="+mn-lt"/>
                <a:ea typeface="+mn-ea"/>
                <a:cs typeface="+mn-cs"/>
              </a:rPr>
              <a:t> operativa y </a:t>
            </a:r>
            <a:r>
              <a:rPr lang="es-ES" sz="1200" i="1" kern="1200" baseline="0" dirty="0" err="1" smtClean="0">
                <a:solidFill>
                  <a:schemeClr val="tx2"/>
                </a:solidFill>
                <a:effectLst/>
                <a:latin typeface="+mn-lt"/>
                <a:ea typeface="+mn-ea"/>
                <a:cs typeface="+mn-cs"/>
              </a:rPr>
              <a:t>tecnica</a:t>
            </a:r>
            <a:r>
              <a:rPr lang="es-ES" sz="1200" i="1" kern="1200" baseline="0" dirty="0" smtClean="0">
                <a:solidFill>
                  <a:schemeClr val="tx2"/>
                </a:solidFill>
                <a:effectLst/>
                <a:latin typeface="+mn-lt"/>
                <a:ea typeface="+mn-ea"/>
                <a:cs typeface="+mn-cs"/>
              </a:rPr>
              <a:t>. Operativa </a:t>
            </a:r>
            <a:r>
              <a:rPr lang="es-CR" sz="1200" kern="1200" dirty="0" smtClean="0">
                <a:solidFill>
                  <a:schemeClr val="tx2"/>
                </a:solidFill>
                <a:effectLst/>
                <a:latin typeface="+mn-lt"/>
                <a:ea typeface="+mn-ea"/>
                <a:cs typeface="+mn-cs"/>
              </a:rPr>
              <a:t>El personal de la clínica no tiene que capacitarse en ningún aspecto, ya que la aplicación proveerá un servicio diseñado por ellos mismos, siendo esta bastante intuitiva para el usuario. La información generada por la herramienta será manejada por el personal vía correo electrónico y la política de respaldo de información queda en manos del personal de la clínica.</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i="1"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baseline="0" dirty="0" smtClean="0">
                <a:solidFill>
                  <a:schemeClr val="tx2"/>
                </a:solidFill>
                <a:effectLst/>
                <a:latin typeface="+mn-lt"/>
                <a:ea typeface="+mn-ea"/>
                <a:cs typeface="+mn-cs"/>
              </a:rPr>
              <a:t>3, investigación artículos de </a:t>
            </a:r>
            <a:r>
              <a:rPr lang="es-CR" sz="1200" u="none" kern="1200" baseline="0" dirty="0" err="1" smtClean="0">
                <a:solidFill>
                  <a:schemeClr val="tx2"/>
                </a:solidFill>
                <a:effectLst/>
                <a:latin typeface="+mn-lt"/>
                <a:ea typeface="+mn-ea"/>
                <a:cs typeface="+mn-cs"/>
              </a:rPr>
              <a:t>statcounter</a:t>
            </a:r>
            <a:r>
              <a:rPr lang="es-CR" sz="1200" u="none" kern="1200" baseline="0" dirty="0" smtClean="0">
                <a:solidFill>
                  <a:schemeClr val="tx2"/>
                </a:solidFill>
                <a:effectLst/>
                <a:latin typeface="+mn-lt"/>
                <a:ea typeface="+mn-ea"/>
                <a:cs typeface="+mn-cs"/>
              </a:rPr>
              <a:t> dedicada al análisis de visitas web, permite </a:t>
            </a:r>
            <a:r>
              <a:rPr lang="es-CR" sz="1200" kern="1200" dirty="0" smtClean="0">
                <a:solidFill>
                  <a:schemeClr val="tx2"/>
                </a:solidFill>
                <a:effectLst/>
                <a:latin typeface="+mn-lt"/>
                <a:ea typeface="+mn-ea"/>
                <a:cs typeface="+mn-cs"/>
              </a:rPr>
              <a:t>obtener estadísticas relevantes acerca del estado de los sistemas operativos móviles en el país.</a:t>
            </a:r>
            <a:r>
              <a:rPr lang="es-CR" sz="1200" kern="1200" baseline="0" dirty="0" smtClean="0">
                <a:solidFill>
                  <a:schemeClr val="tx2"/>
                </a:solidFill>
                <a:effectLst/>
                <a:latin typeface="+mn-lt"/>
                <a:ea typeface="+mn-ea"/>
                <a:cs typeface="+mn-cs"/>
              </a:rPr>
              <a:t> La nación en su artículo</a:t>
            </a:r>
            <a:r>
              <a:rPr lang="es-CR" sz="1200" kern="1200" dirty="0" smtClean="0">
                <a:solidFill>
                  <a:schemeClr val="tx2"/>
                </a:solidFill>
                <a:effectLst/>
                <a:latin typeface="+mn-lt"/>
                <a:ea typeface="+mn-ea"/>
                <a:cs typeface="+mn-cs"/>
              </a:rPr>
              <a:t> </a:t>
            </a:r>
            <a:r>
              <a:rPr lang="es-CR" sz="1200" kern="1200" dirty="0" err="1" smtClean="0">
                <a:solidFill>
                  <a:schemeClr val="tx2"/>
                </a:solidFill>
                <a:effectLst/>
                <a:latin typeface="+mn-lt"/>
                <a:ea typeface="+mn-ea"/>
                <a:cs typeface="+mn-cs"/>
              </a:rPr>
              <a:t>Android</a:t>
            </a:r>
            <a:r>
              <a:rPr lang="es-CR" sz="1200" kern="1200" dirty="0" smtClean="0">
                <a:solidFill>
                  <a:schemeClr val="tx2"/>
                </a:solidFill>
                <a:effectLst/>
                <a:latin typeface="+mn-lt"/>
                <a:ea typeface="+mn-ea"/>
                <a:cs typeface="+mn-cs"/>
              </a:rPr>
              <a:t> ‘viste’ al 79% de los celulares vendidos, se afirma que “Casi ocho de cada diez teléfonos inteligentes vendidos en el mundo, en 2013, funcionan con el sistema operativo </a:t>
            </a:r>
            <a:r>
              <a:rPr lang="es-CR" sz="1200" kern="1200" dirty="0" err="1" smtClean="0">
                <a:solidFill>
                  <a:schemeClr val="tx2"/>
                </a:solidFill>
                <a:effectLst/>
                <a:latin typeface="+mn-lt"/>
                <a:ea typeface="+mn-ea"/>
                <a:cs typeface="+mn-cs"/>
              </a:rPr>
              <a:t>Android</a:t>
            </a:r>
            <a:r>
              <a:rPr lang="es-CR" sz="1200" kern="1200" dirty="0" smtClean="0">
                <a:solidFill>
                  <a:schemeClr val="tx2"/>
                </a:solidFill>
                <a:effectLst/>
                <a:latin typeface="+mn-lt"/>
                <a:ea typeface="+mn-ea"/>
                <a:cs typeface="+mn-cs"/>
              </a:rPr>
              <a:t> de Google”. El informe de la firma de investigación </a:t>
            </a:r>
            <a:r>
              <a:rPr lang="es-CR" sz="1200" u="none" strike="noStrike" kern="1200" dirty="0" err="1" smtClean="0">
                <a:solidFill>
                  <a:schemeClr val="tx2"/>
                </a:solidFill>
                <a:effectLst/>
                <a:latin typeface="+mn-lt"/>
                <a:ea typeface="+mn-ea"/>
                <a:cs typeface="+mn-cs"/>
                <a:hlinkClick r:id="rId3"/>
              </a:rPr>
              <a:t>Strategy</a:t>
            </a:r>
            <a:r>
              <a:rPr lang="es-CR" sz="1200" u="none" strike="noStrike" kern="1200" dirty="0" smtClean="0">
                <a:solidFill>
                  <a:schemeClr val="tx2"/>
                </a:solidFill>
                <a:effectLst/>
                <a:latin typeface="+mn-lt"/>
                <a:ea typeface="+mn-ea"/>
                <a:cs typeface="+mn-cs"/>
                <a:hlinkClick r:id="rId3"/>
              </a:rPr>
              <a:t> </a:t>
            </a:r>
            <a:r>
              <a:rPr lang="es-CR" sz="1200" u="none" strike="noStrike" kern="1200" dirty="0" err="1" smtClean="0">
                <a:solidFill>
                  <a:schemeClr val="tx2"/>
                </a:solidFill>
                <a:effectLst/>
                <a:latin typeface="+mn-lt"/>
                <a:ea typeface="+mn-ea"/>
                <a:cs typeface="+mn-cs"/>
                <a:hlinkClick r:id="rId3"/>
              </a:rPr>
              <a:t>Analytics</a:t>
            </a:r>
            <a:r>
              <a:rPr lang="es-CR" sz="1200" kern="1200" dirty="0" smtClean="0">
                <a:solidFill>
                  <a:schemeClr val="tx2"/>
                </a:solidFill>
                <a:effectLst/>
                <a:latin typeface="+mn-lt"/>
                <a:ea typeface="+mn-ea"/>
                <a:cs typeface="+mn-cs"/>
              </a:rPr>
              <a:t> confirma el ascenso de </a:t>
            </a:r>
            <a:r>
              <a:rPr lang="es-CR" sz="1200" kern="1200" dirty="0" err="1" smtClean="0">
                <a:solidFill>
                  <a:schemeClr val="tx2"/>
                </a:solidFill>
                <a:effectLst/>
                <a:latin typeface="+mn-lt"/>
                <a:ea typeface="+mn-ea"/>
                <a:cs typeface="+mn-cs"/>
              </a:rPr>
              <a:t>Android</a:t>
            </a:r>
            <a:r>
              <a:rPr lang="es-CR" sz="1200" kern="1200" dirty="0" smtClean="0">
                <a:solidFill>
                  <a:schemeClr val="tx2"/>
                </a:solidFill>
                <a:effectLst/>
                <a:latin typeface="+mn-lt"/>
                <a:ea typeface="+mn-ea"/>
                <a:cs typeface="+mn-cs"/>
              </a:rPr>
              <a:t>, usado en 78,9% de los </a:t>
            </a:r>
            <a:r>
              <a:rPr lang="es-CR" sz="1200" kern="1200" dirty="0" err="1" smtClean="0">
                <a:solidFill>
                  <a:schemeClr val="tx2"/>
                </a:solidFill>
                <a:effectLst/>
                <a:latin typeface="+mn-lt"/>
                <a:ea typeface="+mn-ea"/>
                <a:cs typeface="+mn-cs"/>
              </a:rPr>
              <a:t>smartphones</a:t>
            </a:r>
            <a:r>
              <a:rPr lang="es-CR" sz="1200" kern="1200" dirty="0" smtClean="0">
                <a:solidFill>
                  <a:schemeClr val="tx2"/>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pPr lvl="0"/>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15</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CR" sz="1200" kern="1200" dirty="0" smtClean="0">
                <a:solidFill>
                  <a:schemeClr val="tx2"/>
                </a:solidFill>
                <a:effectLst/>
                <a:latin typeface="+mn-lt"/>
                <a:ea typeface="+mn-ea"/>
                <a:cs typeface="+mn-cs"/>
              </a:rPr>
              <a:t>Dani</a:t>
            </a:r>
            <a:br>
              <a:rPr lang="es-CR" sz="1200" kern="1200" dirty="0" smtClean="0">
                <a:solidFill>
                  <a:schemeClr val="tx2"/>
                </a:solidFill>
                <a:effectLst/>
                <a:latin typeface="+mn-lt"/>
                <a:ea typeface="+mn-ea"/>
                <a:cs typeface="+mn-cs"/>
              </a:rPr>
            </a:br>
            <a:r>
              <a:rPr lang="es-CR" sz="1200" kern="1200" dirty="0" smtClean="0">
                <a:solidFill>
                  <a:schemeClr val="tx2"/>
                </a:solidFill>
                <a:effectLst/>
                <a:latin typeface="+mn-lt"/>
                <a:ea typeface="+mn-ea"/>
                <a:cs typeface="+mn-cs"/>
              </a:rPr>
              <a:t>Como parte de la investigación también se consultan artículos y sitios que permiten conocer sobre el uso de los sistemas operativos en costa rica. El sitio </a:t>
            </a:r>
            <a:r>
              <a:rPr lang="es-CR" sz="1200" kern="1200" dirty="0" err="1" smtClean="0">
                <a:solidFill>
                  <a:schemeClr val="tx2"/>
                </a:solidFill>
                <a:effectLst/>
                <a:latin typeface="+mn-lt"/>
                <a:ea typeface="+mn-ea"/>
                <a:cs typeface="+mn-cs"/>
              </a:rPr>
              <a:t>StatCounter</a:t>
            </a:r>
            <a:r>
              <a:rPr lang="es-CR" sz="1200" kern="1200" dirty="0" smtClean="0">
                <a:solidFill>
                  <a:schemeClr val="tx2"/>
                </a:solidFill>
                <a:effectLst/>
                <a:latin typeface="+mn-lt"/>
                <a:ea typeface="+mn-ea"/>
                <a:cs typeface="+mn-cs"/>
              </a:rPr>
              <a:t>, empresa de análisis de visitación web, ubicada en </a:t>
            </a:r>
            <a:r>
              <a:rPr lang="es-CR" sz="1200" kern="1200" dirty="0" err="1" smtClean="0">
                <a:solidFill>
                  <a:schemeClr val="tx2"/>
                </a:solidFill>
                <a:effectLst/>
                <a:latin typeface="+mn-lt"/>
                <a:ea typeface="+mn-ea"/>
                <a:cs typeface="+mn-cs"/>
              </a:rPr>
              <a:t>Dublin</a:t>
            </a:r>
            <a:r>
              <a:rPr lang="es-CR" sz="1200" kern="1200" dirty="0" smtClean="0">
                <a:solidFill>
                  <a:schemeClr val="tx2"/>
                </a:solidFill>
                <a:effectLst/>
                <a:latin typeface="+mn-lt"/>
                <a:ea typeface="+mn-ea"/>
                <a:cs typeface="+mn-cs"/>
              </a:rPr>
              <a:t>, permite obtener estadísticas relevantes acerca del estado de los sistemas operativos móviles en el país</a:t>
            </a:r>
            <a:r>
              <a:rPr lang="es-CR" sz="1200" kern="1200" dirty="0" smtClean="0">
                <a:solidFill>
                  <a:schemeClr val="tx2"/>
                </a:solidFill>
                <a:effectLst/>
                <a:latin typeface="+mn-lt"/>
                <a:ea typeface="+mn-ea"/>
                <a:cs typeface="+mn-cs"/>
              </a:rPr>
              <a:t>.</a:t>
            </a:r>
          </a:p>
          <a:p>
            <a:pPr lvl="0"/>
            <a:r>
              <a:rPr lang="es-CR" sz="1200" kern="120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El siguiente gráfico agrupa información desde</a:t>
            </a:r>
            <a:r>
              <a:rPr lang="es-CR" sz="1200" kern="1200" baseline="0" dirty="0" smtClean="0">
                <a:solidFill>
                  <a:schemeClr val="tx2"/>
                </a:solidFill>
                <a:effectLst/>
                <a:latin typeface="+mn-lt"/>
                <a:ea typeface="+mn-ea"/>
                <a:cs typeface="+mn-cs"/>
              </a:rPr>
              <a:t> Noviembre 2012 hasta </a:t>
            </a:r>
            <a:r>
              <a:rPr lang="es-CR" sz="1200" u="none" strike="noStrike" kern="1200" dirty="0" smtClean="0">
                <a:solidFill>
                  <a:schemeClr val="tx2"/>
                </a:solidFill>
                <a:effectLst/>
                <a:latin typeface="+mn-lt"/>
                <a:ea typeface="+mn-ea"/>
                <a:cs typeface="+mn-cs"/>
              </a:rPr>
              <a:t>J</a:t>
            </a:r>
            <a:r>
              <a:rPr lang="es-CR" sz="1200" kern="1200" dirty="0" smtClean="0">
                <a:solidFill>
                  <a:schemeClr val="tx2"/>
                </a:solidFill>
                <a:effectLst/>
                <a:latin typeface="+mn-lt"/>
                <a:ea typeface="+mn-ea"/>
                <a:cs typeface="+mn-cs"/>
              </a:rPr>
              <a:t>unio 2014, y muestra como Android se posiciona de manera abrumadora con un 49,6 % sobre los demás sistemas operativos móviles. Luego</a:t>
            </a:r>
            <a:r>
              <a:rPr lang="es-CR" sz="1200" kern="1200" baseline="0" dirty="0" smtClean="0">
                <a:solidFill>
                  <a:schemeClr val="tx2"/>
                </a:solidFill>
                <a:effectLst/>
                <a:latin typeface="+mn-lt"/>
                <a:ea typeface="+mn-ea"/>
                <a:cs typeface="+mn-cs"/>
              </a:rPr>
              <a:t> de la investigación, revisión de factibilidad, estudio de artículos se decide utilizar </a:t>
            </a:r>
            <a:r>
              <a:rPr lang="es-CR" sz="1200" kern="1200" baseline="0" dirty="0" err="1" smtClean="0">
                <a:solidFill>
                  <a:schemeClr val="tx2"/>
                </a:solidFill>
                <a:effectLst/>
                <a:latin typeface="+mn-lt"/>
                <a:ea typeface="+mn-ea"/>
                <a:cs typeface="+mn-cs"/>
              </a:rPr>
              <a:t>androidpara</a:t>
            </a:r>
            <a:r>
              <a:rPr lang="es-CR" sz="1200" kern="1200" baseline="0" dirty="0" smtClean="0">
                <a:solidFill>
                  <a:schemeClr val="tx2"/>
                </a:solidFill>
                <a:effectLst/>
                <a:latin typeface="+mn-lt"/>
                <a:ea typeface="+mn-ea"/>
                <a:cs typeface="+mn-cs"/>
              </a:rPr>
              <a:t> desarrollar.</a:t>
            </a:r>
            <a:endParaRPr lang="es-CR" sz="1200" kern="1200" dirty="0" smtClean="0">
              <a:solidFill>
                <a:schemeClr val="tx2"/>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41221E5-7225-48EB-A4EE-420E7BFCF705}" type="slidenum">
              <a:rPr lang="es-CR" smtClean="0"/>
              <a:pPr/>
              <a:t>16</a:t>
            </a:fld>
            <a:endParaRPr lang="es-CR"/>
          </a:p>
        </p:txBody>
      </p:sp>
    </p:spTree>
    <p:extLst>
      <p:ext uri="{BB962C8B-B14F-4D97-AF65-F5344CB8AC3E}">
        <p14:creationId xmlns:p14="http://schemas.microsoft.com/office/powerpoint/2010/main" val="480101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dirty="0" smtClean="0"/>
              <a:t>Beto</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17</a:t>
            </a:fld>
            <a:endParaRPr lang="es-CR"/>
          </a:p>
        </p:txBody>
      </p:sp>
    </p:spTree>
    <p:extLst>
      <p:ext uri="{BB962C8B-B14F-4D97-AF65-F5344CB8AC3E}">
        <p14:creationId xmlns:p14="http://schemas.microsoft.com/office/powerpoint/2010/main" val="3254842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Beto</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1, aplicaciones y</a:t>
            </a:r>
            <a:r>
              <a:rPr lang="es-CR" sz="1200" kern="1200" baseline="0" dirty="0" smtClean="0">
                <a:solidFill>
                  <a:schemeClr val="tx2"/>
                </a:solidFill>
                <a:effectLst/>
                <a:latin typeface="+mn-lt"/>
                <a:ea typeface="+mn-ea"/>
                <a:cs typeface="+mn-cs"/>
              </a:rPr>
              <a:t> sitios web </a:t>
            </a:r>
            <a:r>
              <a:rPr lang="es-CR" sz="1200" kern="1200" dirty="0" smtClean="0">
                <a:solidFill>
                  <a:schemeClr val="tx2"/>
                </a:solidFill>
                <a:effectLst/>
                <a:latin typeface="+mn-lt"/>
                <a:ea typeface="+mn-ea"/>
                <a:cs typeface="+mn-cs"/>
              </a:rPr>
              <a:t>existentes relacionadas al tema auditivo. Algunas</a:t>
            </a:r>
            <a:r>
              <a:rPr lang="es-CR" sz="1200" kern="1200" baseline="0" dirty="0" smtClean="0">
                <a:solidFill>
                  <a:schemeClr val="tx2"/>
                </a:solidFill>
                <a:effectLst/>
                <a:latin typeface="+mn-lt"/>
                <a:ea typeface="+mn-ea"/>
                <a:cs typeface="+mn-cs"/>
              </a:rPr>
              <a:t> web y otras </a:t>
            </a:r>
            <a:r>
              <a:rPr lang="es-CR" sz="1200" kern="1200" baseline="0" dirty="0" err="1" smtClean="0">
                <a:solidFill>
                  <a:schemeClr val="tx2"/>
                </a:solidFill>
                <a:effectLst/>
                <a:latin typeface="+mn-lt"/>
                <a:ea typeface="+mn-ea"/>
                <a:cs typeface="+mn-cs"/>
              </a:rPr>
              <a:t>móbiles</a:t>
            </a:r>
            <a:r>
              <a:rPr lang="es-CR" sz="1200" kern="1200" dirty="0" smtClean="0">
                <a:solidFill>
                  <a:schemeClr val="tx2"/>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2, cuadro comparativo con las características más importantes </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3,Creación de requerimiento según</a:t>
            </a:r>
            <a:r>
              <a:rPr lang="es-CR" sz="1200" kern="1200" baseline="0" dirty="0" smtClean="0">
                <a:solidFill>
                  <a:schemeClr val="tx2"/>
                </a:solidFill>
                <a:effectLst/>
                <a:latin typeface="+mn-lt"/>
                <a:ea typeface="+mn-ea"/>
                <a:cs typeface="+mn-cs"/>
              </a:rPr>
              <a:t> la investigación y solicitudes del </a:t>
            </a:r>
            <a:r>
              <a:rPr lang="es-CR" sz="1200" kern="1200" baseline="0" dirty="0" err="1" smtClean="0">
                <a:solidFill>
                  <a:schemeClr val="tx2"/>
                </a:solidFill>
                <a:effectLst/>
                <a:latin typeface="+mn-lt"/>
                <a:ea typeface="+mn-ea"/>
                <a:cs typeface="+mn-cs"/>
              </a:rPr>
              <a:t>usuairo</a:t>
            </a:r>
            <a:r>
              <a:rPr lang="es-CR" sz="1200" kern="1200" baseline="0" dirty="0" smtClean="0">
                <a:solidFill>
                  <a:schemeClr val="tx2"/>
                </a:solidFill>
                <a:effectLst/>
                <a:latin typeface="+mn-lt"/>
                <a:ea typeface="+mn-ea"/>
                <a:cs typeface="+mn-cs"/>
              </a:rPr>
              <a:t>. algunos</a:t>
            </a:r>
            <a:r>
              <a:rPr lang="es-CR" sz="1200" kern="1200" dirty="0" smtClean="0">
                <a:solidFill>
                  <a:schemeClr val="tx2"/>
                </a:solidFill>
                <a:effectLst/>
                <a:latin typeface="+mn-lt"/>
                <a:ea typeface="+mn-ea"/>
                <a:cs typeface="+mn-cs"/>
              </a:rPr>
              <a:t> requerimientos nacen como una propuesta de los ingenieros para ayudar a la clínica con su objetivo de acercarse a sus clientes, mediante consejos y la opción de ubicar las oficinas en donde se puede encontrar a los profesionales de la empresa.</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*Definición de interfaces</a:t>
            </a:r>
            <a:r>
              <a:rPr lang="es-CR" sz="1200" u="none" kern="1200" baseline="0" dirty="0" smtClean="0">
                <a:solidFill>
                  <a:schemeClr val="tx2"/>
                </a:solidFill>
                <a:effectLst/>
                <a:latin typeface="+mn-lt"/>
                <a:ea typeface="+mn-ea"/>
                <a:cs typeface="+mn-cs"/>
              </a:rPr>
              <a:t> y definición de requerimientos funcionales y no funcionales con el usuario se crea </a:t>
            </a:r>
            <a:r>
              <a:rPr lang="es-CR" sz="1200" u="none" kern="1200" baseline="0" dirty="0" err="1" smtClean="0">
                <a:solidFill>
                  <a:schemeClr val="tx2"/>
                </a:solidFill>
                <a:effectLst/>
                <a:latin typeface="+mn-lt"/>
                <a:ea typeface="+mn-ea"/>
                <a:cs typeface="+mn-cs"/>
              </a:rPr>
              <a:t>prototiop</a:t>
            </a:r>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18</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CR" sz="1200" kern="1200" dirty="0" smtClean="0">
                <a:solidFill>
                  <a:schemeClr val="tx2"/>
                </a:solidFill>
                <a:effectLst/>
                <a:latin typeface="+mn-lt"/>
                <a:ea typeface="+mn-ea"/>
                <a:cs typeface="+mn-cs"/>
              </a:rPr>
              <a:t>Beto</a:t>
            </a:r>
            <a:br>
              <a:rPr lang="es-CR" sz="1200" kern="1200" dirty="0" smtClean="0">
                <a:solidFill>
                  <a:schemeClr val="tx2"/>
                </a:solidFill>
                <a:effectLst/>
                <a:latin typeface="+mn-lt"/>
                <a:ea typeface="+mn-ea"/>
                <a:cs typeface="+mn-cs"/>
              </a:rPr>
            </a:br>
            <a:r>
              <a:rPr lang="es-CR" sz="1200" kern="1200" dirty="0" smtClean="0">
                <a:solidFill>
                  <a:schemeClr val="tx2"/>
                </a:solidFill>
                <a:effectLst/>
                <a:latin typeface="+mn-lt"/>
                <a:ea typeface="+mn-ea"/>
                <a:cs typeface="+mn-cs"/>
              </a:rPr>
              <a:t>Se desarrolla un prototipo</a:t>
            </a:r>
          </a:p>
        </p:txBody>
      </p:sp>
      <p:sp>
        <p:nvSpPr>
          <p:cNvPr id="4" name="Slide Number Placeholder 3"/>
          <p:cNvSpPr>
            <a:spLocks noGrp="1"/>
          </p:cNvSpPr>
          <p:nvPr>
            <p:ph type="sldNum" sz="quarter" idx="10"/>
          </p:nvPr>
        </p:nvSpPr>
        <p:spPr/>
        <p:txBody>
          <a:bodyPr/>
          <a:lstStyle/>
          <a:p>
            <a:fld id="{841221E5-7225-48EB-A4EE-420E7BFCF705}" type="slidenum">
              <a:rPr lang="es-CR" smtClean="0"/>
              <a:pPr/>
              <a:t>19</a:t>
            </a:fld>
            <a:endParaRPr lang="es-CR"/>
          </a:p>
        </p:txBody>
      </p:sp>
    </p:spTree>
    <p:extLst>
      <p:ext uri="{BB962C8B-B14F-4D97-AF65-F5344CB8AC3E}">
        <p14:creationId xmlns:p14="http://schemas.microsoft.com/office/powerpoint/2010/main" val="48010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Agenda de la presentación 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a:t>
            </a:fld>
            <a:endParaRPr lang="es-CR"/>
          </a:p>
        </p:txBody>
      </p:sp>
    </p:spTree>
    <p:extLst>
      <p:ext uri="{BB962C8B-B14F-4D97-AF65-F5344CB8AC3E}">
        <p14:creationId xmlns:p14="http://schemas.microsoft.com/office/powerpoint/2010/main" val="2863552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20</a:t>
            </a:fld>
            <a:endParaRPr lang="es-CR"/>
          </a:p>
        </p:txBody>
      </p:sp>
    </p:spTree>
    <p:extLst>
      <p:ext uri="{BB962C8B-B14F-4D97-AF65-F5344CB8AC3E}">
        <p14:creationId xmlns:p14="http://schemas.microsoft.com/office/powerpoint/2010/main" val="794362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Dani</a:t>
            </a:r>
            <a:br>
              <a:rPr lang="es-CR" dirty="0" smtClean="0"/>
            </a:br>
            <a:r>
              <a:rPr lang="es-CR" dirty="0" smtClean="0"/>
              <a:t>1,</a:t>
            </a:r>
            <a:r>
              <a:rPr lang="es-CR" sz="1200" kern="1200" dirty="0" smtClean="0">
                <a:solidFill>
                  <a:schemeClr val="tx2"/>
                </a:solidFill>
                <a:effectLst/>
                <a:latin typeface="+mn-lt"/>
                <a:ea typeface="+mn-ea"/>
                <a:cs typeface="+mn-cs"/>
              </a:rPr>
              <a:t> quien mediante una reunión (Ver Minutas), indica que los sonidos que se dejan de percibir varían según la pérdida auditiva.</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2,Se determinan</a:t>
            </a:r>
            <a:r>
              <a:rPr lang="es-CR" baseline="0" dirty="0" smtClean="0"/>
              <a:t> f</a:t>
            </a:r>
            <a:r>
              <a:rPr lang="es-CR" dirty="0" smtClean="0"/>
              <a:t>recuencias iniciando en 250, terminando en 8000 </a:t>
            </a:r>
            <a:r>
              <a:rPr lang="es-CR" dirty="0" err="1" smtClean="0"/>
              <a:t>hertz</a:t>
            </a:r>
            <a:r>
              <a:rPr lang="es-CR" dirty="0" smtClean="0"/>
              <a:t>  en 20 decibeles (valor fijo)</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r>
              <a:rPr lang="es-CR" sz="1200" kern="1200" dirty="0" smtClean="0">
                <a:solidFill>
                  <a:schemeClr val="tx2"/>
                </a:solidFill>
                <a:effectLst/>
                <a:latin typeface="+mn-lt"/>
                <a:ea typeface="+mn-ea"/>
                <a:cs typeface="+mn-cs"/>
              </a:rPr>
              <a:t>3, 4 tonos (XQ???) la lógica del examen se basa en lo indicado</a:t>
            </a:r>
            <a:r>
              <a:rPr lang="es-CR" sz="1200" kern="1200" baseline="0" dirty="0" smtClean="0">
                <a:solidFill>
                  <a:schemeClr val="tx2"/>
                </a:solidFill>
                <a:effectLst/>
                <a:latin typeface="+mn-lt"/>
                <a:ea typeface="+mn-ea"/>
                <a:cs typeface="+mn-cs"/>
              </a:rPr>
              <a:t> por el usuario y se emplea la ya conocida </a:t>
            </a:r>
            <a:r>
              <a:rPr lang="es-CR" sz="1200" kern="1200" dirty="0" smtClean="0">
                <a:solidFill>
                  <a:schemeClr val="tx2"/>
                </a:solidFill>
                <a:effectLst/>
                <a:latin typeface="+mn-lt"/>
                <a:ea typeface="+mn-ea"/>
                <a:cs typeface="+mn-cs"/>
              </a:rPr>
              <a:t>herramienta Adobe </a:t>
            </a:r>
            <a:r>
              <a:rPr lang="es-CR" sz="1200" kern="1200" dirty="0" err="1" smtClean="0">
                <a:solidFill>
                  <a:schemeClr val="tx2"/>
                </a:solidFill>
                <a:effectLst/>
                <a:latin typeface="+mn-lt"/>
                <a:ea typeface="+mn-ea"/>
                <a:cs typeface="+mn-cs"/>
              </a:rPr>
              <a:t>Audition</a:t>
            </a:r>
            <a:r>
              <a:rPr lang="es-CR" sz="1200" kern="1200" dirty="0" smtClean="0">
                <a:solidFill>
                  <a:schemeClr val="tx2"/>
                </a:solidFill>
                <a:effectLst/>
                <a:latin typeface="+mn-lt"/>
                <a:ea typeface="+mn-ea"/>
                <a:cs typeface="+mn-cs"/>
              </a:rPr>
              <a:t> para generar los tonos que son</a:t>
            </a:r>
            <a:r>
              <a:rPr lang="es-CR" sz="1200" kern="1200" baseline="0" dirty="0" smtClean="0">
                <a:solidFill>
                  <a:schemeClr val="tx2"/>
                </a:solidFill>
                <a:effectLst/>
                <a:latin typeface="+mn-lt"/>
                <a:ea typeface="+mn-ea"/>
                <a:cs typeface="+mn-cs"/>
              </a:rPr>
              <a:t> almacenados posteriormente</a:t>
            </a:r>
            <a:r>
              <a:rPr lang="es-CR" sz="1200" kern="1200" dirty="0" smtClean="0">
                <a:solidFill>
                  <a:schemeClr val="tx2"/>
                </a:solidFill>
                <a:effectLst/>
                <a:latin typeface="+mn-lt"/>
                <a:ea typeface="+mn-ea"/>
                <a:cs typeface="+mn-cs"/>
              </a:rPr>
              <a:t>.</a:t>
            </a:r>
          </a:p>
          <a:p>
            <a:endParaRPr lang="es-CR" sz="1200" kern="1200" dirty="0" smtClean="0">
              <a:solidFill>
                <a:schemeClr val="tx2"/>
              </a:solidFill>
              <a:effectLst/>
              <a:latin typeface="+mn-lt"/>
              <a:ea typeface="+mn-ea"/>
              <a:cs typeface="+mn-cs"/>
            </a:endParaRPr>
          </a:p>
          <a:p>
            <a:r>
              <a:rPr lang="es-CR" sz="1200" kern="1200" dirty="0" smtClean="0">
                <a:solidFill>
                  <a:schemeClr val="tx2"/>
                </a:solidFill>
                <a:effectLst/>
                <a:latin typeface="+mn-lt"/>
                <a:ea typeface="+mn-ea"/>
                <a:cs typeface="+mn-cs"/>
              </a:rPr>
              <a:t>Conclusión</a:t>
            </a:r>
            <a:r>
              <a:rPr lang="es-CR" sz="1200"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,Se establece que los sonidos se seleccionan en esos rangos porque cuando no se perciben, es cuando se determina que existe una posible lesión auditiva. Y se</a:t>
            </a:r>
            <a:r>
              <a:rPr lang="es-CR" sz="1200" kern="1200" baseline="0" dirty="0" smtClean="0">
                <a:solidFill>
                  <a:schemeClr val="tx2"/>
                </a:solidFill>
                <a:effectLst/>
                <a:latin typeface="+mn-lt"/>
                <a:ea typeface="+mn-ea"/>
                <a:cs typeface="+mn-cs"/>
              </a:rPr>
              <a:t> crea el insumo para  las pruebas</a:t>
            </a: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21</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Beto</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22</a:t>
            </a:fld>
            <a:endParaRPr lang="es-CR"/>
          </a:p>
        </p:txBody>
      </p:sp>
    </p:spTree>
    <p:extLst>
      <p:ext uri="{BB962C8B-B14F-4D97-AF65-F5344CB8AC3E}">
        <p14:creationId xmlns:p14="http://schemas.microsoft.com/office/powerpoint/2010/main" val="794362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kern="1200" dirty="0" smtClean="0">
                <a:solidFill>
                  <a:schemeClr val="tx2"/>
                </a:solidFill>
                <a:effectLst/>
                <a:latin typeface="+mn-lt"/>
                <a:ea typeface="+mn-ea"/>
                <a:cs typeface="+mn-cs"/>
              </a:rPr>
              <a:t>Beto</a:t>
            </a:r>
            <a:br>
              <a:rPr lang="es-ES" sz="1200" kern="1200" dirty="0" smtClean="0">
                <a:solidFill>
                  <a:schemeClr val="tx2"/>
                </a:solidFill>
                <a:effectLst/>
                <a:latin typeface="+mn-lt"/>
                <a:ea typeface="+mn-ea"/>
                <a:cs typeface="+mn-cs"/>
              </a:rPr>
            </a:br>
            <a:r>
              <a:rPr lang="es-ES" sz="1200" kern="1200" dirty="0" smtClean="0">
                <a:solidFill>
                  <a:schemeClr val="tx2"/>
                </a:solidFill>
                <a:effectLst/>
                <a:latin typeface="+mn-lt"/>
                <a:ea typeface="+mn-ea"/>
                <a:cs typeface="+mn-cs"/>
              </a:rPr>
              <a:t>1, Características</a:t>
            </a:r>
            <a:r>
              <a:rPr lang="es-ES" sz="1200" kern="1200" baseline="0" dirty="0" smtClean="0">
                <a:solidFill>
                  <a:schemeClr val="tx2"/>
                </a:solidFill>
                <a:effectLst/>
                <a:latin typeface="+mn-lt"/>
                <a:ea typeface="+mn-ea"/>
                <a:cs typeface="+mn-cs"/>
              </a:rPr>
              <a:t> técnicas de los auriculares (</a:t>
            </a:r>
            <a:r>
              <a:rPr lang="es-ES" sz="1200" kern="1200" baseline="0" dirty="0" err="1" smtClean="0">
                <a:solidFill>
                  <a:schemeClr val="tx2"/>
                </a:solidFill>
                <a:effectLst/>
                <a:latin typeface="+mn-lt"/>
                <a:ea typeface="+mn-ea"/>
                <a:cs typeface="+mn-cs"/>
              </a:rPr>
              <a:t>Frecuencias,impedancia</a:t>
            </a:r>
            <a:r>
              <a:rPr lang="es-ES" sz="1200" kern="1200" baseline="0" dirty="0" smtClean="0">
                <a:solidFill>
                  <a:schemeClr val="tx2"/>
                </a:solidFill>
                <a:effectLst/>
                <a:latin typeface="+mn-lt"/>
                <a:ea typeface="+mn-ea"/>
                <a:cs typeface="+mn-cs"/>
              </a:rPr>
              <a:t>, </a:t>
            </a:r>
            <a:r>
              <a:rPr lang="es-ES" sz="1200" kern="1200" baseline="0" dirty="0" err="1" smtClean="0">
                <a:solidFill>
                  <a:schemeClr val="tx2"/>
                </a:solidFill>
                <a:effectLst/>
                <a:latin typeface="+mn-lt"/>
                <a:ea typeface="+mn-ea"/>
                <a:cs typeface="+mn-cs"/>
              </a:rPr>
              <a:t>sensibilidad,distorsión</a:t>
            </a:r>
            <a:r>
              <a:rPr lang="es-ES" sz="1200" kern="1200" baseline="0" dirty="0" smtClean="0">
                <a:solidFill>
                  <a:schemeClr val="tx2"/>
                </a:solidFill>
                <a:effectLst/>
                <a:latin typeface="+mn-lt"/>
                <a:ea typeface="+mn-ea"/>
                <a:cs typeface="+mn-cs"/>
              </a:rPr>
              <a:t>. )</a:t>
            </a:r>
          </a:p>
          <a:p>
            <a:pPr lvl="0"/>
            <a:r>
              <a:rPr lang="es-ES" sz="1200" kern="1200" baseline="0" dirty="0" smtClean="0">
                <a:solidFill>
                  <a:schemeClr val="tx2"/>
                </a:solidFill>
                <a:effectLst/>
                <a:latin typeface="+mn-lt"/>
                <a:ea typeface="+mn-ea"/>
                <a:cs typeface="+mn-cs"/>
              </a:rPr>
              <a:t/>
            </a:r>
            <a:br>
              <a:rPr lang="es-ES" sz="1200" kern="1200" baseline="0" dirty="0" smtClean="0">
                <a:solidFill>
                  <a:schemeClr val="tx2"/>
                </a:solidFill>
                <a:effectLst/>
                <a:latin typeface="+mn-lt"/>
                <a:ea typeface="+mn-ea"/>
                <a:cs typeface="+mn-cs"/>
              </a:rPr>
            </a:br>
            <a:r>
              <a:rPr lang="es-ES" sz="1200" kern="1200" dirty="0" smtClean="0">
                <a:solidFill>
                  <a:schemeClr val="tx2"/>
                </a:solidFill>
                <a:effectLst/>
                <a:latin typeface="+mn-lt"/>
                <a:ea typeface="+mn-ea"/>
                <a:cs typeface="+mn-cs"/>
              </a:rPr>
              <a:t>Frecuencias entre 20 Hz y 20 KHz aun cuando en el mercado se encuentran entre 5 Hz y 51 KHz.</a:t>
            </a:r>
            <a:endParaRPr lang="es-CR"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La impedancia deseada sugiere que un audífono de alta calidad debe de contener alrededor de 20-32 ohmios ,normalmente de 8, ahora bien esto no quiere decir que 600 ohmios definían un auricular como de calidad pues por el contrario son menos sensibles generando un mal sonido.</a:t>
            </a:r>
            <a:endParaRPr lang="es-CR"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En cuanto a la sensibilidad, el valor de esta indica hasta qué nivel puede el auricular reproducir sonidos de baja potencia. La distorsión, es decir, la precisión con la que los auriculares reproducen el sonido debe de oscilar entre el 1% (siendo esto lo común en el mercado) y el 0,1% (siendo estos de los más caros).</a:t>
            </a:r>
          </a:p>
          <a:p>
            <a:pPr lvl="0"/>
            <a:endParaRPr lang="es-ES"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2, reuniones</a:t>
            </a:r>
          </a:p>
          <a:p>
            <a:pPr lvl="0"/>
            <a:endParaRPr lang="es-ES"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3.,  Precondiciones 1, Lugar silencioso.</a:t>
            </a:r>
            <a:r>
              <a:rPr lang="es-ES" sz="1200" kern="1200" baseline="0" dirty="0" smtClean="0">
                <a:solidFill>
                  <a:schemeClr val="tx2"/>
                </a:solidFill>
                <a:effectLst/>
                <a:latin typeface="+mn-lt"/>
                <a:ea typeface="+mn-ea"/>
                <a:cs typeface="+mn-cs"/>
              </a:rPr>
              <a:t> 2 Colocar audífonos en el oído adecuado.3, Se requiere que el volumen del teléfono esté al 100%</a:t>
            </a:r>
            <a:endParaRPr lang="es-ES" sz="1200" kern="1200" dirty="0" smtClean="0">
              <a:solidFill>
                <a:schemeClr val="tx2"/>
              </a:solidFill>
              <a:effectLst/>
              <a:latin typeface="+mn-lt"/>
              <a:ea typeface="+mn-ea"/>
              <a:cs typeface="+mn-cs"/>
            </a:endParaRPr>
          </a:p>
          <a:p>
            <a:pPr lvl="0"/>
            <a:endParaRPr lang="es-CR" sz="1200" kern="1200" dirty="0" smtClean="0">
              <a:solidFill>
                <a:schemeClr val="tx2"/>
              </a:solidFill>
              <a:effectLst/>
              <a:latin typeface="+mn-lt"/>
              <a:ea typeface="+mn-ea"/>
              <a:cs typeface="+mn-cs"/>
            </a:endParaRPr>
          </a:p>
          <a:p>
            <a:r>
              <a:rPr lang="es-ES" sz="1200" kern="1200" dirty="0" smtClean="0">
                <a:solidFill>
                  <a:schemeClr val="tx2"/>
                </a:solidFill>
                <a:effectLst/>
                <a:latin typeface="+mn-lt"/>
                <a:ea typeface="+mn-ea"/>
                <a:cs typeface="+mn-cs"/>
              </a:rPr>
              <a:t> *Auricular estéreo:</a:t>
            </a:r>
            <a:r>
              <a:rPr lang="es-CR" sz="1200" kern="1200" dirty="0" smtClean="0">
                <a:solidFill>
                  <a:schemeClr val="tx2"/>
                </a:solidFill>
                <a:effectLst/>
                <a:latin typeface="+mn-lt"/>
                <a:ea typeface="+mn-ea"/>
                <a:cs typeface="+mn-cs"/>
              </a:rPr>
              <a:t>que tienen dos audífonos, uno para cada oreja</a:t>
            </a:r>
          </a:p>
          <a:p>
            <a:pPr lvl="0"/>
            <a:endParaRPr lang="es-CR" sz="1200" kern="1200" dirty="0" smtClean="0">
              <a:solidFill>
                <a:schemeClr val="tx2"/>
              </a:solidFill>
              <a:effectLst/>
              <a:latin typeface="+mn-lt"/>
              <a:ea typeface="+mn-ea"/>
              <a:cs typeface="+mn-cs"/>
            </a:endParaRPr>
          </a:p>
          <a:p>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23</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CR" sz="1200" kern="1200" dirty="0" smtClean="0">
                <a:solidFill>
                  <a:schemeClr val="tx2"/>
                </a:solidFill>
                <a:effectLst/>
                <a:latin typeface="+mn-lt"/>
                <a:ea typeface="+mn-ea"/>
                <a:cs typeface="+mn-cs"/>
              </a:rPr>
              <a:t>Beto</a:t>
            </a:r>
          </a:p>
        </p:txBody>
      </p:sp>
      <p:sp>
        <p:nvSpPr>
          <p:cNvPr id="4" name="Slide Number Placeholder 3"/>
          <p:cNvSpPr>
            <a:spLocks noGrp="1"/>
          </p:cNvSpPr>
          <p:nvPr>
            <p:ph type="sldNum" sz="quarter" idx="10"/>
          </p:nvPr>
        </p:nvSpPr>
        <p:spPr/>
        <p:txBody>
          <a:bodyPr/>
          <a:lstStyle/>
          <a:p>
            <a:fld id="{841221E5-7225-48EB-A4EE-420E7BFCF705}" type="slidenum">
              <a:rPr lang="es-CR" smtClean="0"/>
              <a:pPr/>
              <a:t>24</a:t>
            </a:fld>
            <a:endParaRPr lang="es-CR"/>
          </a:p>
        </p:txBody>
      </p:sp>
    </p:spTree>
    <p:extLst>
      <p:ext uri="{BB962C8B-B14F-4D97-AF65-F5344CB8AC3E}">
        <p14:creationId xmlns:p14="http://schemas.microsoft.com/office/powerpoint/2010/main" val="480101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p>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25</a:t>
            </a:fld>
            <a:endParaRPr lang="es-CR" dirty="0"/>
          </a:p>
        </p:txBody>
      </p:sp>
    </p:spTree>
    <p:extLst>
      <p:ext uri="{BB962C8B-B14F-4D97-AF65-F5344CB8AC3E}">
        <p14:creationId xmlns:p14="http://schemas.microsoft.com/office/powerpoint/2010/main" val="794362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Dani</a:t>
            </a:r>
            <a:br>
              <a:rPr lang="es-CR" sz="1200" u="none" kern="1200" dirty="0" smtClean="0">
                <a:solidFill>
                  <a:schemeClr val="tx2"/>
                </a:solidFill>
                <a:effectLst/>
                <a:latin typeface="+mn-lt"/>
                <a:ea typeface="+mn-ea"/>
                <a:cs typeface="+mn-cs"/>
              </a:rPr>
            </a:br>
            <a:r>
              <a:rPr lang="es-CR" sz="1200" u="none" kern="1200" dirty="0" smtClean="0">
                <a:solidFill>
                  <a:schemeClr val="tx2"/>
                </a:solidFill>
                <a:effectLst/>
                <a:latin typeface="+mn-lt"/>
                <a:ea typeface="+mn-ea"/>
                <a:cs typeface="+mn-cs"/>
              </a:rPr>
              <a:t>1.Creados según</a:t>
            </a:r>
            <a:r>
              <a:rPr lang="es-CR" sz="1200" u="none" kern="1200" baseline="0" dirty="0" smtClean="0">
                <a:solidFill>
                  <a:schemeClr val="tx2"/>
                </a:solidFill>
                <a:effectLst/>
                <a:latin typeface="+mn-lt"/>
                <a:ea typeface="+mn-ea"/>
                <a:cs typeface="+mn-cs"/>
              </a:rPr>
              <a:t> los requerimientos.</a:t>
            </a:r>
            <a:r>
              <a:rPr lang="es-CR" sz="1200" kern="1200" dirty="0" smtClean="0">
                <a:solidFill>
                  <a:schemeClr val="tx2"/>
                </a:solidFill>
                <a:effectLst/>
                <a:latin typeface="+mn-lt"/>
                <a:ea typeface="+mn-ea"/>
                <a:cs typeface="+mn-cs"/>
              </a:rPr>
              <a:t> requerimientos, el alcance de las pruebas es evidenciar que la aplicación cumple o no con las funcionalidades solicitadas inicialmente. </a:t>
            </a:r>
            <a:endParaRPr lang="es-CR" sz="1200" u="none" kern="1200" baseline="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2. Estas pruebas se</a:t>
            </a:r>
            <a:r>
              <a:rPr lang="es-CR" sz="1200" u="none" kern="1200" baseline="0" dirty="0" smtClean="0">
                <a:solidFill>
                  <a:schemeClr val="tx2"/>
                </a:solidFill>
                <a:effectLst/>
                <a:latin typeface="+mn-lt"/>
                <a:ea typeface="+mn-ea"/>
                <a:cs typeface="+mn-cs"/>
              </a:rPr>
              <a:t> desarrollan en </a:t>
            </a:r>
            <a:r>
              <a:rPr lang="es-CR" sz="1200" kern="1200" dirty="0" smtClean="0">
                <a:solidFill>
                  <a:schemeClr val="tx2"/>
                </a:solidFill>
                <a:effectLst/>
                <a:latin typeface="+mn-lt"/>
                <a:ea typeface="+mn-ea"/>
                <a:cs typeface="+mn-cs"/>
              </a:rPr>
              <a:t>la última fase </a:t>
            </a:r>
            <a:r>
              <a:rPr lang="es-CR" sz="1200" b="1" kern="1200" dirty="0" smtClean="0">
                <a:solidFill>
                  <a:schemeClr val="tx2"/>
                </a:solidFill>
                <a:effectLst/>
                <a:latin typeface="+mn-lt"/>
                <a:ea typeface="+mn-ea"/>
                <a:cs typeface="+mn-cs"/>
              </a:rPr>
              <a:t>(prueba y reparación del sistema)</a:t>
            </a:r>
            <a:r>
              <a:rPr lang="es-CR" sz="1200" kern="1200" dirty="0" smtClean="0">
                <a:solidFill>
                  <a:schemeClr val="tx2"/>
                </a:solidFill>
                <a:effectLst/>
                <a:latin typeface="+mn-lt"/>
                <a:ea typeface="+mn-ea"/>
                <a:cs typeface="+mn-cs"/>
              </a:rPr>
              <a:t> que tiene como meta la disponibilidad de una versión estable y plenamente funcional del sistema, se involucra a la dueña de la empresa para realizar las pruebas  finales. Fase I existen 8 escenarios que no son exitosos. En ese momento se cuenta con un grado de aceptación de 82% sobre la aplicación desarrollada. Luego de los ajustes requeridos en</a:t>
            </a:r>
            <a:r>
              <a:rPr lang="es-CR" sz="1200"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la Fase II se logra un grado de aceptación del 100%.</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3,Al finalizar este periodo de tiempo, se le comunicará al usuario que los ingenieros dan por finalizado el periodo de pruebas y ajustes. Garantizando así, la calidad y el compromiso que brinda el trabajo de los estudiantes de la Universidad Nacional.</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baseline="0" dirty="0" smtClean="0">
                <a:solidFill>
                  <a:schemeClr val="tx2"/>
                </a:solidFill>
                <a:effectLst/>
                <a:latin typeface="+mn-lt"/>
                <a:ea typeface="+mn-ea"/>
                <a:cs typeface="+mn-cs"/>
              </a:rPr>
              <a:t> </a:t>
            </a: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26</a:t>
            </a:fld>
            <a:endParaRPr lang="es-CR" dirty="0"/>
          </a:p>
        </p:txBody>
      </p:sp>
    </p:spTree>
    <p:extLst>
      <p:ext uri="{BB962C8B-B14F-4D97-AF65-F5344CB8AC3E}">
        <p14:creationId xmlns:p14="http://schemas.microsoft.com/office/powerpoint/2010/main" val="3820931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Beto</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27</a:t>
            </a:fld>
            <a:endParaRPr lang="es-CR"/>
          </a:p>
        </p:txBody>
      </p:sp>
    </p:spTree>
    <p:extLst>
      <p:ext uri="{BB962C8B-B14F-4D97-AF65-F5344CB8AC3E}">
        <p14:creationId xmlns:p14="http://schemas.microsoft.com/office/powerpoint/2010/main" val="794362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Beto</a:t>
            </a: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28</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Beto</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29</a:t>
            </a:fld>
            <a:endParaRPr lang="es-CR"/>
          </a:p>
        </p:txBody>
      </p:sp>
    </p:spTree>
    <p:extLst>
      <p:ext uri="{BB962C8B-B14F-4D97-AF65-F5344CB8AC3E}">
        <p14:creationId xmlns:p14="http://schemas.microsoft.com/office/powerpoint/2010/main" val="3299326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Dani</a:t>
            </a:r>
            <a:endParaRPr lang="en-US" dirty="0" smtClean="0"/>
          </a:p>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a:t>
            </a:fld>
            <a:endParaRPr lang="es-CR"/>
          </a:p>
        </p:txBody>
      </p:sp>
    </p:spTree>
    <p:extLst>
      <p:ext uri="{BB962C8B-B14F-4D97-AF65-F5344CB8AC3E}">
        <p14:creationId xmlns:p14="http://schemas.microsoft.com/office/powerpoint/2010/main" val="3004846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30</a:t>
            </a:fld>
            <a:endParaRPr lang="es-CR"/>
          </a:p>
        </p:txBody>
      </p:sp>
    </p:spTree>
    <p:extLst>
      <p:ext uri="{BB962C8B-B14F-4D97-AF65-F5344CB8AC3E}">
        <p14:creationId xmlns:p14="http://schemas.microsoft.com/office/powerpoint/2010/main" val="19583101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31</a:t>
            </a:fld>
            <a:endParaRPr lang="es-CR"/>
          </a:p>
        </p:txBody>
      </p:sp>
    </p:spTree>
    <p:extLst>
      <p:ext uri="{BB962C8B-B14F-4D97-AF65-F5344CB8AC3E}">
        <p14:creationId xmlns:p14="http://schemas.microsoft.com/office/powerpoint/2010/main" val="6587626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p>
          <a:p>
            <a:r>
              <a:rPr lang="es-CR" dirty="0" smtClean="0"/>
              <a:t>Ayuda</a:t>
            </a:r>
            <a:r>
              <a:rPr lang="es-CR" baseline="0" dirty="0" smtClean="0"/>
              <a:t> permite a los desarrolladores subir las aplicaciones de una manera sencilla y clara</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32</a:t>
            </a:fld>
            <a:endParaRPr lang="es-CR"/>
          </a:p>
        </p:txBody>
      </p:sp>
    </p:spTree>
    <p:extLst>
      <p:ext uri="{BB962C8B-B14F-4D97-AF65-F5344CB8AC3E}">
        <p14:creationId xmlns:p14="http://schemas.microsoft.com/office/powerpoint/2010/main" val="20316943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33</a:t>
            </a:fld>
            <a:endParaRPr lang="es-CR"/>
          </a:p>
        </p:txBody>
      </p:sp>
    </p:spTree>
    <p:extLst>
      <p:ext uri="{BB962C8B-B14F-4D97-AF65-F5344CB8AC3E}">
        <p14:creationId xmlns:p14="http://schemas.microsoft.com/office/powerpoint/2010/main" val="30990614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34</a:t>
            </a:fld>
            <a:endParaRPr lang="es-CR"/>
          </a:p>
        </p:txBody>
      </p:sp>
    </p:spTree>
    <p:extLst>
      <p:ext uri="{BB962C8B-B14F-4D97-AF65-F5344CB8AC3E}">
        <p14:creationId xmlns:p14="http://schemas.microsoft.com/office/powerpoint/2010/main" val="9645368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dirty="0" smtClean="0"/>
              <a:t>Dani</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35</a:t>
            </a:fld>
            <a:endParaRPr lang="es-CR"/>
          </a:p>
        </p:txBody>
      </p:sp>
    </p:spTree>
    <p:extLst>
      <p:ext uri="{BB962C8B-B14F-4D97-AF65-F5344CB8AC3E}">
        <p14:creationId xmlns:p14="http://schemas.microsoft.com/office/powerpoint/2010/main" val="3487465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Beto</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36</a:t>
            </a:fld>
            <a:endParaRPr lang="es-CR"/>
          </a:p>
        </p:txBody>
      </p:sp>
    </p:spTree>
    <p:extLst>
      <p:ext uri="{BB962C8B-B14F-4D97-AF65-F5344CB8AC3E}">
        <p14:creationId xmlns:p14="http://schemas.microsoft.com/office/powerpoint/2010/main" val="12613297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sz="1200" b="1" kern="1200" dirty="0" smtClean="0">
                <a:solidFill>
                  <a:schemeClr val="tx2"/>
                </a:solidFill>
                <a:effectLst/>
                <a:latin typeface="+mn-lt"/>
                <a:ea typeface="+mn-ea"/>
                <a:cs typeface="+mn-cs"/>
              </a:rPr>
              <a:t>Beto</a:t>
            </a:r>
            <a:br>
              <a:rPr lang="es-CR" sz="1200" b="1" kern="1200" dirty="0" smtClean="0">
                <a:solidFill>
                  <a:schemeClr val="tx2"/>
                </a:solidFill>
                <a:effectLst/>
                <a:latin typeface="+mn-lt"/>
                <a:ea typeface="+mn-ea"/>
                <a:cs typeface="+mn-cs"/>
              </a:rPr>
            </a:br>
            <a:r>
              <a:rPr lang="es-CR" sz="1200" b="1" kern="1200" dirty="0" smtClean="0">
                <a:solidFill>
                  <a:schemeClr val="tx2"/>
                </a:solidFill>
                <a:effectLst/>
                <a:latin typeface="+mn-lt"/>
                <a:ea typeface="+mn-ea"/>
                <a:cs typeface="+mn-cs"/>
              </a:rPr>
              <a:t/>
            </a:r>
            <a:br>
              <a:rPr lang="es-CR" sz="1200" b="1" kern="1200" dirty="0" smtClean="0">
                <a:solidFill>
                  <a:schemeClr val="tx2"/>
                </a:solidFill>
                <a:effectLst/>
                <a:latin typeface="+mn-lt"/>
                <a:ea typeface="+mn-ea"/>
                <a:cs typeface="+mn-cs"/>
              </a:rPr>
            </a:br>
            <a:r>
              <a:rPr lang="es-CR" sz="1200" b="1" kern="1200" dirty="0" smtClean="0">
                <a:solidFill>
                  <a:schemeClr val="tx2"/>
                </a:solidFill>
                <a:effectLst/>
                <a:latin typeface="+mn-lt"/>
                <a:ea typeface="+mn-ea"/>
                <a:cs typeface="+mn-cs"/>
              </a:rPr>
              <a:t>**REVISAR JUNTOS</a:t>
            </a:r>
          </a:p>
          <a:p>
            <a:endParaRPr lang="es-CR" sz="1200" b="1" kern="1200" dirty="0" smtClean="0">
              <a:solidFill>
                <a:schemeClr val="tx2"/>
              </a:solidFill>
              <a:effectLst/>
              <a:latin typeface="+mn-lt"/>
              <a:ea typeface="+mn-ea"/>
              <a:cs typeface="+mn-cs"/>
            </a:endParaRPr>
          </a:p>
          <a:p>
            <a:r>
              <a:rPr lang="es-CR" sz="1200" b="1" kern="1200" dirty="0" smtClean="0">
                <a:solidFill>
                  <a:schemeClr val="tx2"/>
                </a:solidFill>
                <a:effectLst/>
                <a:latin typeface="+mn-lt"/>
                <a:ea typeface="+mn-ea"/>
                <a:cs typeface="+mn-cs"/>
              </a:rPr>
              <a:t>Exploración</a:t>
            </a:r>
            <a:r>
              <a:rPr lang="es-CR" sz="1200" kern="1200" dirty="0" smtClean="0">
                <a:solidFill>
                  <a:schemeClr val="tx2"/>
                </a:solidFill>
                <a:effectLst/>
                <a:latin typeface="+mn-lt"/>
                <a:ea typeface="+mn-ea"/>
                <a:cs typeface="+mn-cs"/>
              </a:rPr>
              <a:t>, se realiza contacto inicial, un estudio de factibilidad operativa, técnica, financiera y debe establecerse un plan de proyecto o cronograma de trabajo de las etapas.</a:t>
            </a:r>
          </a:p>
          <a:p>
            <a:endParaRPr lang="es-CR" sz="1200" kern="1200" dirty="0" smtClean="0">
              <a:solidFill>
                <a:schemeClr val="tx2"/>
              </a:solidFill>
              <a:effectLst/>
              <a:latin typeface="+mn-lt"/>
              <a:ea typeface="+mn-ea"/>
              <a:cs typeface="+mn-cs"/>
            </a:endParaRPr>
          </a:p>
          <a:p>
            <a:r>
              <a:rPr lang="es-CR" sz="1200" b="1" kern="1200" dirty="0" smtClean="0">
                <a:solidFill>
                  <a:schemeClr val="tx2"/>
                </a:solidFill>
                <a:effectLst/>
                <a:latin typeface="+mn-lt"/>
                <a:ea typeface="+mn-ea"/>
                <a:cs typeface="+mn-cs"/>
              </a:rPr>
              <a:t>Inicialización</a:t>
            </a:r>
            <a:r>
              <a:rPr lang="es-CR" sz="1200" kern="1200" dirty="0" smtClean="0">
                <a:solidFill>
                  <a:schemeClr val="tx2"/>
                </a:solidFill>
                <a:effectLst/>
                <a:latin typeface="+mn-lt"/>
                <a:ea typeface="+mn-ea"/>
                <a:cs typeface="+mn-cs"/>
              </a:rPr>
              <a:t>, se dedica al trabajo de investigación, definición de requerimientos, creación conceptual de la solución y preparación tecnológica(establecer</a:t>
            </a:r>
            <a:r>
              <a:rPr lang="es-CR" sz="1200" kern="1200" baseline="0" dirty="0" smtClean="0">
                <a:solidFill>
                  <a:schemeClr val="tx2"/>
                </a:solidFill>
                <a:effectLst/>
                <a:latin typeface="+mn-lt"/>
                <a:ea typeface="+mn-ea"/>
                <a:cs typeface="+mn-cs"/>
              </a:rPr>
              <a:t> plataforma</a:t>
            </a:r>
            <a:r>
              <a:rPr lang="es-CR" sz="1200" kern="1200" dirty="0" smtClean="0">
                <a:solidFill>
                  <a:schemeClr val="tx2"/>
                </a:solidFill>
                <a:effectLst/>
                <a:latin typeface="+mn-lt"/>
                <a:ea typeface="+mn-ea"/>
                <a:cs typeface="+mn-cs"/>
              </a:rPr>
              <a:t>) para llevar a cabo el proyecto, auto</a:t>
            </a:r>
            <a:r>
              <a:rPr lang="es-CR" sz="1200" kern="1200" baseline="0" dirty="0" smtClean="0">
                <a:solidFill>
                  <a:schemeClr val="tx2"/>
                </a:solidFill>
                <a:effectLst/>
                <a:latin typeface="+mn-lt"/>
                <a:ea typeface="+mn-ea"/>
                <a:cs typeface="+mn-cs"/>
              </a:rPr>
              <a:t> capacitación</a:t>
            </a:r>
            <a:r>
              <a:rPr lang="es-CR" sz="1200" kern="1200" dirty="0" smtClean="0">
                <a:solidFill>
                  <a:schemeClr val="tx2"/>
                </a:solidFill>
                <a:effectLst/>
                <a:latin typeface="+mn-lt"/>
                <a:ea typeface="+mn-ea"/>
                <a:cs typeface="+mn-cs"/>
              </a:rPr>
              <a:t>. Se</a:t>
            </a:r>
            <a:r>
              <a:rPr lang="es-CR" sz="1200"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identifican todos los recursos necesarios. </a:t>
            </a:r>
          </a:p>
          <a:p>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b="1" kern="1200" dirty="0" smtClean="0">
                <a:solidFill>
                  <a:schemeClr val="tx2"/>
                </a:solidFill>
                <a:effectLst/>
                <a:latin typeface="+mn-lt"/>
                <a:ea typeface="+mn-ea"/>
                <a:cs typeface="+mn-cs"/>
              </a:rPr>
              <a:t>Producción</a:t>
            </a:r>
            <a:r>
              <a:rPr lang="es-CR" sz="1200"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11 iteraciones de 4 semanas cada una. El primer día de cada iteración,</a:t>
            </a:r>
            <a:r>
              <a:rPr lang="es-CR" sz="1200"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se extraerán las historias más críticas del </a:t>
            </a:r>
            <a:r>
              <a:rPr lang="es-CR" sz="1200" i="1" kern="1200" dirty="0" err="1" smtClean="0">
                <a:solidFill>
                  <a:schemeClr val="tx2"/>
                </a:solidFill>
                <a:effectLst/>
                <a:latin typeface="+mn-lt"/>
                <a:ea typeface="+mn-ea"/>
                <a:cs typeface="+mn-cs"/>
              </a:rPr>
              <a:t>backlog</a:t>
            </a:r>
            <a:r>
              <a:rPr lang="es-CR" sz="1200" i="1" kern="120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y los requerimientos por realizar. Los siguientes días se trabajarán en la realización de los requerimientos seleccionados, posteriormente, se realizan pruebas técnicas y, por último, se libera la iteración.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b="1" kern="1200" dirty="0" smtClean="0">
                <a:solidFill>
                  <a:schemeClr val="tx2"/>
                </a:solidFill>
                <a:effectLst/>
                <a:latin typeface="+mn-lt"/>
                <a:ea typeface="+mn-ea"/>
                <a:cs typeface="+mn-cs"/>
              </a:rPr>
              <a:t>Estabilización</a:t>
            </a:r>
            <a:r>
              <a:rPr lang="es-CR" sz="1200" kern="1200" dirty="0" smtClean="0">
                <a:solidFill>
                  <a:schemeClr val="tx2"/>
                </a:solidFill>
                <a:effectLst/>
                <a:latin typeface="+mn-lt"/>
                <a:ea typeface="+mn-ea"/>
                <a:cs typeface="+mn-cs"/>
              </a:rPr>
              <a:t>, se llevan a cabo las últimas acciones. Unificar y estar seguros de que el proyecto cuente con las funcionalidades deseadas.</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b="1" kern="1200" dirty="0" smtClean="0">
                <a:solidFill>
                  <a:schemeClr val="tx2"/>
                </a:solidFill>
                <a:effectLst/>
                <a:latin typeface="+mn-lt"/>
                <a:ea typeface="+mn-ea"/>
                <a:cs typeface="+mn-cs"/>
              </a:rPr>
              <a:t>Prueba y reparación del sistema </a:t>
            </a:r>
            <a:r>
              <a:rPr lang="es-CR" sz="1200" kern="1200" dirty="0" smtClean="0">
                <a:solidFill>
                  <a:schemeClr val="tx2"/>
                </a:solidFill>
                <a:effectLst/>
                <a:latin typeface="+mn-lt"/>
                <a:ea typeface="+mn-ea"/>
                <a:cs typeface="+mn-cs"/>
              </a:rPr>
              <a:t>contar con versión estable y plenamente funcional del sistema. </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endParaRPr lang="es-CR" sz="1200" kern="1200" dirty="0" smtClean="0">
              <a:solidFill>
                <a:schemeClr val="tx2"/>
              </a:solidFill>
              <a:effectLst/>
              <a:latin typeface="+mn-lt"/>
              <a:ea typeface="+mn-ea"/>
              <a:cs typeface="+mn-cs"/>
            </a:endParaRPr>
          </a:p>
          <a:p>
            <a:endParaRPr lang="es-CR" sz="1200" kern="1200" dirty="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37</a:t>
            </a:fld>
            <a:endParaRPr lang="es-CR" dirty="0"/>
          </a:p>
        </p:txBody>
      </p:sp>
    </p:spTree>
    <p:extLst>
      <p:ext uri="{BB962C8B-B14F-4D97-AF65-F5344CB8AC3E}">
        <p14:creationId xmlns:p14="http://schemas.microsoft.com/office/powerpoint/2010/main" val="38209310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38</a:t>
            </a:fld>
            <a:endParaRPr lang="es-CR"/>
          </a:p>
        </p:txBody>
      </p:sp>
    </p:spTree>
    <p:extLst>
      <p:ext uri="{BB962C8B-B14F-4D97-AF65-F5344CB8AC3E}">
        <p14:creationId xmlns:p14="http://schemas.microsoft.com/office/powerpoint/2010/main" val="14232312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39</a:t>
            </a:fld>
            <a:endParaRPr lang="es-CR"/>
          </a:p>
        </p:txBody>
      </p:sp>
    </p:spTree>
    <p:extLst>
      <p:ext uri="{BB962C8B-B14F-4D97-AF65-F5344CB8AC3E}">
        <p14:creationId xmlns:p14="http://schemas.microsoft.com/office/powerpoint/2010/main" val="1316836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Presentar</a:t>
            </a:r>
            <a:r>
              <a:rPr lang="es-CR" baseline="0" dirty="0" smtClean="0"/>
              <a:t> a los involucrados</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4</a:t>
            </a:fld>
            <a:endParaRPr lang="es-CR"/>
          </a:p>
        </p:txBody>
      </p:sp>
    </p:spTree>
    <p:extLst>
      <p:ext uri="{BB962C8B-B14F-4D97-AF65-F5344CB8AC3E}">
        <p14:creationId xmlns:p14="http://schemas.microsoft.com/office/powerpoint/2010/main" val="35486945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dirty="0" smtClean="0"/>
              <a:t>Dani</a:t>
            </a:r>
            <a:br>
              <a:rPr lang="es-CR" dirty="0" smtClean="0"/>
            </a:br>
            <a:r>
              <a:rPr lang="es-CR" dirty="0" smtClean="0"/>
              <a:t>El total</a:t>
            </a:r>
            <a:r>
              <a:rPr lang="es-CR" baseline="0" dirty="0" smtClean="0"/>
              <a:t> de los costos es de 24626 $</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40</a:t>
            </a:fld>
            <a:endParaRPr lang="es-CR"/>
          </a:p>
        </p:txBody>
      </p:sp>
    </p:spTree>
    <p:extLst>
      <p:ext uri="{BB962C8B-B14F-4D97-AF65-F5344CB8AC3E}">
        <p14:creationId xmlns:p14="http://schemas.microsoft.com/office/powerpoint/2010/main" val="23233408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41</a:t>
            </a:fld>
            <a:endParaRPr lang="es-CR"/>
          </a:p>
        </p:txBody>
      </p:sp>
    </p:spTree>
    <p:extLst>
      <p:ext uri="{BB962C8B-B14F-4D97-AF65-F5344CB8AC3E}">
        <p14:creationId xmlns:p14="http://schemas.microsoft.com/office/powerpoint/2010/main" val="3971177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dirty="0" smtClean="0"/>
              <a:t>Dani</a:t>
            </a:r>
          </a:p>
          <a:p>
            <a:pPr marL="0" marR="0" lvl="0" indent="0" algn="l" defTabSz="914400" rtl="0" eaLnBrk="1" fontAlgn="auto" latinLnBrk="0" hangingPunct="1">
              <a:lnSpc>
                <a:spcPct val="100000"/>
              </a:lnSpc>
              <a:spcBef>
                <a:spcPts val="0"/>
              </a:spcBef>
              <a:spcAft>
                <a:spcPts val="0"/>
              </a:spcAft>
              <a:buClrTx/>
              <a:buSzTx/>
              <a:buFontTx/>
              <a:buNone/>
              <a:tabLst/>
              <a:defRPr/>
            </a:pPr>
            <a:r>
              <a:rPr lang="es-CR" dirty="0" smtClean="0"/>
              <a:t>1, </a:t>
            </a:r>
            <a:r>
              <a:rPr lang="es-ES" dirty="0" smtClean="0"/>
              <a:t>El mercado de aplicaciones móviles </a:t>
            </a:r>
            <a:r>
              <a:rPr lang="es-CR" dirty="0" smtClean="0"/>
              <a:t> para ser</a:t>
            </a:r>
            <a:r>
              <a:rPr lang="es-CR" baseline="0" dirty="0" smtClean="0"/>
              <a:t> explotado por usuarios y desarrolladores con fines.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s-C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R" baseline="0" dirty="0" smtClean="0"/>
              <a:t>2,</a:t>
            </a:r>
            <a:r>
              <a:rPr lang="es-CR" dirty="0" smtClean="0"/>
              <a:t> Permitiendo que los informáticos se desempeñen como agentes de innovación y evolución.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R" dirty="0" smtClean="0"/>
          </a:p>
          <a:p>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42</a:t>
            </a:fld>
            <a:endParaRPr lang="es-CR"/>
          </a:p>
        </p:txBody>
      </p:sp>
    </p:spTree>
    <p:extLst>
      <p:ext uri="{BB962C8B-B14F-4D97-AF65-F5344CB8AC3E}">
        <p14:creationId xmlns:p14="http://schemas.microsoft.com/office/powerpoint/2010/main" val="37589397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Beto</a:t>
            </a:r>
            <a:br>
              <a:rPr lang="es-CR" sz="1200" u="none" kern="1200" dirty="0" smtClean="0">
                <a:solidFill>
                  <a:schemeClr val="tx2"/>
                </a:solidFill>
                <a:effectLst/>
                <a:latin typeface="+mn-lt"/>
                <a:ea typeface="+mn-ea"/>
                <a:cs typeface="+mn-cs"/>
              </a:rPr>
            </a:br>
            <a:r>
              <a:rPr lang="es-CR" sz="1200" u="none" kern="1200" dirty="0" smtClean="0">
                <a:solidFill>
                  <a:schemeClr val="tx2"/>
                </a:solidFill>
                <a:effectLst/>
                <a:latin typeface="+mn-lt"/>
                <a:ea typeface="+mn-ea"/>
                <a:cs typeface="+mn-cs"/>
              </a:rPr>
              <a:t>1,</a:t>
            </a:r>
            <a:r>
              <a:rPr lang="es-CR" sz="1200" kern="1200" dirty="0" smtClean="0">
                <a:solidFill>
                  <a:schemeClr val="tx2"/>
                </a:solidFill>
                <a:effectLst/>
                <a:latin typeface="+mn-lt"/>
                <a:ea typeface="+mn-ea"/>
                <a:cs typeface="+mn-cs"/>
              </a:rPr>
              <a:t> Este acercamiento a la vez trata de cuidar y de advertir a la población de un problema muy subestimado en nuestra sociedad: La salud de nuestros oídos. Es en nuestra sociedad donde diariamente, el ruido excede muchas veces lo que nuestros oídos pueden tolerar, generando así pérdidas auditivas progresivas que son fácilmente prevenibles con el uso de dispositivos que filtren los ruidos excesivos</a:t>
            </a:r>
            <a:endParaRPr lang="es-CR" sz="1200" u="none" kern="1200" dirty="0" smtClean="0">
              <a:solidFill>
                <a:schemeClr val="tx2"/>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C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2,</a:t>
            </a:r>
            <a:r>
              <a:rPr lang="es-CR" baseline="0" dirty="0" smtClean="0"/>
              <a:t> La visión de la empresa indicaba ser líder, la creación de la app junto con la especialista permite que la empresa sea líder  ya que en CR no existía una aplicación de este tipo.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2"/>
                </a:solidFill>
                <a:effectLst/>
                <a:latin typeface="+mn-lt"/>
                <a:ea typeface="+mn-ea"/>
                <a:cs typeface="+mn-cs"/>
              </a:rPr>
              <a:t>La salud de nuestros oídos. Es subestimada en nuestra sociedad donde diariamente, el ruido excede muchas veces lo que nuestros oídos pueden tolerar, generando así pérdidas auditivas progresivas que son fácilmente.</a:t>
            </a: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C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R" baseline="0" dirty="0" smtClean="0"/>
              <a:t>3,</a:t>
            </a:r>
            <a:r>
              <a:rPr lang="es-ES" dirty="0" smtClean="0"/>
              <a:t> 1,La aplicación creada contribuye en temas de </a:t>
            </a:r>
            <a:r>
              <a:rPr lang="es-ES" b="1" dirty="0" smtClean="0"/>
              <a:t>desplazamiento, tiempo y economía</a:t>
            </a:r>
            <a:r>
              <a:rPr lang="es-ES" dirty="0" smtClean="0"/>
              <a:t>, generando altas posibilidades de que finalmente los usuarios contacten o puedan ser contactados por los especialistas.</a:t>
            </a:r>
          </a:p>
          <a:p>
            <a:pPr marL="0" marR="0" indent="0" algn="l" defTabSz="914400" rtl="0" eaLnBrk="1" fontAlgn="auto" latinLnBrk="0" hangingPunct="1">
              <a:lnSpc>
                <a:spcPct val="100000"/>
              </a:lnSpc>
              <a:spcBef>
                <a:spcPts val="0"/>
              </a:spcBef>
              <a:spcAft>
                <a:spcPts val="0"/>
              </a:spcAft>
              <a:buClrTx/>
              <a:buSzTx/>
              <a:buFontTx/>
              <a:buNone/>
              <a:tabLst/>
              <a:defRPr/>
            </a:pP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43</a:t>
            </a:fld>
            <a:endParaRPr lang="es-CR"/>
          </a:p>
        </p:txBody>
      </p:sp>
    </p:spTree>
    <p:extLst>
      <p:ext uri="{BB962C8B-B14F-4D97-AF65-F5344CB8AC3E}">
        <p14:creationId xmlns:p14="http://schemas.microsoft.com/office/powerpoint/2010/main" val="2508916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Beto</a:t>
            </a:r>
            <a:br>
              <a:rPr lang="es-CR" dirty="0" smtClean="0"/>
            </a:br>
            <a:r>
              <a:rPr lang="es-CR" dirty="0" smtClean="0"/>
              <a:t>1,</a:t>
            </a:r>
            <a:r>
              <a:rPr lang="es-ES" dirty="0" smtClean="0"/>
              <a:t> empleando para ello la opción de acceder a los artículos publicados por la empresa y educando a las personas para evitar trastornos en la manera de percibir el sonido.</a:t>
            </a:r>
          </a:p>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2, </a:t>
            </a:r>
            <a:r>
              <a:rPr lang="es-ES" dirty="0" smtClean="0"/>
              <a:t>alcanzado en las pruebas realizadas por el usuario sobre la aplicación, establecen el desarrollo de la misma como exitoso para la clínica </a:t>
            </a:r>
            <a:r>
              <a:rPr lang="es-ES" dirty="0" err="1" smtClean="0"/>
              <a:t>Audinsa</a:t>
            </a:r>
            <a:r>
              <a:rPr lang="es-ES" dirty="0" smtClean="0"/>
              <a:t> S.A.</a:t>
            </a:r>
            <a:endParaRPr lang="es-CR" dirty="0" smtClean="0"/>
          </a:p>
          <a:p>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44</a:t>
            </a:fld>
            <a:endParaRPr lang="es-CR"/>
          </a:p>
        </p:txBody>
      </p:sp>
    </p:spTree>
    <p:extLst>
      <p:ext uri="{BB962C8B-B14F-4D97-AF65-F5344CB8AC3E}">
        <p14:creationId xmlns:p14="http://schemas.microsoft.com/office/powerpoint/2010/main" val="30817731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Dani</a:t>
            </a:r>
            <a:br>
              <a:rPr lang="es-CR" dirty="0" smtClean="0"/>
            </a:br>
            <a:r>
              <a:rPr lang="es-CR" dirty="0" smtClean="0"/>
              <a:t/>
            </a:r>
            <a:br>
              <a:rPr lang="es-CR" dirty="0" smtClean="0"/>
            </a:br>
            <a:r>
              <a:rPr lang="es-CR" dirty="0" smtClean="0"/>
              <a:t>1, </a:t>
            </a:r>
            <a:r>
              <a:rPr lang="es-CR" dirty="0" smtClean="0"/>
              <a:t>costo de</a:t>
            </a:r>
            <a:r>
              <a:rPr lang="es-CR" baseline="0" dirty="0" smtClean="0"/>
              <a:t> proyectos como este beneficia al profesional universitario y a las empresas patrocinadoras</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45</a:t>
            </a:fld>
            <a:endParaRPr lang="es-CR"/>
          </a:p>
        </p:txBody>
      </p:sp>
    </p:spTree>
    <p:extLst>
      <p:ext uri="{BB962C8B-B14F-4D97-AF65-F5344CB8AC3E}">
        <p14:creationId xmlns:p14="http://schemas.microsoft.com/office/powerpoint/2010/main" val="33976137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dirty="0" smtClean="0"/>
              <a:t>Dani</a:t>
            </a:r>
            <a:br>
              <a:rPr lang="es-CR" dirty="0" smtClean="0"/>
            </a:br>
            <a:r>
              <a:rPr lang="es-CR" dirty="0" smtClean="0"/>
              <a:t/>
            </a:r>
            <a:br>
              <a:rPr lang="es-CR" dirty="0" smtClean="0"/>
            </a:br>
            <a:r>
              <a:rPr lang="es-CR" dirty="0" smtClean="0"/>
              <a:t>1,</a:t>
            </a:r>
            <a:r>
              <a:rPr lang="es-ES" dirty="0" smtClean="0"/>
              <a:t> Esta retroalimentación permitirá realizar mejoras y permitirá a la clínica </a:t>
            </a:r>
            <a:r>
              <a:rPr lang="es-ES" b="1" dirty="0" smtClean="0"/>
              <a:t>mantenerse en el mercado competitivo </a:t>
            </a:r>
            <a:r>
              <a:rPr lang="es-ES" dirty="0" smtClean="0"/>
              <a:t>del uso de aplicaciones móviles actualizadas.</a:t>
            </a:r>
          </a:p>
          <a:p>
            <a:endParaRPr lang="es-C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2, Definir y crear más exámenes, con el fin de </a:t>
            </a:r>
            <a:r>
              <a:rPr lang="es-CR" b="1" dirty="0" smtClean="0"/>
              <a:t>continuar innovando</a:t>
            </a:r>
            <a:r>
              <a:rPr lang="es-CR" dirty="0" smtClean="0"/>
              <a:t>.</a:t>
            </a:r>
          </a:p>
          <a:p>
            <a:endParaRPr lang="es-C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3,</a:t>
            </a:r>
            <a:r>
              <a:rPr lang="es-CR" b="1" dirty="0" smtClean="0"/>
              <a:t> Mostrar la aplicación </a:t>
            </a:r>
            <a:r>
              <a:rPr lang="es-CR" dirty="0" smtClean="0"/>
              <a:t>en las charlas y ferias de la salud en las que participen.</a:t>
            </a:r>
          </a:p>
          <a:p>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46</a:t>
            </a:fld>
            <a:endParaRPr lang="es-CR"/>
          </a:p>
        </p:txBody>
      </p:sp>
    </p:spTree>
    <p:extLst>
      <p:ext uri="{BB962C8B-B14F-4D97-AF65-F5344CB8AC3E}">
        <p14:creationId xmlns:p14="http://schemas.microsoft.com/office/powerpoint/2010/main" val="31766941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dirty="0" smtClean="0"/>
              <a:t>Beto</a:t>
            </a:r>
            <a:br>
              <a:rPr lang="es-CR" dirty="0" smtClean="0"/>
            </a:br>
            <a:endParaRPr lang="es-C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1, La empresa debe de considerar crear formas de evaluar la información que reciba, con el fin de realizar estudios que permitan indagar acerca de los padecimientos de los costarricenses.</a:t>
            </a:r>
            <a:endParaRPr lang="es-CR" dirty="0" smtClean="0"/>
          </a:p>
          <a:p>
            <a:endParaRPr lang="es-C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2, para promocionar la nueva herramienta de la clínica, de esta manera se le puede brindar una </a:t>
            </a:r>
            <a:r>
              <a:rPr lang="es-ES" b="1" dirty="0" smtClean="0"/>
              <a:t>breve explicación </a:t>
            </a:r>
            <a:r>
              <a:rPr lang="es-ES" dirty="0" smtClean="0"/>
              <a:t>al usuario y mediante un link se permita accederá a la </a:t>
            </a:r>
            <a:r>
              <a:rPr lang="es-ES" b="1" dirty="0" smtClean="0"/>
              <a:t>descarga</a:t>
            </a:r>
            <a:r>
              <a:rPr lang="es-ES" dirty="0" smtClean="0"/>
              <a:t> de </a:t>
            </a:r>
            <a:r>
              <a:rPr lang="es-ES" dirty="0" err="1" smtClean="0"/>
              <a:t>Audinsa</a:t>
            </a:r>
            <a:r>
              <a:rPr lang="es-ES" dirty="0" smtClean="0"/>
              <a:t> Salud Auditiva.</a:t>
            </a:r>
            <a:endParaRPr lang="es-CR" dirty="0" smtClean="0"/>
          </a:p>
          <a:p>
            <a:endParaRPr lang="es-CR" dirty="0" smtClean="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47</a:t>
            </a:fld>
            <a:endParaRPr lang="es-CR"/>
          </a:p>
        </p:txBody>
      </p:sp>
    </p:spTree>
    <p:extLst>
      <p:ext uri="{BB962C8B-B14F-4D97-AF65-F5344CB8AC3E}">
        <p14:creationId xmlns:p14="http://schemas.microsoft.com/office/powerpoint/2010/main" val="29333357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dirty="0" smtClean="0"/>
              <a:t>Beto</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48</a:t>
            </a:fld>
            <a:endParaRPr lang="es-CR"/>
          </a:p>
        </p:txBody>
      </p:sp>
    </p:spTree>
    <p:extLst>
      <p:ext uri="{BB962C8B-B14F-4D97-AF65-F5344CB8AC3E}">
        <p14:creationId xmlns:p14="http://schemas.microsoft.com/office/powerpoint/2010/main" val="17056406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49</a:t>
            </a:fld>
            <a:endParaRPr lang="es-CR"/>
          </a:p>
        </p:txBody>
      </p:sp>
    </p:spTree>
    <p:extLst>
      <p:ext uri="{BB962C8B-B14F-4D97-AF65-F5344CB8AC3E}">
        <p14:creationId xmlns:p14="http://schemas.microsoft.com/office/powerpoint/2010/main" val="1799314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Beto</a:t>
            </a:r>
            <a:endParaRPr lang="en-US" dirty="0" smtClean="0"/>
          </a:p>
        </p:txBody>
      </p:sp>
      <p:sp>
        <p:nvSpPr>
          <p:cNvPr id="4" name="Slide Number Placeholder 3"/>
          <p:cNvSpPr>
            <a:spLocks noGrp="1"/>
          </p:cNvSpPr>
          <p:nvPr>
            <p:ph type="sldNum" sz="quarter" idx="10"/>
          </p:nvPr>
        </p:nvSpPr>
        <p:spPr/>
        <p:txBody>
          <a:bodyPr/>
          <a:lstStyle/>
          <a:p>
            <a:fld id="{841221E5-7225-48EB-A4EE-420E7BFCF705}" type="slidenum">
              <a:rPr lang="es-CR" smtClean="0"/>
              <a:pPr/>
              <a:t>5</a:t>
            </a:fld>
            <a:endParaRPr lang="es-CR"/>
          </a:p>
        </p:txBody>
      </p:sp>
    </p:spTree>
    <p:extLst>
      <p:ext uri="{BB962C8B-B14F-4D97-AF65-F5344CB8AC3E}">
        <p14:creationId xmlns:p14="http://schemas.microsoft.com/office/powerpoint/2010/main" val="12776804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dirty="0" smtClean="0"/>
              <a:t>Opcional</a:t>
            </a:r>
            <a:br>
              <a:rPr lang="es-CR" dirty="0" smtClean="0"/>
            </a:br>
            <a:r>
              <a:rPr lang="es-CR" dirty="0" smtClean="0"/>
              <a:t/>
            </a:r>
            <a:br>
              <a:rPr lang="es-CR" dirty="0" smtClean="0"/>
            </a:br>
            <a:r>
              <a:rPr lang="es-CR" dirty="0" smtClean="0"/>
              <a:t>Usar diapositiva en caso de que consulten por qué</a:t>
            </a:r>
            <a:r>
              <a:rPr lang="es-CR" baseline="0" dirty="0" smtClean="0"/>
              <a:t> no usar una existente.</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50</a:t>
            </a:fld>
            <a:endParaRPr lang="es-CR"/>
          </a:p>
        </p:txBody>
      </p:sp>
    </p:spTree>
    <p:extLst>
      <p:ext uri="{BB962C8B-B14F-4D97-AF65-F5344CB8AC3E}">
        <p14:creationId xmlns:p14="http://schemas.microsoft.com/office/powerpoint/2010/main" val="1201106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Beto</a:t>
            </a:r>
            <a:endParaRPr lang="en-US" dirty="0" smtClean="0"/>
          </a:p>
          <a:p>
            <a:r>
              <a:rPr lang="en-US" dirty="0" err="1" smtClean="0"/>
              <a:t>Ver</a:t>
            </a:r>
            <a:r>
              <a:rPr lang="en-US" dirty="0" smtClean="0"/>
              <a:t> </a:t>
            </a:r>
            <a:r>
              <a:rPr lang="en-US" dirty="0" err="1" smtClean="0"/>
              <a:t>resaltes</a:t>
            </a:r>
            <a:r>
              <a:rPr lang="en-US" dirty="0" smtClean="0"/>
              <a:t> en </a:t>
            </a:r>
            <a:r>
              <a:rPr lang="en-US" dirty="0" err="1" smtClean="0"/>
              <a:t>negrita</a:t>
            </a:r>
            <a:endParaRPr lang="en-US" dirty="0" smtClean="0"/>
          </a:p>
          <a:p>
            <a:endParaRPr lang="en-US" dirty="0" smtClean="0"/>
          </a:p>
          <a:p>
            <a:r>
              <a:rPr lang="en-US" dirty="0" err="1" smtClean="0"/>
              <a:t>Enero</a:t>
            </a:r>
            <a:r>
              <a:rPr lang="en-US" baseline="0" dirty="0" smtClean="0"/>
              <a:t> 2010</a:t>
            </a:r>
          </a:p>
          <a:p>
            <a:endParaRPr lang="en-US" baseline="0" dirty="0" smtClean="0"/>
          </a:p>
          <a:p>
            <a:r>
              <a:rPr lang="en-US" baseline="0" dirty="0" err="1" smtClean="0"/>
              <a:t>Mision</a:t>
            </a:r>
            <a:r>
              <a:rPr lang="en-US" baseline="0" dirty="0" smtClean="0"/>
              <a:t> SOLUCIONES ALTA TECNOLOGIA, PROGRAMAS DECONSERVACION AUDITIVA</a:t>
            </a:r>
          </a:p>
          <a:p>
            <a:r>
              <a:rPr lang="en-US" baseline="0" dirty="0" smtClean="0"/>
              <a:t>Vision LIDER PREVENCION EDUCACION, DETECCION,HABILITACION, REHABILITACION</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6</a:t>
            </a:fld>
            <a:endParaRPr lang="es-CR"/>
          </a:p>
        </p:txBody>
      </p:sp>
    </p:spTree>
    <p:extLst>
      <p:ext uri="{BB962C8B-B14F-4D97-AF65-F5344CB8AC3E}">
        <p14:creationId xmlns:p14="http://schemas.microsoft.com/office/powerpoint/2010/main" val="1733161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Beto</a:t>
            </a:r>
            <a:endParaRPr lang="es-CR" dirty="0" smtClean="0"/>
          </a:p>
          <a:p>
            <a:r>
              <a:rPr lang="es-CR" dirty="0" smtClean="0"/>
              <a:t>Galardón</a:t>
            </a:r>
            <a:r>
              <a:rPr lang="es-CR" baseline="0" dirty="0" smtClean="0"/>
              <a:t> </a:t>
            </a:r>
            <a:r>
              <a:rPr lang="es-CR" dirty="0" smtClean="0"/>
              <a:t>PYME</a:t>
            </a:r>
            <a:r>
              <a:rPr lang="es-CR" baseline="0" dirty="0" smtClean="0"/>
              <a:t> Joven</a:t>
            </a:r>
            <a:r>
              <a:rPr lang="es-CR" dirty="0" smtClean="0"/>
              <a:t> </a:t>
            </a:r>
            <a:r>
              <a:rPr lang="es-CR" dirty="0" smtClean="0"/>
              <a:t>2013</a:t>
            </a:r>
          </a:p>
          <a:p>
            <a:endParaRPr lang="es-CR" dirty="0" smtClean="0"/>
          </a:p>
          <a:p>
            <a:r>
              <a:rPr lang="es-CR" dirty="0" err="1" smtClean="0"/>
              <a:t>Ministeriode</a:t>
            </a:r>
            <a:r>
              <a:rPr lang="es-CR" dirty="0" smtClean="0"/>
              <a:t> Industria</a:t>
            </a:r>
            <a:r>
              <a:rPr lang="es-CR" baseline="0" dirty="0" smtClean="0"/>
              <a:t> y Comercio</a:t>
            </a:r>
          </a:p>
          <a:p>
            <a:endParaRPr lang="es-CR" baseline="0" dirty="0" smtClean="0"/>
          </a:p>
          <a:p>
            <a:r>
              <a:rPr lang="es-CR" baseline="0" dirty="0" smtClean="0"/>
              <a:t>Empresas destacadas anualmente</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7</a:t>
            </a:fld>
            <a:endParaRPr lang="es-CR"/>
          </a:p>
        </p:txBody>
      </p:sp>
    </p:spTree>
    <p:extLst>
      <p:ext uri="{BB962C8B-B14F-4D97-AF65-F5344CB8AC3E}">
        <p14:creationId xmlns:p14="http://schemas.microsoft.com/office/powerpoint/2010/main" val="421549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Beto</a:t>
            </a:r>
            <a:endParaRPr lang="en-US" dirty="0" smtClean="0"/>
          </a:p>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8</a:t>
            </a:fld>
            <a:endParaRPr lang="es-CR"/>
          </a:p>
        </p:txBody>
      </p:sp>
    </p:spTree>
    <p:extLst>
      <p:ext uri="{BB962C8B-B14F-4D97-AF65-F5344CB8AC3E}">
        <p14:creationId xmlns:p14="http://schemas.microsoft.com/office/powerpoint/2010/main" val="3336424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2"/>
                </a:solidFill>
                <a:effectLst/>
                <a:latin typeface="+mn-lt"/>
                <a:ea typeface="+mn-ea"/>
                <a:cs typeface="+mn-cs"/>
              </a:rPr>
              <a:t>Beto</a:t>
            </a:r>
            <a:endParaRPr lang="en-US"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Necesidad: La clínica </a:t>
            </a:r>
            <a:r>
              <a:rPr lang="es-CR" sz="1200" kern="1200" dirty="0" err="1" smtClean="0">
                <a:solidFill>
                  <a:schemeClr val="tx2"/>
                </a:solidFill>
                <a:effectLst/>
                <a:latin typeface="+mn-lt"/>
                <a:ea typeface="+mn-ea"/>
                <a:cs typeface="+mn-cs"/>
              </a:rPr>
              <a:t>Audinsa</a:t>
            </a:r>
            <a:r>
              <a:rPr lang="es-CR" sz="1200" kern="1200" dirty="0" smtClean="0">
                <a:solidFill>
                  <a:schemeClr val="tx2"/>
                </a:solidFill>
                <a:effectLst/>
                <a:latin typeface="+mn-lt"/>
                <a:ea typeface="+mn-ea"/>
                <a:cs typeface="+mn-cs"/>
              </a:rPr>
              <a:t> tiene la necesidad de incorporar la tecnología móvil para apoyar su misión y visión, y así mejorar el servicio que brinda, permitiendo a las personas realizar de manera personalizada, un diagnóstico sobre su estado auditivo, dándole al negocio la oportunidad de atraer clientes.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2"/>
                </a:solidFill>
                <a:effectLst/>
                <a:latin typeface="+mn-lt"/>
                <a:ea typeface="+mn-ea"/>
                <a:cs typeface="+mn-cs"/>
              </a:rPr>
              <a:t>Dani</a:t>
            </a:r>
            <a:endParaRPr lang="en-US"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Justificación:</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Las empresas que brindan servicios de atención auditiva existen en un mercado competitivo, en donde la población, en general, carece de conocimiento de esta área de la salud. Por ello, se origina la idea de crear una aplicación móvil, la cual, mediante un test de audición, debe permitir al usuario realizar una prueba sin costo y de fácil acceso, apoyando la labor de la Clínica </a:t>
            </a:r>
            <a:r>
              <a:rPr lang="es-CR" sz="1200" kern="1200" dirty="0" err="1" smtClean="0">
                <a:solidFill>
                  <a:schemeClr val="tx2"/>
                </a:solidFill>
                <a:effectLst/>
                <a:latin typeface="+mn-lt"/>
                <a:ea typeface="+mn-ea"/>
                <a:cs typeface="+mn-cs"/>
              </a:rPr>
              <a:t>Audinsa</a:t>
            </a:r>
            <a:r>
              <a:rPr lang="es-CR" sz="1200" kern="1200" dirty="0" smtClean="0">
                <a:solidFill>
                  <a:schemeClr val="tx2"/>
                </a:solidFill>
                <a:effectLst/>
                <a:latin typeface="+mn-lt"/>
                <a:ea typeface="+mn-ea"/>
                <a:cs typeface="+mn-cs"/>
              </a:rPr>
              <a:t> en su función de educar y cuidar la salud auditiva de las personas.</a:t>
            </a:r>
            <a:endParaRPr lang="es-C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9</a:t>
            </a:fld>
            <a:endParaRPr lang="es-CR"/>
          </a:p>
        </p:txBody>
      </p:sp>
    </p:spTree>
    <p:extLst>
      <p:ext uri="{BB962C8B-B14F-4D97-AF65-F5344CB8AC3E}">
        <p14:creationId xmlns:p14="http://schemas.microsoft.com/office/powerpoint/2010/main" val="376186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9" name="Rectángulo 8"/>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0" name="Rectángulo 9"/>
          <p:cNvSpPr/>
          <p:nvPr/>
        </p:nvSpPr>
        <p:spPr>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1" name="Rectángulo 10"/>
          <p:cNvSpPr/>
          <p:nvPr/>
        </p:nvSpPr>
        <p:spPr>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2" name="Rectángulo 11"/>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13" name="Conector recto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15" name="Conector recto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ctrTitle"/>
          </p:nvPr>
        </p:nvSpPr>
        <p:spPr>
          <a:xfrm>
            <a:off x="2428669" y="1600200"/>
            <a:ext cx="8329031" cy="2680127"/>
          </a:xfrm>
        </p:spPr>
        <p:txBody>
          <a:bodyPr>
            <a:noAutofit/>
          </a:bodyPr>
          <a:lstStyle>
            <a:lvl1pPr latinLnBrk="0">
              <a:defRPr lang="es-ES" sz="5400"/>
            </a:lvl1pPr>
          </a:lstStyle>
          <a:p>
            <a:r>
              <a:rPr lang="es-ES"/>
              <a:t>Haga clic para modificar el estilo de título del patrón</a:t>
            </a:r>
          </a:p>
        </p:txBody>
      </p:sp>
      <p:sp>
        <p:nvSpPr>
          <p:cNvPr id="3" name="Subtítulo 2"/>
          <p:cNvSpPr>
            <a:spLocks noGrp="1"/>
          </p:cNvSpPr>
          <p:nvPr>
            <p:ph type="subTitle" idx="1"/>
          </p:nvPr>
        </p:nvSpPr>
        <p:spPr>
          <a:xfrm>
            <a:off x="2428669" y="4344915"/>
            <a:ext cx="7516442" cy="1116085"/>
          </a:xfrm>
        </p:spPr>
        <p:txBody>
          <a:bodyPr>
            <a:normAutofit/>
          </a:bodyPr>
          <a:lstStyle>
            <a:lvl1pPr marL="0" indent="0" algn="l" latinLnBrk="0">
              <a:spcBef>
                <a:spcPts val="0"/>
              </a:spcBef>
              <a:buNone/>
              <a:defRPr lang="es-ES" sz="3200">
                <a:solidFill>
                  <a:schemeClr val="tx1"/>
                </a:solidFill>
              </a:defRPr>
            </a:lvl1pPr>
            <a:lvl2pPr marL="457200" indent="0" algn="ctr" latinLnBrk="0">
              <a:buNone/>
              <a:defRPr lang="es-ES">
                <a:solidFill>
                  <a:schemeClr val="tx1">
                    <a:tint val="75000"/>
                  </a:schemeClr>
                </a:solidFill>
              </a:defRPr>
            </a:lvl2pPr>
            <a:lvl3pPr marL="914400" indent="0" algn="ctr" latinLnBrk="0">
              <a:buNone/>
              <a:defRPr lang="es-ES">
                <a:solidFill>
                  <a:schemeClr val="tx1">
                    <a:tint val="75000"/>
                  </a:schemeClr>
                </a:solidFill>
              </a:defRPr>
            </a:lvl3pPr>
            <a:lvl4pPr marL="1371600" indent="0" algn="ctr" latinLnBrk="0">
              <a:buNone/>
              <a:defRPr lang="es-ES">
                <a:solidFill>
                  <a:schemeClr val="tx1">
                    <a:tint val="75000"/>
                  </a:schemeClr>
                </a:solidFill>
              </a:defRPr>
            </a:lvl4pPr>
            <a:lvl5pPr marL="1828800" indent="0" algn="ctr" latinLnBrk="0">
              <a:buNone/>
              <a:defRPr lang="es-ES">
                <a:solidFill>
                  <a:schemeClr val="tx1">
                    <a:tint val="75000"/>
                  </a:schemeClr>
                </a:solidFill>
              </a:defRPr>
            </a:lvl5pPr>
            <a:lvl6pPr marL="2286000" indent="0" algn="ctr" latinLnBrk="0">
              <a:buNone/>
              <a:defRPr lang="es-ES">
                <a:solidFill>
                  <a:schemeClr val="tx1">
                    <a:tint val="75000"/>
                  </a:schemeClr>
                </a:solidFill>
              </a:defRPr>
            </a:lvl6pPr>
            <a:lvl7pPr marL="2743200" indent="0" algn="ctr" latinLnBrk="0">
              <a:buNone/>
              <a:defRPr lang="es-ES">
                <a:solidFill>
                  <a:schemeClr val="tx1">
                    <a:tint val="75000"/>
                  </a:schemeClr>
                </a:solidFill>
              </a:defRPr>
            </a:lvl7pPr>
            <a:lvl8pPr marL="3200400" indent="0" algn="ctr" latinLnBrk="0">
              <a:buNone/>
              <a:defRPr lang="es-ES">
                <a:solidFill>
                  <a:schemeClr val="tx1">
                    <a:tint val="75000"/>
                  </a:schemeClr>
                </a:solidFill>
              </a:defRPr>
            </a:lvl8pPr>
            <a:lvl9pPr marL="3657600" indent="0" algn="ctr" latinLnBrk="0">
              <a:buNone/>
              <a:defRPr lang="es-ES">
                <a:solidFill>
                  <a:schemeClr val="tx1">
                    <a:tint val="75000"/>
                  </a:schemeClr>
                </a:solidFill>
              </a:defRPr>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lvl1pPr latinLnBrk="0">
              <a:defRPr lang="es-ES">
                <a:solidFill>
                  <a:schemeClr val="bg1"/>
                </a:solidFill>
              </a:defRPr>
            </a:lvl1pPr>
          </a:lstStyle>
          <a:p>
            <a:fld id="{C2C6F8EA-316C-41DE-B9A4-EDCC3A85ED9A}" type="datetimeFigureOut">
              <a:pPr/>
              <a:t>30/01/2015</a:t>
            </a:fld>
            <a:endParaRPr lang="es-ES"/>
          </a:p>
        </p:txBody>
      </p:sp>
      <p:sp>
        <p:nvSpPr>
          <p:cNvPr id="5" name="Marcador de pie de página 4"/>
          <p:cNvSpPr>
            <a:spLocks noGrp="1"/>
          </p:cNvSpPr>
          <p:nvPr>
            <p:ph type="ftr" sz="quarter" idx="11"/>
          </p:nvPr>
        </p:nvSpPr>
        <p:spPr/>
        <p:txBody>
          <a:bodyPr/>
          <a:lstStyle>
            <a:lvl1pPr latinLnBrk="0">
              <a:defRPr lang="es-ES">
                <a:solidFill>
                  <a:schemeClr val="bg1"/>
                </a:solidFill>
              </a:defRPr>
            </a:lvl1pPr>
          </a:lstStyle>
          <a:p>
            <a:r>
              <a:rPr lang="es-CR" dirty="0" err="1" smtClean="0"/>
              <a:t>AuDINSA</a:t>
            </a:r>
            <a:r>
              <a:rPr lang="es-CR" dirty="0" smtClean="0"/>
              <a:t> Audiología móvil</a:t>
            </a:r>
          </a:p>
        </p:txBody>
      </p:sp>
      <p:sp>
        <p:nvSpPr>
          <p:cNvPr id="6" name="Marcador de número de diapositiva 5"/>
          <p:cNvSpPr>
            <a:spLocks noGrp="1"/>
          </p:cNvSpPr>
          <p:nvPr>
            <p:ph type="sldNum" sz="quarter" idx="12"/>
          </p:nvPr>
        </p:nvSpPr>
        <p:spPr/>
        <p:txBody>
          <a:bodyPr/>
          <a:lstStyle>
            <a:lvl1pPr latinLnBrk="0">
              <a:defRPr lang="es-ES">
                <a:solidFill>
                  <a:schemeClr val="bg1"/>
                </a:solidFill>
              </a:defRPr>
            </a:lvl1pPr>
          </a:lstStyle>
          <a:p>
            <a:fld id="{7DC1BBB0-96F0-4077-A278-0F3FB5C104D3}" type="slidenum">
              <a:pPr/>
              <a:t>‹#›</a:t>
            </a:fld>
            <a:endParaRPr lang="es-ES"/>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98" y="5709223"/>
            <a:ext cx="1082685" cy="1082685"/>
          </a:xfrm>
          <a:prstGeom prst="rect">
            <a:avLst/>
          </a:prstGeom>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lvl5pPr latinLnBrk="0">
              <a:defRPr lang="es-ES"/>
            </a:lvl5pPr>
            <a:lvl6pPr latinLnBrk="0">
              <a:defRPr lang="es-ES"/>
            </a:lvl6pPr>
            <a:lvl7pPr latinLnBrk="0">
              <a:defRPr lang="es-ES"/>
            </a:lvl7pPr>
            <a:lvl8pPr latinLnBrk="0">
              <a:defRPr lang="es-ES"/>
            </a:lvl8pPr>
            <a:lvl9pPr latinLnBrk="0">
              <a:defRPr lang="es-ES"/>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2C6F8EA-316C-41DE-B9A4-EDCC3A85ED9A}" type="datetimeFigureOut">
              <a:t>30/01/2015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y texto verticales">
    <p:spTree>
      <p:nvGrpSpPr>
        <p:cNvPr id="1" name=""/>
        <p:cNvGrpSpPr/>
        <p:nvPr/>
      </p:nvGrpSpPr>
      <p:grpSpPr>
        <a:xfrm>
          <a:off x="0" y="0"/>
          <a:ext cx="0" cy="0"/>
          <a:chOff x="0" y="0"/>
          <a:chExt cx="0" cy="0"/>
        </a:xfrm>
      </p:grpSpPr>
      <p:sp>
        <p:nvSpPr>
          <p:cNvPr id="7" name="Rectángulo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8" name="Rectángulo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9" name="Rectángulo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0" name="Rectángulo 9"/>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Conector recto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vertical 1"/>
          <p:cNvSpPr>
            <a:spLocks noGrp="1"/>
          </p:cNvSpPr>
          <p:nvPr>
            <p:ph type="title" orient="vert"/>
          </p:nvPr>
        </p:nvSpPr>
        <p:spPr>
          <a:xfrm>
            <a:off x="9599612" y="685800"/>
            <a:ext cx="1787526" cy="5486400"/>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1598613" y="685800"/>
            <a:ext cx="7848599" cy="54864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2C6F8EA-316C-41DE-B9A4-EDCC3A85ED9A}" type="datetimeFigureOut">
              <a:t>30/01/2015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C1BBB0-96F0-4077-A278-0F3FB5C104D3}" type="slidenum">
              <a:t>‹#›</a:t>
            </a:fld>
            <a:endParaRPr lang="es-E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652204" y="771360"/>
            <a:ext cx="539317" cy="539317"/>
          </a:xfrm>
          <a:prstGeom prst="rect">
            <a:avLst/>
          </a:prstGeom>
        </p:spPr>
      </p:pic>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10"/>
          </p:nvPr>
        </p:nvSpPr>
        <p:spPr/>
        <p:txBody>
          <a:bodyPr/>
          <a:lstStyle/>
          <a:p>
            <a:fld id="{C2C6F8EA-316C-41DE-B9A4-EDCC3A85ED9A}" type="datetimeFigureOut">
              <a:t>30/01/2015</a:t>
            </a:fld>
            <a:endParaRPr lang="es-ES"/>
          </a:p>
        </p:txBody>
      </p:sp>
      <p:sp>
        <p:nvSpPr>
          <p:cNvPr id="5" name="Marcador de pie de página 4"/>
          <p:cNvSpPr>
            <a:spLocks noGrp="1"/>
          </p:cNvSpPr>
          <p:nvPr>
            <p:ph type="ftr" sz="quarter" idx="11"/>
          </p:nvPr>
        </p:nvSpPr>
        <p:spPr/>
        <p:txBody>
          <a:bodyPr/>
          <a:lstStyle/>
          <a:p>
            <a:r>
              <a:rPr lang="es-CR" dirty="0" err="1" smtClean="0"/>
              <a:t>AuDINSA</a:t>
            </a:r>
            <a:r>
              <a:rPr lang="es-CR" dirty="0" smtClean="0"/>
              <a:t> Audiología móvil</a:t>
            </a:r>
            <a:endParaRPr lang="es-CR" dirty="0"/>
          </a:p>
        </p:txBody>
      </p:sp>
      <p:sp>
        <p:nvSpPr>
          <p:cNvPr id="6" name="Marcador de número de diapositiva 5"/>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9" name="Rectángulo 18"/>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0" name="Rectángulo 19"/>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4" name="Rectángulo 23"/>
          <p:cNvSpPr/>
          <p:nvPr/>
        </p:nvSpPr>
        <p:spPr>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1" name="Rectángulo 20"/>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22" name="Conector recto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23" name="Conector recto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7" name="Rectángulo 26"/>
          <p:cNvSpPr/>
          <p:nvPr/>
        </p:nvSpPr>
        <p:spPr>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8" name="Rectángulo 27"/>
          <p:cNvSpPr/>
          <p:nvPr/>
        </p:nvSpPr>
        <p:spPr>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9" name="Rectángulo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30" name="Rectángulo 29"/>
          <p:cNvSpPr/>
          <p:nvPr/>
        </p:nvSpPr>
        <p:spPr>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31" name="Conector recto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ángulo 31"/>
          <p:cNvSpPr/>
          <p:nvPr/>
        </p:nvSpPr>
        <p:spPr>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33" name="Conector recto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fecha 3"/>
          <p:cNvSpPr>
            <a:spLocks noGrp="1"/>
          </p:cNvSpPr>
          <p:nvPr>
            <p:ph type="dt" sz="half" idx="10"/>
          </p:nvPr>
        </p:nvSpPr>
        <p:spPr/>
        <p:txBody>
          <a:bodyPr/>
          <a:lstStyle>
            <a:lvl1pPr latinLnBrk="0">
              <a:defRPr lang="es-ES">
                <a:solidFill>
                  <a:schemeClr val="bg1"/>
                </a:solidFill>
              </a:defRPr>
            </a:lvl1pPr>
          </a:lstStyle>
          <a:p>
            <a:fld id="{C2C6F8EA-316C-41DE-B9A4-EDCC3A85ED9A}" type="datetimeFigureOut">
              <a:pPr/>
              <a:t>30/01/2015</a:t>
            </a:fld>
            <a:endParaRPr lang="es-ES"/>
          </a:p>
        </p:txBody>
      </p:sp>
      <p:sp>
        <p:nvSpPr>
          <p:cNvPr id="5" name="Marcador de pie de página 4"/>
          <p:cNvSpPr>
            <a:spLocks noGrp="1"/>
          </p:cNvSpPr>
          <p:nvPr>
            <p:ph type="ftr" sz="quarter" idx="11"/>
          </p:nvPr>
        </p:nvSpPr>
        <p:spPr/>
        <p:txBody>
          <a:bodyPr/>
          <a:lstStyle>
            <a:lvl1pPr latinLnBrk="0">
              <a:defRPr lang="es-ES">
                <a:solidFill>
                  <a:schemeClr val="bg1"/>
                </a:solidFill>
              </a:defRPr>
            </a:lvl1pPr>
          </a:lstStyle>
          <a:p>
            <a:endParaRPr lang="es-ES"/>
          </a:p>
        </p:txBody>
      </p:sp>
      <p:sp>
        <p:nvSpPr>
          <p:cNvPr id="6" name="Marcador de número de diapositiva 5"/>
          <p:cNvSpPr>
            <a:spLocks noGrp="1"/>
          </p:cNvSpPr>
          <p:nvPr>
            <p:ph type="sldNum" sz="quarter" idx="12"/>
          </p:nvPr>
        </p:nvSpPr>
        <p:spPr/>
        <p:txBody>
          <a:bodyPr/>
          <a:lstStyle>
            <a:lvl1pPr latinLnBrk="0">
              <a:defRPr lang="es-ES">
                <a:solidFill>
                  <a:schemeClr val="bg1"/>
                </a:solidFill>
              </a:defRPr>
            </a:lvl1pPr>
          </a:lstStyle>
          <a:p>
            <a:fld id="{7DC1BBB0-96F0-4077-A278-0F3FB5C104D3}" type="slidenum">
              <a:pPr/>
              <a:t>‹#›</a:t>
            </a:fld>
            <a:endParaRPr lang="es-ES"/>
          </a:p>
        </p:txBody>
      </p:sp>
      <p:sp>
        <p:nvSpPr>
          <p:cNvPr id="2" name="Título 1"/>
          <p:cNvSpPr>
            <a:spLocks noGrp="1"/>
          </p:cNvSpPr>
          <p:nvPr>
            <p:ph type="title"/>
          </p:nvPr>
        </p:nvSpPr>
        <p:spPr>
          <a:xfrm>
            <a:off x="1598613" y="1600201"/>
            <a:ext cx="8283272" cy="2654064"/>
          </a:xfrm>
        </p:spPr>
        <p:txBody>
          <a:bodyPr anchor="b">
            <a:normAutofit/>
          </a:bodyPr>
          <a:lstStyle>
            <a:lvl1pPr algn="l" latinLnBrk="0">
              <a:defRPr lang="es-ES" sz="5400" b="0" cap="none" baseline="0"/>
            </a:lvl1pPr>
          </a:lstStyle>
          <a:p>
            <a:r>
              <a:rPr lang="es-ES"/>
              <a:t>Haga clic para modificar el estilo de título del patrón</a:t>
            </a:r>
          </a:p>
        </p:txBody>
      </p:sp>
      <p:sp>
        <p:nvSpPr>
          <p:cNvPr id="3" name="Marcador de texto 2"/>
          <p:cNvSpPr>
            <a:spLocks noGrp="1"/>
          </p:cNvSpPr>
          <p:nvPr>
            <p:ph type="body" idx="1"/>
          </p:nvPr>
        </p:nvSpPr>
        <p:spPr>
          <a:xfrm>
            <a:off x="1598613" y="4259996"/>
            <a:ext cx="7264623" cy="1150203"/>
          </a:xfrm>
        </p:spPr>
        <p:txBody>
          <a:bodyPr anchor="t">
            <a:normAutofit/>
          </a:bodyPr>
          <a:lstStyle>
            <a:lvl1pPr marL="0" indent="0" latinLnBrk="0">
              <a:spcBef>
                <a:spcPts val="0"/>
              </a:spcBef>
              <a:buNone/>
              <a:defRPr lang="es-ES" sz="3200">
                <a:solidFill>
                  <a:schemeClr val="tx1"/>
                </a:solidFill>
              </a:defRPr>
            </a:lvl1pPr>
            <a:lvl2pPr marL="457200" indent="0" latinLnBrk="0">
              <a:buNone/>
              <a:defRPr lang="es-ES" sz="1800">
                <a:solidFill>
                  <a:schemeClr val="tx1">
                    <a:tint val="75000"/>
                  </a:schemeClr>
                </a:solidFill>
              </a:defRPr>
            </a:lvl2pPr>
            <a:lvl3pPr marL="914400" indent="0" latinLnBrk="0">
              <a:buNone/>
              <a:defRPr lang="es-ES" sz="1600">
                <a:solidFill>
                  <a:schemeClr val="tx1">
                    <a:tint val="75000"/>
                  </a:schemeClr>
                </a:solidFill>
              </a:defRPr>
            </a:lvl3pPr>
            <a:lvl4pPr marL="1371600" indent="0" latinLnBrk="0">
              <a:buNone/>
              <a:defRPr lang="es-ES" sz="1400">
                <a:solidFill>
                  <a:schemeClr val="tx1">
                    <a:tint val="75000"/>
                  </a:schemeClr>
                </a:solidFill>
              </a:defRPr>
            </a:lvl4pPr>
            <a:lvl5pPr marL="1828800" indent="0" latinLnBrk="0">
              <a:buNone/>
              <a:defRPr lang="es-ES" sz="1400">
                <a:solidFill>
                  <a:schemeClr val="tx1">
                    <a:tint val="75000"/>
                  </a:schemeClr>
                </a:solidFill>
              </a:defRPr>
            </a:lvl5pPr>
            <a:lvl6pPr marL="2286000" indent="0" latinLnBrk="0">
              <a:buNone/>
              <a:defRPr lang="es-ES" sz="1400">
                <a:solidFill>
                  <a:schemeClr val="tx1">
                    <a:tint val="75000"/>
                  </a:schemeClr>
                </a:solidFill>
              </a:defRPr>
            </a:lvl6pPr>
            <a:lvl7pPr marL="2743200" indent="0" latinLnBrk="0">
              <a:buNone/>
              <a:defRPr lang="es-ES" sz="1400">
                <a:solidFill>
                  <a:schemeClr val="tx1">
                    <a:tint val="75000"/>
                  </a:schemeClr>
                </a:solidFill>
              </a:defRPr>
            </a:lvl7pPr>
            <a:lvl8pPr marL="3200400" indent="0" latinLnBrk="0">
              <a:buNone/>
              <a:defRPr lang="es-ES" sz="1400">
                <a:solidFill>
                  <a:schemeClr val="tx1">
                    <a:tint val="75000"/>
                  </a:schemeClr>
                </a:solidFill>
              </a:defRPr>
            </a:lvl8pPr>
            <a:lvl9pPr marL="3657600" indent="0" latinLnBrk="0">
              <a:buNone/>
              <a:defRPr lang="es-ES" sz="1400">
                <a:solidFill>
                  <a:schemeClr val="tx1">
                    <a:tint val="75000"/>
                  </a:schemeClr>
                </a:solidFill>
              </a:defRPr>
            </a:lvl9pPr>
          </a:lstStyle>
          <a:p>
            <a:pPr lvl="0"/>
            <a:r>
              <a:rPr lang="es-ES"/>
              <a:t>Haga clic para modificar los estilos de texto del patrón</a:t>
            </a:r>
          </a:p>
        </p:txBody>
      </p:sp>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98" y="5709223"/>
            <a:ext cx="1082685" cy="1082685"/>
          </a:xfrm>
          <a:prstGeom prst="rect">
            <a:avLst/>
          </a:prstGeom>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1593436" y="1600200"/>
            <a:ext cx="4814586" cy="4572000"/>
          </a:xfrm>
        </p:spPr>
        <p:txBody>
          <a:bodyPr/>
          <a:lstStyle>
            <a:lvl1pPr latinLnBrk="0">
              <a:defRPr lang="es-ES" sz="2800"/>
            </a:lvl1pPr>
            <a:lvl2pPr latinLnBrk="0">
              <a:defRPr lang="es-ES" sz="2400"/>
            </a:lvl2pPr>
            <a:lvl3pPr latinLnBrk="0">
              <a:defRPr lang="es-ES" sz="2000"/>
            </a:lvl3pPr>
            <a:lvl4pPr latinLnBrk="0">
              <a:defRPr lang="es-ES" sz="1800"/>
            </a:lvl4pPr>
            <a:lvl5pPr latinLnBrk="0">
              <a:defRPr lang="es-ES" sz="1800"/>
            </a:lvl5pPr>
            <a:lvl6pPr latinLnBrk="0">
              <a:defRPr lang="es-ES" sz="1800"/>
            </a:lvl6pPr>
            <a:lvl7pPr latinLnBrk="0">
              <a:defRPr lang="es-ES" sz="1800"/>
            </a:lvl7pPr>
            <a:lvl8pPr latinLnBrk="0">
              <a:defRPr lang="es-ES" sz="1800"/>
            </a:lvl8pPr>
            <a:lvl9pPr latinLnBrk="0">
              <a:defRPr lang="es-ES"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561651" y="1600200"/>
            <a:ext cx="4814586" cy="4572000"/>
          </a:xfrm>
        </p:spPr>
        <p:txBody>
          <a:bodyPr/>
          <a:lstStyle>
            <a:lvl1pPr latinLnBrk="0">
              <a:defRPr lang="es-ES" sz="2800"/>
            </a:lvl1pPr>
            <a:lvl2pPr latinLnBrk="0">
              <a:defRPr lang="es-ES" sz="2400"/>
            </a:lvl2pPr>
            <a:lvl3pPr latinLnBrk="0">
              <a:defRPr lang="es-ES" sz="2000"/>
            </a:lvl3pPr>
            <a:lvl4pPr latinLnBrk="0">
              <a:defRPr lang="es-ES" sz="1800"/>
            </a:lvl4pPr>
            <a:lvl5pPr latinLnBrk="0">
              <a:defRPr lang="es-ES" sz="1800"/>
            </a:lvl5pPr>
            <a:lvl6pPr latinLnBrk="0">
              <a:defRPr lang="es-ES" sz="1800" baseline="0"/>
            </a:lvl6pPr>
            <a:lvl7pPr latinLnBrk="0">
              <a:defRPr lang="es-ES" sz="1800" baseline="0"/>
            </a:lvl7pPr>
            <a:lvl8pPr latinLnBrk="0">
              <a:defRPr lang="es-ES" sz="1800" baseline="0"/>
            </a:lvl8pPr>
            <a:lvl9pPr latinLnBrk="0">
              <a:defRPr lang="es-ES" sz="18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C2C6F8EA-316C-41DE-B9A4-EDCC3A85ED9A}" type="datetimeFigureOut">
              <a:t>30/01/2015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latinLnBrk="0">
              <a:defRPr lang="es-ES"/>
            </a:lvl1pPr>
          </a:lstStyle>
          <a:p>
            <a:r>
              <a:rPr lang="es-ES"/>
              <a:t>Haga clic para modificar el estilo de título del patrón</a:t>
            </a:r>
          </a:p>
        </p:txBody>
      </p:sp>
      <p:sp>
        <p:nvSpPr>
          <p:cNvPr id="3" name="Marcador de texto 2"/>
          <p:cNvSpPr>
            <a:spLocks noGrp="1"/>
          </p:cNvSpPr>
          <p:nvPr>
            <p:ph type="body" idx="1"/>
          </p:nvPr>
        </p:nvSpPr>
        <p:spPr>
          <a:xfrm>
            <a:off x="1593436" y="1499616"/>
            <a:ext cx="4818888" cy="938784"/>
          </a:xfrm>
        </p:spPr>
        <p:txBody>
          <a:bodyPr anchor="b">
            <a:noAutofit/>
          </a:bodyPr>
          <a:lstStyle>
            <a:lvl1pPr marL="0" indent="0" latinLnBrk="0">
              <a:spcBef>
                <a:spcPts val="0"/>
              </a:spcBef>
              <a:buNone/>
              <a:defRPr lang="es-ES" sz="2400" b="0" cap="all" baseline="0"/>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4" name="Marcador de contenido 3"/>
          <p:cNvSpPr>
            <a:spLocks noGrp="1"/>
          </p:cNvSpPr>
          <p:nvPr>
            <p:ph sz="half" idx="2"/>
          </p:nvPr>
        </p:nvSpPr>
        <p:spPr>
          <a:xfrm>
            <a:off x="1593436" y="2514706"/>
            <a:ext cx="4814586" cy="3657493"/>
          </a:xfrm>
        </p:spPr>
        <p:txBody>
          <a:bodyPr>
            <a:normAutofit/>
          </a:bodyPr>
          <a:lstStyle>
            <a:lvl1pPr latinLnBrk="0">
              <a:defRPr lang="es-ES" sz="2400"/>
            </a:lvl1pPr>
            <a:lvl2pPr latinLnBrk="0">
              <a:defRPr lang="es-ES" sz="2000"/>
            </a:lvl2pPr>
            <a:lvl3pPr latinLnBrk="0">
              <a:defRPr lang="es-ES" sz="1800"/>
            </a:lvl3pPr>
            <a:lvl4pPr latinLnBrk="0">
              <a:defRPr lang="es-ES" sz="1600"/>
            </a:lvl4pPr>
            <a:lvl5pPr latinLnBrk="0">
              <a:defRPr lang="es-ES" sz="1600"/>
            </a:lvl5pPr>
            <a:lvl6pPr latinLnBrk="0">
              <a:defRPr lang="es-ES" sz="1600"/>
            </a:lvl6pPr>
            <a:lvl7pPr latinLnBrk="0">
              <a:defRPr lang="es-ES" sz="1600"/>
            </a:lvl7pPr>
            <a:lvl8pPr latinLnBrk="0">
              <a:defRPr lang="es-ES" sz="1600" baseline="0"/>
            </a:lvl8pPr>
            <a:lvl9pPr latinLnBrk="0">
              <a:defRPr lang="es-ES" sz="16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557349" y="1499616"/>
            <a:ext cx="4818888" cy="938784"/>
          </a:xfrm>
        </p:spPr>
        <p:txBody>
          <a:bodyPr anchor="b">
            <a:noAutofit/>
          </a:bodyPr>
          <a:lstStyle>
            <a:lvl1pPr marL="0" indent="0" latinLnBrk="0">
              <a:spcBef>
                <a:spcPts val="0"/>
              </a:spcBef>
              <a:buNone/>
              <a:defRPr lang="es-ES" sz="2400" b="0" cap="all" baseline="0"/>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6557349" y="2514600"/>
            <a:ext cx="4818888" cy="3655568"/>
          </a:xfrm>
        </p:spPr>
        <p:txBody>
          <a:bodyPr>
            <a:normAutofit/>
          </a:bodyPr>
          <a:lstStyle>
            <a:lvl1pPr latinLnBrk="0">
              <a:defRPr lang="es-ES" sz="2400"/>
            </a:lvl1pPr>
            <a:lvl2pPr latinLnBrk="0">
              <a:defRPr lang="es-ES" sz="2000"/>
            </a:lvl2pPr>
            <a:lvl3pPr latinLnBrk="0">
              <a:defRPr lang="es-ES" sz="1800"/>
            </a:lvl3pPr>
            <a:lvl4pPr latinLnBrk="0">
              <a:defRPr lang="es-ES" sz="1600"/>
            </a:lvl4pPr>
            <a:lvl5pPr latinLnBrk="0">
              <a:defRPr lang="es-ES" sz="1600"/>
            </a:lvl5pPr>
            <a:lvl6pPr latinLnBrk="0">
              <a:defRPr lang="es-ES" sz="1600"/>
            </a:lvl6pPr>
            <a:lvl7pPr latinLnBrk="0">
              <a:defRPr lang="es-ES" sz="1600"/>
            </a:lvl7pPr>
            <a:lvl8pPr latinLnBrk="0">
              <a:defRPr lang="es-ES" sz="1600"/>
            </a:lvl8pPr>
            <a:lvl9pPr latinLnBrk="0">
              <a:defRPr lang="es-ES"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C2C6F8EA-316C-41DE-B9A4-EDCC3A85ED9A}" type="datetimeFigureOut">
              <a:t>30/01/2015</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C2C6F8EA-316C-41DE-B9A4-EDCC3A85ED9A}" type="datetimeFigureOut">
              <a:t>30/01/2015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ángulo 4"/>
          <p:cNvSpPr/>
          <p:nvPr/>
        </p:nvSpPr>
        <p:spPr>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6" name="Rectángulo 5"/>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cxnSp>
        <p:nvCxnSpPr>
          <p:cNvPr id="7" name="Conector recto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9" name="Rectángulo 8"/>
          <p:cNvSpPr/>
          <p:nvPr/>
        </p:nvSpPr>
        <p:spPr>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2" name="Marcador de fecha 1"/>
          <p:cNvSpPr>
            <a:spLocks noGrp="1"/>
          </p:cNvSpPr>
          <p:nvPr>
            <p:ph type="dt" sz="half" idx="10"/>
          </p:nvPr>
        </p:nvSpPr>
        <p:spPr/>
        <p:txBody>
          <a:bodyPr/>
          <a:lstStyle/>
          <a:p>
            <a:fld id="{C2C6F8EA-316C-41DE-B9A4-EDCC3A85ED9A}" type="datetimeFigureOut">
              <a:t>30/01/2015</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lvl1pPr latinLnBrk="0">
              <a:defRPr lang="es-ES">
                <a:solidFill>
                  <a:schemeClr val="bg1"/>
                </a:solidFill>
              </a:defRPr>
            </a:lvl1pPr>
          </a:lstStyle>
          <a:p>
            <a:fld id="{7DC1BBB0-96F0-4077-A278-0F3FB5C104D3}" type="slidenum">
              <a:pPr/>
              <a:t>‹#›</a:t>
            </a:fld>
            <a:endParaRPr lang="es-ES"/>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ángulo 7"/>
          <p:cNvSpPr/>
          <p:nvPr/>
        </p:nvSpPr>
        <p:spPr>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9" name="Rectángulo 8"/>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cxnSp>
        <p:nvCxnSpPr>
          <p:cNvPr id="10" name="Conector recto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2" name="Título 1"/>
          <p:cNvSpPr>
            <a:spLocks noGrp="1"/>
          </p:cNvSpPr>
          <p:nvPr>
            <p:ph type="title"/>
          </p:nvPr>
        </p:nvSpPr>
        <p:spPr bwMode="white">
          <a:xfrm>
            <a:off x="1074240" y="381000"/>
            <a:ext cx="3293422" cy="1371600"/>
          </a:xfrm>
        </p:spPr>
        <p:txBody>
          <a:bodyPr anchor="b">
            <a:normAutofit/>
          </a:bodyPr>
          <a:lstStyle>
            <a:lvl1pPr algn="l" latinLnBrk="0">
              <a:defRPr lang="es-ES" sz="2800" b="0" cap="all" baseline="0">
                <a:solidFill>
                  <a:schemeClr val="bg1"/>
                </a:solidFill>
              </a:defRPr>
            </a:lvl1pPr>
          </a:lstStyle>
          <a:p>
            <a:r>
              <a:rPr lang="es-ES"/>
              <a:t>Haga clic para modificar el estilo de título del patrón</a:t>
            </a:r>
          </a:p>
        </p:txBody>
      </p:sp>
      <p:sp>
        <p:nvSpPr>
          <p:cNvPr id="3" name="Marcador de contenido 2"/>
          <p:cNvSpPr>
            <a:spLocks noGrp="1"/>
          </p:cNvSpPr>
          <p:nvPr>
            <p:ph idx="1"/>
          </p:nvPr>
        </p:nvSpPr>
        <p:spPr>
          <a:xfrm>
            <a:off x="5180251" y="482600"/>
            <a:ext cx="6195986" cy="5689600"/>
          </a:xfrm>
        </p:spPr>
        <p:txBody>
          <a:bodyPr>
            <a:normAutofit/>
          </a:bodyPr>
          <a:lstStyle>
            <a:lvl1pPr latinLnBrk="0">
              <a:defRPr lang="es-ES" sz="2800"/>
            </a:lvl1pPr>
            <a:lvl2pPr latinLnBrk="0">
              <a:defRPr lang="es-ES" sz="2400"/>
            </a:lvl2pPr>
            <a:lvl3pPr latinLnBrk="0">
              <a:defRPr lang="es-ES" sz="2000"/>
            </a:lvl3pPr>
            <a:lvl4pPr latinLnBrk="0">
              <a:defRPr lang="es-ES" sz="1800"/>
            </a:lvl4pPr>
            <a:lvl5pPr latinLnBrk="0">
              <a:defRPr lang="es-ES" sz="1800"/>
            </a:lvl5pPr>
            <a:lvl6pPr latinLnBrk="0">
              <a:defRPr lang="es-ES" sz="1800"/>
            </a:lvl6pPr>
            <a:lvl7pPr latinLnBrk="0">
              <a:defRPr lang="es-ES" sz="1800"/>
            </a:lvl7pPr>
            <a:lvl8pPr latinLnBrk="0">
              <a:defRPr lang="es-ES" sz="1800" baseline="0"/>
            </a:lvl8pPr>
            <a:lvl9pPr latinLnBrk="0">
              <a:defRPr lang="es-ES" sz="18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bwMode="white">
          <a:xfrm>
            <a:off x="1074240" y="1828800"/>
            <a:ext cx="3293422" cy="4343400"/>
          </a:xfrm>
        </p:spPr>
        <p:txBody>
          <a:bodyPr>
            <a:normAutofit/>
          </a:bodyPr>
          <a:lstStyle>
            <a:lvl1pPr marL="0" indent="0" latinLnBrk="0">
              <a:buNone/>
              <a:defRPr lang="es-ES" sz="2000">
                <a:solidFill>
                  <a:schemeClr val="bg1"/>
                </a:solidFill>
              </a:defRPr>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C2C6F8EA-316C-41DE-B9A4-EDCC3A85ED9A}" type="datetimeFigureOut">
              <a:t>30/01/2015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ángulo 10"/>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8" name="Rectángulo 7"/>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9" name="Rectángulo 8"/>
          <p:cNvSpPr/>
          <p:nvPr/>
        </p:nvSpPr>
        <p:spPr>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2" name="Título 1"/>
          <p:cNvSpPr>
            <a:spLocks noGrp="1"/>
          </p:cNvSpPr>
          <p:nvPr>
            <p:ph type="title"/>
          </p:nvPr>
        </p:nvSpPr>
        <p:spPr>
          <a:xfrm>
            <a:off x="1074240" y="381000"/>
            <a:ext cx="3293422" cy="1371600"/>
          </a:xfrm>
        </p:spPr>
        <p:txBody>
          <a:bodyPr anchor="b">
            <a:normAutofit/>
          </a:bodyPr>
          <a:lstStyle>
            <a:lvl1pPr algn="l" latinLnBrk="0">
              <a:defRPr lang="es-ES" sz="2800" b="0" cap="all" baseline="0">
                <a:solidFill>
                  <a:schemeClr val="tx1">
                    <a:lumMod val="75000"/>
                  </a:schemeClr>
                </a:solidFill>
              </a:defRPr>
            </a:lvl1pPr>
          </a:lstStyle>
          <a:p>
            <a:r>
              <a:rPr lang="es-ES"/>
              <a:t>Haga clic para modificar el estilo de título del patrón</a:t>
            </a:r>
          </a:p>
        </p:txBody>
      </p:sp>
      <p:sp>
        <p:nvSpPr>
          <p:cNvPr id="3" name="Marcador de posición de imagen 2"/>
          <p:cNvSpPr>
            <a:spLocks noGrp="1"/>
          </p:cNvSpPr>
          <p:nvPr>
            <p:ph type="pic" idx="1"/>
          </p:nvPr>
        </p:nvSpPr>
        <p:spPr bwMode="auto">
          <a:xfrm>
            <a:off x="5180251" y="482600"/>
            <a:ext cx="6195986" cy="5689600"/>
          </a:xfrm>
          <a:ln w="19050">
            <a:solidFill>
              <a:schemeClr val="bg1"/>
            </a:solidFill>
          </a:ln>
        </p:spPr>
        <p:txBody>
          <a:bodyPr>
            <a:normAutofit/>
          </a:bodyPr>
          <a:lstStyle>
            <a:lvl1pPr marL="0" indent="0" latinLnBrk="0">
              <a:buNone/>
              <a:defRPr lang="es-ES" sz="28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añadir una imagen</a:t>
            </a:r>
          </a:p>
        </p:txBody>
      </p:sp>
      <p:sp>
        <p:nvSpPr>
          <p:cNvPr id="4" name="Marcador de texto 3"/>
          <p:cNvSpPr>
            <a:spLocks noGrp="1"/>
          </p:cNvSpPr>
          <p:nvPr>
            <p:ph type="body" sz="half" idx="2"/>
          </p:nvPr>
        </p:nvSpPr>
        <p:spPr>
          <a:xfrm>
            <a:off x="1074240" y="1828800"/>
            <a:ext cx="3293422" cy="4343400"/>
          </a:xfrm>
        </p:spPr>
        <p:txBody>
          <a:bodyPr>
            <a:normAutofit/>
          </a:bodyPr>
          <a:lstStyle>
            <a:lvl1pPr marL="0" indent="0" latinLnBrk="0">
              <a:buNone/>
              <a:defRPr lang="es-ES" sz="2000">
                <a:solidFill>
                  <a:schemeClr val="tx1"/>
                </a:solidFill>
              </a:defRPr>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C2C6F8EA-316C-41DE-B9A4-EDCC3A85ED9A}" type="datetimeFigureOut">
              <a:t>30/01/2015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C1BBB0-96F0-4077-A278-0F3FB5C104D3}" type="slidenum">
              <a:t>‹#›</a:t>
            </a:fld>
            <a:endParaRPr lang="es-ES"/>
          </a:p>
        </p:txBody>
      </p:sp>
      <p:cxnSp>
        <p:nvCxnSpPr>
          <p:cNvPr id="10" name="Conector recto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8" name="Rectángulo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9" name="Rectángulo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3" name="Rectángulo 12"/>
          <p:cNvSpPr/>
          <p:nvPr userDrawn="1"/>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4" name="Conector recto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Marcador de título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s-ES"/>
              <a:t>Haga clic para modificar el estilo de título del patrón</a:t>
            </a:r>
          </a:p>
        </p:txBody>
      </p:sp>
      <p:sp>
        <p:nvSpPr>
          <p:cNvPr id="3" name="Marcador de texto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latinLnBrk="0">
              <a:defRPr lang="es-ES" sz="1200" cap="all" baseline="0">
                <a:solidFill>
                  <a:schemeClr val="tx1">
                    <a:lumMod val="60000"/>
                    <a:lumOff val="40000"/>
                  </a:schemeClr>
                </a:solidFill>
              </a:defRPr>
            </a:lvl1pPr>
          </a:lstStyle>
          <a:p>
            <a:fld id="{C2C6F8EA-316C-41DE-B9A4-EDCC3A85ED9A}" type="datetimeFigureOut">
              <a:pPr/>
              <a:t>30/01/2015</a:t>
            </a:fld>
            <a:endParaRPr lang="es-ES"/>
          </a:p>
        </p:txBody>
      </p:sp>
      <p:sp>
        <p:nvSpPr>
          <p:cNvPr id="5" name="Marcador de pie de página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latinLnBrk="0">
              <a:defRPr lang="es-ES" sz="1200" cap="all" baseline="0">
                <a:solidFill>
                  <a:schemeClr val="tx1">
                    <a:lumMod val="60000"/>
                    <a:lumOff val="40000"/>
                  </a:schemeClr>
                </a:solidFill>
              </a:defRPr>
            </a:lvl1pPr>
          </a:lstStyle>
          <a:p>
            <a:endParaRPr lang="es-ES"/>
          </a:p>
        </p:txBody>
      </p:sp>
      <p:sp>
        <p:nvSpPr>
          <p:cNvPr id="6" name="Marcador de número de diapositiva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latinLnBrk="0">
              <a:defRPr lang="es-ES" sz="1200" cap="all" baseline="0">
                <a:solidFill>
                  <a:schemeClr val="tx1">
                    <a:lumMod val="60000"/>
                    <a:lumOff val="40000"/>
                  </a:schemeClr>
                </a:solidFill>
              </a:defRPr>
            </a:lvl1pPr>
          </a:lstStyle>
          <a:p>
            <a:fld id="{7DC1BBB0-96F0-4077-A278-0F3FB5C104D3}" type="slidenum">
              <a:pPr/>
              <a:t>‹#›</a:t>
            </a:fld>
            <a:endParaRPr lang="es-ES"/>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52204" y="771360"/>
            <a:ext cx="539317" cy="53931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lang="es-ES"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lang="es-ES"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lang="es-ES"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lang="es-ES"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lang="es-ES"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lang="es-ES"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lang="es-ES"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lang="es-ES"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lang="es-ES" sz="1800" kern="1200" baseline="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ES" sz="4800" b="1" dirty="0"/>
              <a:t>Tecnologías móviles aplicadas al diagnóstico </a:t>
            </a:r>
            <a:r>
              <a:rPr lang="es-ES" sz="4800" b="1" dirty="0" err="1"/>
              <a:t>audiométrico</a:t>
            </a:r>
            <a:r>
              <a:rPr lang="es-ES" sz="4800" b="1" dirty="0"/>
              <a:t> de pacientes, </a:t>
            </a:r>
            <a:r>
              <a:rPr lang="es-ES" sz="4800" b="1" dirty="0" smtClean="0"/>
              <a:t>de </a:t>
            </a:r>
            <a:r>
              <a:rPr lang="es-ES" sz="4800" b="1" dirty="0"/>
              <a:t>la Clínica </a:t>
            </a:r>
            <a:r>
              <a:rPr lang="es-ES" sz="4800" b="1" dirty="0" err="1" smtClean="0"/>
              <a:t>Audinsa</a:t>
            </a:r>
            <a:r>
              <a:rPr lang="es-ES" sz="4800" b="1" dirty="0" smtClean="0"/>
              <a:t>.</a:t>
            </a:r>
            <a:endParaRPr lang="es-ES" sz="4800" dirty="0"/>
          </a:p>
        </p:txBody>
      </p:sp>
      <p:sp>
        <p:nvSpPr>
          <p:cNvPr id="4" name="Subtitle 3"/>
          <p:cNvSpPr>
            <a:spLocks noGrp="1"/>
          </p:cNvSpPr>
          <p:nvPr>
            <p:ph type="subTitle" idx="1"/>
          </p:nvPr>
        </p:nvSpPr>
        <p:spPr>
          <a:xfrm>
            <a:off x="2428669" y="5665715"/>
            <a:ext cx="7516442" cy="1116085"/>
          </a:xfrm>
        </p:spPr>
        <p:txBody>
          <a:bodyPr>
            <a:normAutofit fontScale="70000" lnSpcReduction="20000"/>
          </a:bodyPr>
          <a:lstStyle/>
          <a:p>
            <a:pPr>
              <a:lnSpc>
                <a:spcPct val="120000"/>
              </a:lnSpc>
            </a:pPr>
            <a:r>
              <a:rPr lang="en-US" b="1" dirty="0" smtClean="0"/>
              <a:t>Proyecto de </a:t>
            </a:r>
            <a:r>
              <a:rPr lang="en-US" b="1" dirty="0" err="1" smtClean="0"/>
              <a:t>graduac</a:t>
            </a:r>
            <a:r>
              <a:rPr lang="es-CR" b="1" dirty="0" smtClean="0"/>
              <a:t>ión</a:t>
            </a:r>
          </a:p>
          <a:p>
            <a:pPr>
              <a:lnSpc>
                <a:spcPct val="120000"/>
              </a:lnSpc>
            </a:pPr>
            <a:r>
              <a:rPr lang="es-CR" dirty="0" smtClean="0"/>
              <a:t>Roberto Baltodano García</a:t>
            </a:r>
          </a:p>
          <a:p>
            <a:pPr>
              <a:lnSpc>
                <a:spcPct val="120000"/>
              </a:lnSpc>
            </a:pPr>
            <a:r>
              <a:rPr lang="es-CR" dirty="0" smtClean="0"/>
              <a:t>Daniela Campos </a:t>
            </a:r>
            <a:r>
              <a:rPr lang="es-CR" dirty="0" err="1" smtClean="0"/>
              <a:t>Ulate</a:t>
            </a:r>
            <a:endParaRPr lang="es-CR"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Objetivos del proyecto</a:t>
            </a:r>
            <a:endParaRPr lang="es-CR" sz="4800" dirty="0"/>
          </a:p>
        </p:txBody>
      </p:sp>
    </p:spTree>
    <p:extLst>
      <p:ext uri="{BB962C8B-B14F-4D97-AF65-F5344CB8AC3E}">
        <p14:creationId xmlns:p14="http://schemas.microsoft.com/office/powerpoint/2010/main" val="40654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274801188"/>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418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general</a:t>
            </a:r>
            <a:endParaRPr lang="es-CR" dirty="0"/>
          </a:p>
        </p:txBody>
      </p:sp>
      <p:graphicFrame>
        <p:nvGraphicFramePr>
          <p:cNvPr id="17" name="Diagram 16"/>
          <p:cNvGraphicFramePr/>
          <p:nvPr>
            <p:extLst>
              <p:ext uri="{D42A27DB-BD31-4B8C-83A1-F6EECF244321}">
                <p14:modId xmlns:p14="http://schemas.microsoft.com/office/powerpoint/2010/main" val="1354533256"/>
              </p:ext>
            </p:extLst>
          </p:nvPr>
        </p:nvGraphicFramePr>
        <p:xfrm>
          <a:off x="2513012" y="1676400"/>
          <a:ext cx="77724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384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general</a:t>
            </a:r>
            <a:endParaRPr lang="es-CR" dirty="0"/>
          </a:p>
        </p:txBody>
      </p:sp>
      <p:graphicFrame>
        <p:nvGraphicFramePr>
          <p:cNvPr id="17" name="Diagram 16"/>
          <p:cNvGraphicFramePr/>
          <p:nvPr>
            <p:extLst>
              <p:ext uri="{D42A27DB-BD31-4B8C-83A1-F6EECF244321}">
                <p14:modId xmlns:p14="http://schemas.microsoft.com/office/powerpoint/2010/main" val="675308414"/>
              </p:ext>
            </p:extLst>
          </p:nvPr>
        </p:nvGraphicFramePr>
        <p:xfrm>
          <a:off x="2513012" y="1676400"/>
          <a:ext cx="77724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442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2" y="152400"/>
            <a:ext cx="9782801" cy="1239837"/>
          </a:xfrm>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1062908216"/>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708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30 Rectángulo redondeado"/>
          <p:cNvSpPr/>
          <p:nvPr/>
        </p:nvSpPr>
        <p:spPr>
          <a:xfrm>
            <a:off x="9364103" y="2362200"/>
            <a:ext cx="2197843" cy="2965199"/>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endParaRPr lang="es-CR" sz="2000" dirty="0" smtClean="0">
              <a:solidFill>
                <a:schemeClr val="tx1"/>
              </a:solidFill>
            </a:endParaRPr>
          </a:p>
          <a:p>
            <a:r>
              <a:rPr lang="es-CR" sz="2000" dirty="0" smtClean="0">
                <a:solidFill>
                  <a:schemeClr val="tx1"/>
                </a:solidFill>
              </a:rPr>
              <a:t>Selección de sistema </a:t>
            </a:r>
            <a:r>
              <a:rPr lang="es-CR" sz="2000" dirty="0">
                <a:solidFill>
                  <a:schemeClr val="tx1"/>
                </a:solidFill>
              </a:rPr>
              <a:t>operativo Android, </a:t>
            </a:r>
            <a:r>
              <a:rPr lang="es-CR" sz="2000" dirty="0" smtClean="0">
                <a:solidFill>
                  <a:schemeClr val="tx1"/>
                </a:solidFill>
              </a:rPr>
              <a:t>para </a:t>
            </a:r>
            <a:r>
              <a:rPr lang="es-CR" sz="2000" dirty="0">
                <a:solidFill>
                  <a:schemeClr val="tx1"/>
                </a:solidFill>
              </a:rPr>
              <a:t>emplear en la arquitectura de la </a:t>
            </a:r>
            <a:r>
              <a:rPr lang="es-CR" sz="2000" dirty="0" smtClean="0">
                <a:solidFill>
                  <a:schemeClr val="tx1"/>
                </a:solidFill>
              </a:rPr>
              <a:t>solución</a:t>
            </a:r>
            <a:r>
              <a:rPr lang="es-CR" sz="2000" dirty="0">
                <a:solidFill>
                  <a:schemeClr val="tx1"/>
                </a:solidFill>
              </a:rPr>
              <a:t>.</a:t>
            </a:r>
          </a:p>
        </p:txBody>
      </p:sp>
      <p:grpSp>
        <p:nvGrpSpPr>
          <p:cNvPr id="18" name="17 Grupo"/>
          <p:cNvGrpSpPr/>
          <p:nvPr/>
        </p:nvGrpSpPr>
        <p:grpSpPr>
          <a:xfrm>
            <a:off x="4083293" y="2714338"/>
            <a:ext cx="2286000" cy="892067"/>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458146" y="636523"/>
            <a:ext cx="9782801" cy="1239837"/>
          </a:xfrm>
        </p:spPr>
        <p:txBody>
          <a:bodyPr>
            <a:normAutofit fontScale="90000"/>
          </a:bodyPr>
          <a:lstStyle/>
          <a:p>
            <a:pPr lvl="0"/>
            <a:r>
              <a:rPr lang="es-CR" dirty="0"/>
              <a:t>Investigar las diferentes plataformas móviles en el mercado actual para escoger la opción más adecuada a emplear en la arquitectura de la solución</a:t>
            </a:r>
            <a:endParaRPr lang="es-ES" dirty="0"/>
          </a:p>
        </p:txBody>
      </p:sp>
      <p:grpSp>
        <p:nvGrpSpPr>
          <p:cNvPr id="6" name="5 Grupo"/>
          <p:cNvGrpSpPr/>
          <p:nvPr/>
        </p:nvGrpSpPr>
        <p:grpSpPr>
          <a:xfrm>
            <a:off x="1634432" y="2142117"/>
            <a:ext cx="5160599" cy="1350583"/>
            <a:chOff x="244666" y="2100884"/>
            <a:chExt cx="5344331" cy="1350583"/>
          </a:xfrm>
        </p:grpSpPr>
        <p:sp>
          <p:nvSpPr>
            <p:cNvPr id="7" name="6 Rectángulo redondeado"/>
            <p:cNvSpPr/>
            <p:nvPr/>
          </p:nvSpPr>
          <p:spPr>
            <a:xfrm>
              <a:off x="244666" y="2100884"/>
              <a:ext cx="2209562" cy="104076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7 Rectángulo"/>
            <p:cNvSpPr/>
            <p:nvPr/>
          </p:nvSpPr>
          <p:spPr>
            <a:xfrm>
              <a:off x="3054189" y="2651979"/>
              <a:ext cx="2534808"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just" defTabSz="1066800">
                <a:lnSpc>
                  <a:spcPct val="90000"/>
                </a:lnSpc>
                <a:spcBef>
                  <a:spcPct val="0"/>
                </a:spcBef>
                <a:spcAft>
                  <a:spcPct val="35000"/>
                </a:spcAft>
              </a:pPr>
              <a:r>
                <a:rPr lang="en-US" sz="2400" kern="1200" dirty="0" smtClean="0"/>
                <a:t>Factibilidad</a:t>
              </a:r>
              <a:endParaRPr lang="es-CR" sz="2400" kern="1200" dirty="0"/>
            </a:p>
          </p:txBody>
        </p:sp>
        <p:sp>
          <p:nvSpPr>
            <p:cNvPr id="24" name="23 Rectángulo"/>
            <p:cNvSpPr/>
            <p:nvPr/>
          </p:nvSpPr>
          <p:spPr>
            <a:xfrm>
              <a:off x="311902" y="2134502"/>
              <a:ext cx="2142326" cy="10805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just"/>
              <a:r>
                <a:rPr lang="es-CR" sz="2400" dirty="0"/>
                <a:t>Plataformas actuales</a:t>
              </a:r>
            </a:p>
          </p:txBody>
        </p:sp>
      </p:grpSp>
      <p:sp>
        <p:nvSpPr>
          <p:cNvPr id="9" name="8 Forma"/>
          <p:cNvSpPr/>
          <p:nvPr/>
        </p:nvSpPr>
        <p:spPr>
          <a:xfrm rot="20784160">
            <a:off x="2046102" y="2118527"/>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6688645" y="3802619"/>
            <a:ext cx="2119683" cy="900315"/>
            <a:chOff x="4418010" y="2514846"/>
            <a:chExt cx="2703933"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5" y="2615673"/>
              <a:ext cx="2534808" cy="7073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just" defTabSz="1066800">
                <a:lnSpc>
                  <a:spcPct val="90000"/>
                </a:lnSpc>
                <a:spcBef>
                  <a:spcPct val="0"/>
                </a:spcBef>
                <a:spcAft>
                  <a:spcPct val="35000"/>
                </a:spcAft>
              </a:pPr>
              <a:r>
                <a:rPr lang="en-US" sz="2400" dirty="0" smtClean="0"/>
                <a:t>Artículos </a:t>
              </a:r>
              <a:endParaRPr lang="es-CR" sz="2400" kern="1200" dirty="0"/>
            </a:p>
          </p:txBody>
        </p:sp>
      </p:grpSp>
      <p:sp>
        <p:nvSpPr>
          <p:cNvPr id="17" name="16 Flecha circular"/>
          <p:cNvSpPr/>
          <p:nvPr/>
        </p:nvSpPr>
        <p:spPr>
          <a:xfrm rot="1318661">
            <a:off x="5540696" y="2884690"/>
            <a:ext cx="2561059" cy="203750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32" name="31 Grupo"/>
          <p:cNvGrpSpPr/>
          <p:nvPr/>
        </p:nvGrpSpPr>
        <p:grpSpPr>
          <a:xfrm>
            <a:off x="8639836" y="3856549"/>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Tree>
    <p:extLst>
      <p:ext uri="{BB962C8B-B14F-4D97-AF65-F5344CB8AC3E}">
        <p14:creationId xmlns:p14="http://schemas.microsoft.com/office/powerpoint/2010/main" val="278576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a:stretch>
            <a:fillRect/>
          </a:stretch>
        </p:blipFill>
        <p:spPr>
          <a:xfrm>
            <a:off x="1751012" y="1295401"/>
            <a:ext cx="8063865" cy="5029200"/>
          </a:xfrm>
          <a:prstGeom prst="rect">
            <a:avLst/>
          </a:prstGeom>
        </p:spPr>
      </p:pic>
      <p:sp>
        <p:nvSpPr>
          <p:cNvPr id="2" name="Title 1"/>
          <p:cNvSpPr>
            <a:spLocks noGrp="1"/>
          </p:cNvSpPr>
          <p:nvPr>
            <p:ph type="title"/>
          </p:nvPr>
        </p:nvSpPr>
        <p:spPr/>
        <p:txBody>
          <a:bodyPr/>
          <a:lstStyle/>
          <a:p>
            <a:r>
              <a:rPr lang="es-CR" dirty="0" smtClean="0"/>
              <a:t>Análisis del objetivo específico</a:t>
            </a:r>
            <a:endParaRPr lang="es-CR" dirty="0"/>
          </a:p>
        </p:txBody>
      </p:sp>
      <p:sp>
        <p:nvSpPr>
          <p:cNvPr id="4" name="Content Placeholder 1"/>
          <p:cNvSpPr>
            <a:spLocks noGrp="1"/>
          </p:cNvSpPr>
          <p:nvPr>
            <p:ph idx="1"/>
          </p:nvPr>
        </p:nvSpPr>
        <p:spPr>
          <a:xfrm>
            <a:off x="1593436" y="1600200"/>
            <a:ext cx="9782801" cy="4572000"/>
          </a:xfrm>
        </p:spPr>
        <p:txBody>
          <a:bodyPr>
            <a:normAutofit/>
          </a:bodyPr>
          <a:lstStyle/>
          <a:p>
            <a:endParaRPr lang="en-US" dirty="0" smtClean="0"/>
          </a:p>
          <a:p>
            <a:pPr lvl="1"/>
            <a:endParaRPr lang="es-CR" dirty="0" smtClean="0"/>
          </a:p>
          <a:p>
            <a:endParaRPr lang="es-CR" dirty="0" smtClean="0"/>
          </a:p>
          <a:p>
            <a:endParaRPr lang="es-CR" dirty="0" smtClean="0"/>
          </a:p>
          <a:p>
            <a:endParaRPr lang="es-CR" dirty="0" smtClean="0"/>
          </a:p>
          <a:p>
            <a:endParaRPr lang="es-CR" dirty="0"/>
          </a:p>
        </p:txBody>
      </p:sp>
    </p:spTree>
    <p:extLst>
      <p:ext uri="{BB962C8B-B14F-4D97-AF65-F5344CB8AC3E}">
        <p14:creationId xmlns:p14="http://schemas.microsoft.com/office/powerpoint/2010/main" val="207105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2249600718"/>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406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6077837" y="3579562"/>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9294812" y="1695639"/>
            <a:ext cx="2372821" cy="2771839"/>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lvl="0"/>
            <a:endParaRPr lang="es-CR" sz="2000" dirty="0" smtClean="0"/>
          </a:p>
          <a:p>
            <a:pPr lvl="0"/>
            <a:r>
              <a:rPr lang="es-CR" sz="2000" dirty="0" smtClean="0"/>
              <a:t>Generación de requerimientos </a:t>
            </a:r>
            <a:r>
              <a:rPr lang="es-CR" sz="2000" dirty="0"/>
              <a:t>y </a:t>
            </a:r>
            <a:r>
              <a:rPr lang="es-CR" sz="2000" dirty="0" smtClean="0"/>
              <a:t> funcionalidades </a:t>
            </a:r>
            <a:r>
              <a:rPr lang="es-CR" sz="2000" dirty="0"/>
              <a:t>mínimas a implementar  </a:t>
            </a:r>
            <a:r>
              <a:rPr lang="es-CR" sz="2000" dirty="0" smtClean="0"/>
              <a:t>y prototipo inicial</a:t>
            </a:r>
            <a:endParaRPr lang="es-CR" sz="2000" dirty="0"/>
          </a:p>
        </p:txBody>
      </p:sp>
      <p:grpSp>
        <p:nvGrpSpPr>
          <p:cNvPr id="18" name="17 Grupo"/>
          <p:cNvGrpSpPr/>
          <p:nvPr/>
        </p:nvGrpSpPr>
        <p:grpSpPr>
          <a:xfrm>
            <a:off x="4470440" y="3187590"/>
            <a:ext cx="2705071" cy="1142212"/>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sz="2400" dirty="0" smtClean="0">
                  <a:latin typeface="Arial" panose="020B0604020202020204" pitchFamily="34" charset="0"/>
                  <a:cs typeface="Arial" panose="020B0604020202020204" pitchFamily="34" charset="0"/>
                </a:rPr>
                <a:t>Lista de Comparación</a:t>
              </a:r>
              <a:endParaRPr lang="es-CR" sz="1600" dirty="0">
                <a:latin typeface="Arial" panose="020B0604020202020204" pitchFamily="34" charset="0"/>
                <a:cs typeface="Arial" panose="020B0604020202020204" pitchFamily="34" charset="0"/>
              </a:endParaRPr>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634432" y="381000"/>
            <a:ext cx="9782801" cy="1239837"/>
          </a:xfrm>
        </p:spPr>
        <p:txBody>
          <a:bodyPr>
            <a:normAutofit fontScale="90000"/>
          </a:bodyPr>
          <a:lstStyle/>
          <a:p>
            <a:pPr lvl="0"/>
            <a:r>
              <a:rPr lang="es-CR" dirty="0"/>
              <a:t>Evaluar las aplicaciones existentes en el área de la salud auditiva para definir las funcionalidades mínimas a implementar</a:t>
            </a:r>
          </a:p>
        </p:txBody>
      </p:sp>
      <p:grpSp>
        <p:nvGrpSpPr>
          <p:cNvPr id="6" name="5 Grupo"/>
          <p:cNvGrpSpPr/>
          <p:nvPr/>
        </p:nvGrpSpPr>
        <p:grpSpPr>
          <a:xfrm>
            <a:off x="1634432" y="2142116"/>
            <a:ext cx="5907780" cy="1504420"/>
            <a:chOff x="244666" y="2100883"/>
            <a:chExt cx="5565723" cy="1504420"/>
          </a:xfrm>
        </p:grpSpPr>
        <p:sp>
          <p:nvSpPr>
            <p:cNvPr id="7" name="6 Rectángulo redondeado"/>
            <p:cNvSpPr/>
            <p:nvPr/>
          </p:nvSpPr>
          <p:spPr>
            <a:xfrm>
              <a:off x="244666" y="2100883"/>
              <a:ext cx="2593441" cy="126797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r>
                <a:rPr lang="es-CR" sz="2400" dirty="0" smtClean="0"/>
                <a:t>Análisis de  aplicaciones </a:t>
              </a:r>
              <a:r>
                <a:rPr lang="es-CR" sz="2400" dirty="0"/>
                <a:t>similares</a:t>
              </a:r>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6290168" y="4589533"/>
            <a:ext cx="3162056" cy="1115341"/>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latin typeface="Arial" panose="020B0604020202020204" pitchFamily="34" charset="0"/>
                <a:cs typeface="Arial" panose="020B0604020202020204" pitchFamily="34" charset="0"/>
              </a:endParaRPr>
            </a:p>
          </p:txBody>
        </p:sp>
      </p:grpSp>
      <p:grpSp>
        <p:nvGrpSpPr>
          <p:cNvPr id="32" name="31 Grupo"/>
          <p:cNvGrpSpPr/>
          <p:nvPr/>
        </p:nvGrpSpPr>
        <p:grpSpPr>
          <a:xfrm>
            <a:off x="8373703" y="3268257"/>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
        <p:nvSpPr>
          <p:cNvPr id="22" name="21 Rectángulo"/>
          <p:cNvSpPr/>
          <p:nvPr/>
        </p:nvSpPr>
        <p:spPr>
          <a:xfrm>
            <a:off x="6556536" y="4523592"/>
            <a:ext cx="254143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r>
              <a:rPr lang="es-CR" sz="2400" dirty="0" smtClean="0"/>
              <a:t>Área usuaria</a:t>
            </a:r>
            <a:endParaRPr lang="es-CR" sz="2400" dirty="0"/>
          </a:p>
        </p:txBody>
      </p:sp>
    </p:spTree>
    <p:extLst>
      <p:ext uri="{BB962C8B-B14F-4D97-AF65-F5344CB8AC3E}">
        <p14:creationId xmlns:p14="http://schemas.microsoft.com/office/powerpoint/2010/main" val="383656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específico</a:t>
            </a:r>
            <a:endParaRPr lang="es-CR" dirty="0"/>
          </a:p>
        </p:txBody>
      </p:sp>
      <p:sp>
        <p:nvSpPr>
          <p:cNvPr id="4" name="Content Placeholder 1"/>
          <p:cNvSpPr>
            <a:spLocks noGrp="1"/>
          </p:cNvSpPr>
          <p:nvPr>
            <p:ph idx="1"/>
          </p:nvPr>
        </p:nvSpPr>
        <p:spPr>
          <a:xfrm>
            <a:off x="1522412" y="1600200"/>
            <a:ext cx="9782801" cy="4572000"/>
          </a:xfrm>
        </p:spPr>
        <p:txBody>
          <a:bodyPr>
            <a:normAutofit/>
          </a:bodyPr>
          <a:lstStyle/>
          <a:p>
            <a:endParaRPr lang="en-US" dirty="0" smtClean="0"/>
          </a:p>
          <a:p>
            <a:pPr lvl="1"/>
            <a:endParaRPr lang="es-CR" dirty="0" smtClean="0"/>
          </a:p>
          <a:p>
            <a:endParaRPr lang="es-CR" dirty="0" smtClean="0"/>
          </a:p>
          <a:p>
            <a:endParaRPr lang="es-CR" dirty="0" smtClean="0"/>
          </a:p>
          <a:p>
            <a:endParaRPr lang="es-CR" dirty="0" smtClean="0"/>
          </a:p>
          <a:p>
            <a:endParaRPr lang="es-CR" dirty="0"/>
          </a:p>
        </p:txBody>
      </p:sp>
      <p:pic>
        <p:nvPicPr>
          <p:cNvPr id="6" name="Picture 225"/>
          <p:cNvPicPr/>
          <p:nvPr/>
        </p:nvPicPr>
        <p:blipFill rotWithShape="1">
          <a:blip r:embed="rId3">
            <a:extLst>
              <a:ext uri="{28A0092B-C50C-407E-A947-70E740481C1C}">
                <a14:useLocalDpi xmlns:a14="http://schemas.microsoft.com/office/drawing/2010/main" val="0"/>
              </a:ext>
            </a:extLst>
          </a:blip>
          <a:srcRect b="67314"/>
          <a:stretch/>
        </p:blipFill>
        <p:spPr bwMode="auto">
          <a:xfrm>
            <a:off x="6102847" y="4038600"/>
            <a:ext cx="2973705" cy="1730829"/>
          </a:xfrm>
          <a:prstGeom prst="rect">
            <a:avLst/>
          </a:prstGeom>
          <a:noFill/>
          <a:ln>
            <a:noFill/>
          </a:ln>
        </p:spPr>
      </p:pic>
      <p:pic>
        <p:nvPicPr>
          <p:cNvPr id="7" name="Picture 209"/>
          <p:cNvPicPr/>
          <p:nvPr/>
        </p:nvPicPr>
        <p:blipFill rotWithShape="1">
          <a:blip r:embed="rId4"/>
          <a:srcRect t="2602" r="6664" b="18570"/>
          <a:stretch/>
        </p:blipFill>
        <p:spPr>
          <a:xfrm>
            <a:off x="2970212" y="1600200"/>
            <a:ext cx="2414588" cy="3628572"/>
          </a:xfrm>
          <a:prstGeom prst="rect">
            <a:avLst/>
          </a:prstGeom>
        </p:spPr>
      </p:pic>
      <p:pic>
        <p:nvPicPr>
          <p:cNvPr id="8" name="Picture 222"/>
          <p:cNvPicPr/>
          <p:nvPr/>
        </p:nvPicPr>
        <p:blipFill rotWithShape="1">
          <a:blip r:embed="rId5"/>
          <a:srcRect b="63742"/>
          <a:stretch/>
        </p:blipFill>
        <p:spPr>
          <a:xfrm>
            <a:off x="6088242" y="1645557"/>
            <a:ext cx="2988310" cy="1919514"/>
          </a:xfrm>
          <a:prstGeom prst="rect">
            <a:avLst/>
          </a:prstGeom>
        </p:spPr>
      </p:pic>
    </p:spTree>
    <p:extLst>
      <p:ext uri="{BB962C8B-B14F-4D97-AF65-F5344CB8AC3E}">
        <p14:creationId xmlns:p14="http://schemas.microsoft.com/office/powerpoint/2010/main" val="379529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es-ES" dirty="0" smtClean="0"/>
              <a:t>Agenda</a:t>
            </a:r>
            <a:endParaRPr lang="es-ES" dirty="0"/>
          </a:p>
        </p:txBody>
      </p:sp>
      <p:sp>
        <p:nvSpPr>
          <p:cNvPr id="2" name="Content Placeholder 1"/>
          <p:cNvSpPr>
            <a:spLocks noGrp="1"/>
          </p:cNvSpPr>
          <p:nvPr>
            <p:ph idx="1"/>
          </p:nvPr>
        </p:nvSpPr>
        <p:spPr/>
        <p:txBody>
          <a:bodyPr>
            <a:normAutofit/>
          </a:bodyPr>
          <a:lstStyle/>
          <a:p>
            <a:r>
              <a:rPr lang="es-CR" dirty="0" smtClean="0"/>
              <a:t>Involucrados del proyecto</a:t>
            </a:r>
          </a:p>
          <a:p>
            <a:r>
              <a:rPr lang="es-CR" dirty="0" smtClean="0"/>
              <a:t>La empresa</a:t>
            </a:r>
          </a:p>
          <a:p>
            <a:r>
              <a:rPr lang="es-CR" dirty="0"/>
              <a:t>Necesidad </a:t>
            </a:r>
            <a:r>
              <a:rPr lang="es-CR" dirty="0" smtClean="0"/>
              <a:t>y Justificación</a:t>
            </a:r>
          </a:p>
          <a:p>
            <a:r>
              <a:rPr lang="es-CR" dirty="0" smtClean="0"/>
              <a:t>Objetivos del proyecto</a:t>
            </a:r>
          </a:p>
          <a:p>
            <a:r>
              <a:rPr lang="es-CR" dirty="0" smtClean="0"/>
              <a:t>Metodología utilizada</a:t>
            </a:r>
          </a:p>
          <a:p>
            <a:r>
              <a:rPr lang="es-CR" dirty="0" smtClean="0"/>
              <a:t>Costos</a:t>
            </a:r>
          </a:p>
          <a:p>
            <a:r>
              <a:rPr lang="es-CR" dirty="0" smtClean="0"/>
              <a:t>Conclusiones y recomendaciones</a:t>
            </a:r>
          </a:p>
          <a:p>
            <a:r>
              <a:rPr lang="es-CR" dirty="0" smtClean="0"/>
              <a:t>Preguntas</a:t>
            </a:r>
            <a:endParaRPr lang="es-CR" dirty="0"/>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2972815596"/>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832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5905395" y="3347645"/>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9097970" y="1876360"/>
            <a:ext cx="2722063" cy="3152839"/>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lvl="0"/>
            <a:r>
              <a:rPr lang="es-CR" sz="2000" dirty="0" smtClean="0"/>
              <a:t>Se define </a:t>
            </a:r>
            <a:r>
              <a:rPr lang="es-CR" sz="2000" dirty="0"/>
              <a:t>que la aplicación a realizar solo evalúe </a:t>
            </a:r>
            <a:r>
              <a:rPr lang="es-CR" sz="2000" dirty="0" smtClean="0"/>
              <a:t>mediante 4 tonos frecuencias de 250 Hertz a 8 000 Hertz. Esto en 20 decibles</a:t>
            </a:r>
          </a:p>
        </p:txBody>
      </p:sp>
      <p:grpSp>
        <p:nvGrpSpPr>
          <p:cNvPr id="18" name="17 Grupo"/>
          <p:cNvGrpSpPr/>
          <p:nvPr/>
        </p:nvGrpSpPr>
        <p:grpSpPr>
          <a:xfrm>
            <a:off x="4113212" y="2846364"/>
            <a:ext cx="2646543" cy="968588"/>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Establecer frecuencias y tonos a emplear</a:t>
              </a:r>
              <a:endParaRPr lang="es-CR" dirty="0"/>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634432" y="381000"/>
            <a:ext cx="9782801" cy="1239837"/>
          </a:xfrm>
        </p:spPr>
        <p:txBody>
          <a:bodyPr>
            <a:normAutofit fontScale="90000"/>
          </a:bodyPr>
          <a:lstStyle/>
          <a:p>
            <a:pPr lvl="0"/>
            <a:r>
              <a:rPr lang="es-ES" dirty="0"/>
              <a:t>Determinar los tipos y niveles de sonidos que normalmente se dejan percibir para decidir en las pruebas los sonidos que van a incluirse</a:t>
            </a:r>
            <a:endParaRPr lang="es-CR" dirty="0"/>
          </a:p>
        </p:txBody>
      </p:sp>
      <p:grpSp>
        <p:nvGrpSpPr>
          <p:cNvPr id="6" name="5 Grupo"/>
          <p:cNvGrpSpPr/>
          <p:nvPr/>
        </p:nvGrpSpPr>
        <p:grpSpPr>
          <a:xfrm>
            <a:off x="1634432" y="2142116"/>
            <a:ext cx="5374380" cy="1504420"/>
            <a:chOff x="244666" y="2100883"/>
            <a:chExt cx="5565723" cy="1504420"/>
          </a:xfrm>
        </p:grpSpPr>
        <p:sp>
          <p:nvSpPr>
            <p:cNvPr id="7" name="6 Rectángulo redondeado"/>
            <p:cNvSpPr/>
            <p:nvPr/>
          </p:nvSpPr>
          <p:spPr>
            <a:xfrm>
              <a:off x="244666" y="2100883"/>
              <a:ext cx="2330293" cy="13505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Conocimiento y experiencia del especialista</a:t>
              </a:r>
              <a:endParaRPr lang="es-CR" dirty="0"/>
            </a:p>
          </p:txBody>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5922210" y="4151676"/>
            <a:ext cx="3079758" cy="1187353"/>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Se define la cantidad de tonos y lógica del examen.</a:t>
                </a:r>
                <a:endParaRPr lang="es-CR" dirty="0"/>
              </a:p>
            </p:txBody>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latin typeface="Arial" panose="020B0604020202020204" pitchFamily="34" charset="0"/>
                <a:cs typeface="Arial" panose="020B0604020202020204" pitchFamily="34" charset="0"/>
              </a:endParaRPr>
            </a:p>
          </p:txBody>
        </p:sp>
      </p:grpSp>
      <p:grpSp>
        <p:nvGrpSpPr>
          <p:cNvPr id="32" name="31 Grupo"/>
          <p:cNvGrpSpPr/>
          <p:nvPr/>
        </p:nvGrpSpPr>
        <p:grpSpPr>
          <a:xfrm>
            <a:off x="8373703" y="3268257"/>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Tree>
    <p:extLst>
      <p:ext uri="{BB962C8B-B14F-4D97-AF65-F5344CB8AC3E}">
        <p14:creationId xmlns:p14="http://schemas.microsoft.com/office/powerpoint/2010/main" val="132608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1935926507"/>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92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5905395" y="3347645"/>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8913812" y="1447801"/>
            <a:ext cx="2906221" cy="3051018"/>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lvl="0"/>
            <a:r>
              <a:rPr lang="es-CR" sz="2000" dirty="0" smtClean="0"/>
              <a:t>Junto con el especialista </a:t>
            </a:r>
            <a:r>
              <a:rPr lang="es-CR" sz="2000" dirty="0"/>
              <a:t>se determina que cualquier auricular estéreo permite realizar las pruebas </a:t>
            </a:r>
            <a:r>
              <a:rPr lang="es-CR" sz="2000" dirty="0" smtClean="0"/>
              <a:t>mientras se cumplan las precondiciones establecidas</a:t>
            </a:r>
          </a:p>
        </p:txBody>
      </p:sp>
      <p:grpSp>
        <p:nvGrpSpPr>
          <p:cNvPr id="18" name="17 Grupo"/>
          <p:cNvGrpSpPr/>
          <p:nvPr/>
        </p:nvGrpSpPr>
        <p:grpSpPr>
          <a:xfrm>
            <a:off x="4250496" y="2522896"/>
            <a:ext cx="2958942" cy="1418150"/>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Reuniones con el usuario permiten validar las conclusiones de la investigación</a:t>
              </a:r>
              <a:endParaRPr lang="es-CR" dirty="0"/>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200" kern="1200" dirty="0"/>
            </a:p>
          </p:txBody>
        </p:sp>
      </p:grpSp>
      <p:sp>
        <p:nvSpPr>
          <p:cNvPr id="2" name="1 Título"/>
          <p:cNvSpPr>
            <a:spLocks noGrp="1"/>
          </p:cNvSpPr>
          <p:nvPr>
            <p:ph type="title"/>
          </p:nvPr>
        </p:nvSpPr>
        <p:spPr>
          <a:xfrm>
            <a:off x="1634432" y="381000"/>
            <a:ext cx="9782801" cy="1239837"/>
          </a:xfrm>
        </p:spPr>
        <p:txBody>
          <a:bodyPr>
            <a:normAutofit fontScale="90000"/>
          </a:bodyPr>
          <a:lstStyle/>
          <a:p>
            <a:pPr lvl="0"/>
            <a:r>
              <a:rPr lang="es-CR" dirty="0"/>
              <a:t>Identificar el equipo auricular más apropiado para la aplicación de la prueba desde un dispositivo móvil</a:t>
            </a:r>
            <a:endParaRPr lang="es-ES" dirty="0"/>
          </a:p>
        </p:txBody>
      </p:sp>
      <p:grpSp>
        <p:nvGrpSpPr>
          <p:cNvPr id="6" name="5 Grupo"/>
          <p:cNvGrpSpPr/>
          <p:nvPr/>
        </p:nvGrpSpPr>
        <p:grpSpPr>
          <a:xfrm>
            <a:off x="1402637" y="2142116"/>
            <a:ext cx="5606175" cy="1504420"/>
            <a:chOff x="4618" y="2100883"/>
            <a:chExt cx="5805771" cy="1504420"/>
          </a:xfrm>
        </p:grpSpPr>
        <p:sp>
          <p:nvSpPr>
            <p:cNvPr id="7" name="6 Rectángulo redondeado"/>
            <p:cNvSpPr/>
            <p:nvPr/>
          </p:nvSpPr>
          <p:spPr>
            <a:xfrm>
              <a:off x="4618" y="2100883"/>
              <a:ext cx="2738173" cy="13505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sz="2000" dirty="0" smtClean="0"/>
                <a:t>Investigación sobre las características de los auriculares</a:t>
              </a:r>
              <a:r>
                <a:rPr lang="es-CR" dirty="0" smtClean="0"/>
                <a:t>.</a:t>
              </a:r>
              <a:endParaRPr lang="es-CR" dirty="0"/>
            </a:p>
          </p:txBody>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5752081" y="4282987"/>
            <a:ext cx="2983755" cy="1187353"/>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Se crean precondiciones para realizar la prueba.</a:t>
                </a:r>
                <a:endParaRPr lang="es-CR" dirty="0"/>
              </a:p>
            </p:txBody>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2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cs typeface="Arial" panose="020B0604020202020204" pitchFamily="34" charset="0"/>
              </a:endParaRPr>
            </a:p>
          </p:txBody>
        </p:sp>
      </p:grpSp>
      <p:grpSp>
        <p:nvGrpSpPr>
          <p:cNvPr id="32" name="31 Grupo"/>
          <p:cNvGrpSpPr/>
          <p:nvPr/>
        </p:nvGrpSpPr>
        <p:grpSpPr>
          <a:xfrm>
            <a:off x="7598578" y="2887704"/>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Tree>
    <p:extLst>
      <p:ext uri="{BB962C8B-B14F-4D97-AF65-F5344CB8AC3E}">
        <p14:creationId xmlns:p14="http://schemas.microsoft.com/office/powerpoint/2010/main" val="208621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específico</a:t>
            </a:r>
            <a:endParaRPr lang="es-CR" dirty="0"/>
          </a:p>
        </p:txBody>
      </p:sp>
      <p:sp>
        <p:nvSpPr>
          <p:cNvPr id="4" name="Content Placeholder 1"/>
          <p:cNvSpPr>
            <a:spLocks noGrp="1"/>
          </p:cNvSpPr>
          <p:nvPr>
            <p:ph idx="1"/>
          </p:nvPr>
        </p:nvSpPr>
        <p:spPr>
          <a:xfrm>
            <a:off x="1522412" y="1600200"/>
            <a:ext cx="9782801" cy="4572000"/>
          </a:xfrm>
        </p:spPr>
        <p:txBody>
          <a:bodyPr>
            <a:normAutofit/>
          </a:bodyPr>
          <a:lstStyle/>
          <a:p>
            <a:endParaRPr lang="en-US" dirty="0" smtClean="0"/>
          </a:p>
          <a:p>
            <a:pPr lvl="1"/>
            <a:endParaRPr lang="es-CR" dirty="0" smtClean="0"/>
          </a:p>
          <a:p>
            <a:endParaRPr lang="es-CR" dirty="0" smtClean="0"/>
          </a:p>
          <a:p>
            <a:endParaRPr lang="es-CR" dirty="0" smtClean="0"/>
          </a:p>
          <a:p>
            <a:endParaRPr lang="es-CR" dirty="0" smtClean="0"/>
          </a:p>
          <a:p>
            <a:endParaRPr lang="es-CR" dirty="0"/>
          </a:p>
        </p:txBody>
      </p:sp>
      <p:pic>
        <p:nvPicPr>
          <p:cNvPr id="9" name="Picture 200"/>
          <p:cNvPicPr/>
          <p:nvPr/>
        </p:nvPicPr>
        <p:blipFill rotWithShape="1">
          <a:blip r:embed="rId3"/>
          <a:srcRect l="1188" t="9688" r="34396" b="18495"/>
          <a:stretch/>
        </p:blipFill>
        <p:spPr bwMode="auto">
          <a:xfrm>
            <a:off x="3806824" y="1407886"/>
            <a:ext cx="4059919" cy="52142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3011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1230665127"/>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92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5905395" y="3347645"/>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9294812" y="1909408"/>
            <a:ext cx="2372821" cy="2995586"/>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r>
              <a:rPr lang="es-CR" sz="2000" dirty="0" smtClean="0"/>
              <a:t>Se establece un grado </a:t>
            </a:r>
            <a:r>
              <a:rPr lang="es-CR" sz="2000" dirty="0"/>
              <a:t>final de aceptación del 100% sobre la </a:t>
            </a:r>
            <a:r>
              <a:rPr lang="es-CR" sz="2000" dirty="0" smtClean="0"/>
              <a:t>aplicación y se realiza la publicación de la aplicación en Google Play</a:t>
            </a:r>
            <a:endParaRPr lang="es-CR" sz="2000" dirty="0"/>
          </a:p>
        </p:txBody>
      </p:sp>
      <p:grpSp>
        <p:nvGrpSpPr>
          <p:cNvPr id="18" name="17 Grupo"/>
          <p:cNvGrpSpPr/>
          <p:nvPr/>
        </p:nvGrpSpPr>
        <p:grpSpPr>
          <a:xfrm>
            <a:off x="4278470" y="2714338"/>
            <a:ext cx="2705071" cy="1142212"/>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Involucramiento de la usuaria experta.</a:t>
              </a:r>
              <a:endParaRPr lang="es-CR" dirty="0"/>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634432" y="381000"/>
            <a:ext cx="9782801" cy="1239837"/>
          </a:xfrm>
        </p:spPr>
        <p:txBody>
          <a:bodyPr>
            <a:normAutofit fontScale="90000"/>
          </a:bodyPr>
          <a:lstStyle/>
          <a:p>
            <a:pPr lvl="0"/>
            <a:r>
              <a:rPr lang="es-CR" dirty="0"/>
              <a:t>Realizar pruebas de la aplicación para evaluar el nivel de aceptación de la </a:t>
            </a:r>
            <a:r>
              <a:rPr lang="es-CR" dirty="0" smtClean="0"/>
              <a:t>misma para </a:t>
            </a:r>
            <a:r>
              <a:rPr lang="es-CR" dirty="0"/>
              <a:t>el profesional de la clínica</a:t>
            </a:r>
            <a:r>
              <a:rPr lang="es-ES" dirty="0"/>
              <a:t>.</a:t>
            </a:r>
          </a:p>
        </p:txBody>
      </p:sp>
      <p:grpSp>
        <p:nvGrpSpPr>
          <p:cNvPr id="6" name="5 Grupo"/>
          <p:cNvGrpSpPr/>
          <p:nvPr/>
        </p:nvGrpSpPr>
        <p:grpSpPr>
          <a:xfrm>
            <a:off x="1634432" y="2142116"/>
            <a:ext cx="5374380" cy="1504420"/>
            <a:chOff x="244666" y="2100883"/>
            <a:chExt cx="5565723" cy="1504420"/>
          </a:xfrm>
        </p:grpSpPr>
        <p:sp>
          <p:nvSpPr>
            <p:cNvPr id="7" name="6 Rectángulo redondeado"/>
            <p:cNvSpPr/>
            <p:nvPr/>
          </p:nvSpPr>
          <p:spPr>
            <a:xfrm>
              <a:off x="244666" y="2100883"/>
              <a:ext cx="2330293" cy="13505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Creación de los 46 escenarios de pruebas finales</a:t>
              </a:r>
              <a:endParaRPr lang="es-CR" dirty="0"/>
            </a:p>
          </p:txBody>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6018212" y="4114800"/>
            <a:ext cx="2694154" cy="990600"/>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Calidad y compromiso </a:t>
                </a:r>
                <a:endParaRPr lang="es-CR" dirty="0"/>
              </a:p>
            </p:txBody>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latin typeface="Arial" panose="020B0604020202020204" pitchFamily="34" charset="0"/>
                <a:cs typeface="Arial" panose="020B0604020202020204" pitchFamily="34" charset="0"/>
              </a:endParaRPr>
            </a:p>
          </p:txBody>
        </p:sp>
      </p:grpSp>
      <p:grpSp>
        <p:nvGrpSpPr>
          <p:cNvPr id="32" name="31 Grupo"/>
          <p:cNvGrpSpPr/>
          <p:nvPr/>
        </p:nvGrpSpPr>
        <p:grpSpPr>
          <a:xfrm>
            <a:off x="8373703" y="3268257"/>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dirty="0"/>
            </a:p>
          </p:txBody>
        </p:sp>
      </p:grpSp>
    </p:spTree>
    <p:extLst>
      <p:ext uri="{BB962C8B-B14F-4D97-AF65-F5344CB8AC3E}">
        <p14:creationId xmlns:p14="http://schemas.microsoft.com/office/powerpoint/2010/main" val="208621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895675163"/>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92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5905395" y="3347645"/>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9276910" y="1876360"/>
            <a:ext cx="2543123" cy="3914839"/>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lvl="0"/>
            <a:r>
              <a:rPr lang="es-CR" sz="2000" dirty="0" smtClean="0"/>
              <a:t> Creación </a:t>
            </a:r>
            <a:r>
              <a:rPr lang="es-CR" sz="2000" dirty="0"/>
              <a:t>de una aplicación que cumple con los requerimientos establecidos, siendo esta la herramienta de tecnología móvil </a:t>
            </a:r>
            <a:r>
              <a:rPr lang="es-CR" sz="2000" dirty="0" smtClean="0"/>
              <a:t>creada. </a:t>
            </a:r>
          </a:p>
        </p:txBody>
      </p:sp>
      <p:grpSp>
        <p:nvGrpSpPr>
          <p:cNvPr id="18" name="17 Grupo"/>
          <p:cNvGrpSpPr/>
          <p:nvPr/>
        </p:nvGrpSpPr>
        <p:grpSpPr>
          <a:xfrm>
            <a:off x="4278470" y="2714338"/>
            <a:ext cx="2705071" cy="1142212"/>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Requerimientos, diseño de interfaces y prototipo</a:t>
              </a:r>
              <a:endParaRPr lang="es-CR" dirty="0"/>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603815" y="636524"/>
            <a:ext cx="9782801" cy="1239837"/>
          </a:xfrm>
        </p:spPr>
        <p:txBody>
          <a:bodyPr>
            <a:normAutofit fontScale="90000"/>
          </a:bodyPr>
          <a:lstStyle/>
          <a:p>
            <a:pPr lvl="0"/>
            <a:r>
              <a:rPr lang="es-CR" dirty="0"/>
              <a:t>Diseñar una aplicación basada en tecnología móvil para que sea utilizada por las personas que desean conocer su estado auditivo y que disponen de teléfonos inteligentes</a:t>
            </a:r>
            <a:r>
              <a:rPr lang="es-ES" dirty="0"/>
              <a:t>.</a:t>
            </a:r>
          </a:p>
        </p:txBody>
      </p:sp>
      <p:grpSp>
        <p:nvGrpSpPr>
          <p:cNvPr id="6" name="5 Grupo"/>
          <p:cNvGrpSpPr/>
          <p:nvPr/>
        </p:nvGrpSpPr>
        <p:grpSpPr>
          <a:xfrm>
            <a:off x="1634432" y="2142116"/>
            <a:ext cx="5374380" cy="1504420"/>
            <a:chOff x="244666" y="2100883"/>
            <a:chExt cx="5565723" cy="1504420"/>
          </a:xfrm>
        </p:grpSpPr>
        <p:sp>
          <p:nvSpPr>
            <p:cNvPr id="7" name="6 Rectángulo redondeado"/>
            <p:cNvSpPr/>
            <p:nvPr/>
          </p:nvSpPr>
          <p:spPr>
            <a:xfrm>
              <a:off x="244666" y="2100883"/>
              <a:ext cx="2330293" cy="150442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285750" indent="-285750">
                <a:buFont typeface="Wingdings" panose="05000000000000000000" pitchFamily="2" charset="2"/>
                <a:buChar char="ü"/>
              </a:pPr>
              <a:r>
                <a:rPr lang="es-CR" dirty="0" smtClean="0"/>
                <a:t>Selección de plataforma.</a:t>
              </a:r>
            </a:p>
            <a:p>
              <a:pPr marL="285750" indent="-285750">
                <a:buFont typeface="Wingdings" panose="05000000000000000000" pitchFamily="2" charset="2"/>
                <a:buChar char="ü"/>
              </a:pPr>
              <a:endParaRPr lang="es-CR" dirty="0"/>
            </a:p>
            <a:p>
              <a:pPr marL="285750" indent="-285750">
                <a:buFont typeface="Wingdings" panose="05000000000000000000" pitchFamily="2" charset="2"/>
                <a:buChar char="ü"/>
              </a:pPr>
              <a:r>
                <a:rPr lang="es-CR" dirty="0" smtClean="0"/>
                <a:t>Capacitación autodidacta.</a:t>
              </a:r>
              <a:endParaRPr lang="es-CR" dirty="0"/>
            </a:p>
          </p:txBody>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5846590" y="4149436"/>
            <a:ext cx="3258698" cy="1108364"/>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Iteraciones (Desarrollo, ajustes, pruebas)</a:t>
                </a:r>
                <a:endParaRPr lang="es-CR" dirty="0"/>
              </a:p>
            </p:txBody>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cs typeface="Arial" panose="020B0604020202020204" pitchFamily="34" charset="0"/>
              </a:endParaRPr>
            </a:p>
          </p:txBody>
        </p:sp>
      </p:grpSp>
      <p:grpSp>
        <p:nvGrpSpPr>
          <p:cNvPr id="32" name="31 Grupo"/>
          <p:cNvGrpSpPr/>
          <p:nvPr/>
        </p:nvGrpSpPr>
        <p:grpSpPr>
          <a:xfrm>
            <a:off x="8373703" y="3268257"/>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Tree>
    <p:extLst>
      <p:ext uri="{BB962C8B-B14F-4D97-AF65-F5344CB8AC3E}">
        <p14:creationId xmlns:p14="http://schemas.microsoft.com/office/powerpoint/2010/main" val="208621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2057400"/>
            <a:ext cx="9782801" cy="1239837"/>
          </a:xfrm>
        </p:spPr>
        <p:txBody>
          <a:bodyPr>
            <a:normAutofit/>
          </a:bodyPr>
          <a:lstStyle/>
          <a:p>
            <a:pPr algn="ctr"/>
            <a:r>
              <a:rPr lang="es-CR" sz="4000" b="1" dirty="0" smtClean="0"/>
              <a:t>Audinsa Salud Auditiva (video)</a:t>
            </a:r>
            <a:endParaRPr lang="es-CR" sz="4000" b="1" dirty="0"/>
          </a:p>
        </p:txBody>
      </p:sp>
    </p:spTree>
    <p:extLst>
      <p:ext uri="{BB962C8B-B14F-4D97-AF65-F5344CB8AC3E}">
        <p14:creationId xmlns:p14="http://schemas.microsoft.com/office/powerpoint/2010/main" val="414558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Involucrados del proyecto</a:t>
            </a:r>
            <a:endParaRPr lang="es-CR" sz="4800" dirty="0"/>
          </a:p>
        </p:txBody>
      </p:sp>
    </p:spTree>
    <p:extLst>
      <p:ext uri="{BB962C8B-B14F-4D97-AF65-F5344CB8AC3E}">
        <p14:creationId xmlns:p14="http://schemas.microsoft.com/office/powerpoint/2010/main" val="246454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446212" y="2286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 </a:t>
            </a:r>
            <a:r>
              <a:rPr lang="es-CR" sz="4400" b="1" dirty="0" smtClean="0"/>
              <a:t>Registrar Aplicación en Google Play</a:t>
            </a:r>
            <a:endParaRPr lang="es-CR" sz="4800" b="1" dirty="0"/>
          </a:p>
        </p:txBody>
      </p:sp>
      <p:sp>
        <p:nvSpPr>
          <p:cNvPr id="4" name="3 Marcador de contenido"/>
          <p:cNvSpPr>
            <a:spLocks noGrp="1"/>
          </p:cNvSpPr>
          <p:nvPr>
            <p:ph idx="1"/>
          </p:nvPr>
        </p:nvSpPr>
        <p:spPr>
          <a:xfrm>
            <a:off x="1593436" y="2438400"/>
            <a:ext cx="9782801" cy="3733800"/>
          </a:xfrm>
        </p:spPr>
        <p:txBody>
          <a:bodyPr>
            <a:normAutofit/>
          </a:bodyPr>
          <a:lstStyle/>
          <a:p>
            <a:r>
              <a:rPr lang="es-CR" dirty="0"/>
              <a:t>1. Registrarse para obtener una cuenta de </a:t>
            </a:r>
            <a:r>
              <a:rPr lang="es-CR" dirty="0" smtClean="0"/>
              <a:t>desarrollador.</a:t>
            </a:r>
            <a:endParaRPr lang="es-CR" dirty="0"/>
          </a:p>
          <a:p>
            <a:r>
              <a:rPr lang="es-CR" dirty="0"/>
              <a:t>2. </a:t>
            </a:r>
            <a:r>
              <a:rPr lang="es-CR" dirty="0" smtClean="0"/>
              <a:t>Utilizar </a:t>
            </a:r>
            <a:r>
              <a:rPr lang="es-CR" dirty="0"/>
              <a:t>la consola de Google Play para desarrolladores</a:t>
            </a:r>
            <a:r>
              <a:rPr lang="es-CR" dirty="0" smtClean="0"/>
              <a:t>.</a:t>
            </a:r>
          </a:p>
          <a:p>
            <a:r>
              <a:rPr lang="es-CR" dirty="0" smtClean="0"/>
              <a:t>3. Subir </a:t>
            </a:r>
            <a:r>
              <a:rPr lang="es-CR" dirty="0"/>
              <a:t>APK </a:t>
            </a:r>
            <a:r>
              <a:rPr lang="es-CR" dirty="0" smtClean="0"/>
              <a:t>para luego añadir </a:t>
            </a:r>
            <a:r>
              <a:rPr lang="es-CR" dirty="0"/>
              <a:t>la información de la </a:t>
            </a:r>
            <a:r>
              <a:rPr lang="es-CR" dirty="0" smtClean="0"/>
              <a:t>aplicación (costo, países por distribuir, etc.)</a:t>
            </a:r>
          </a:p>
          <a:p>
            <a:pPr marL="0" indent="0">
              <a:buNone/>
            </a:pPr>
            <a:endParaRPr lang="es-CR" dirty="0"/>
          </a:p>
        </p:txBody>
      </p:sp>
    </p:spTree>
    <p:extLst>
      <p:ext uri="{BB962C8B-B14F-4D97-AF65-F5344CB8AC3E}">
        <p14:creationId xmlns:p14="http://schemas.microsoft.com/office/powerpoint/2010/main" val="194974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31" t="6249" r="6709" b="1164"/>
          <a:stretch/>
        </p:blipFill>
        <p:spPr bwMode="auto">
          <a:xfrm>
            <a:off x="0" y="-38942"/>
            <a:ext cx="12057207" cy="6896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146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800" t="5990"/>
          <a:stretch/>
        </p:blipFill>
        <p:spPr bwMode="auto">
          <a:xfrm>
            <a:off x="-190005" y="-10082"/>
            <a:ext cx="12670930" cy="6868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360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022" t="34197" r="28351" b="25404"/>
          <a:stretch/>
        </p:blipFill>
        <p:spPr bwMode="auto">
          <a:xfrm>
            <a:off x="1370012" y="457200"/>
            <a:ext cx="9311103"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520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334"/>
          <a:stretch/>
        </p:blipFill>
        <p:spPr bwMode="auto">
          <a:xfrm>
            <a:off x="0" y="0"/>
            <a:ext cx="13199175"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391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51" t="2393" r="1051" b="798"/>
          <a:stretch/>
        </p:blipFill>
        <p:spPr bwMode="auto">
          <a:xfrm>
            <a:off x="0" y="-15834"/>
            <a:ext cx="14919366" cy="7930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473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Metodología</a:t>
            </a:r>
            <a:endParaRPr lang="es-CR" sz="4800" dirty="0"/>
          </a:p>
        </p:txBody>
      </p:sp>
    </p:spTree>
    <p:extLst>
      <p:ext uri="{BB962C8B-B14F-4D97-AF65-F5344CB8AC3E}">
        <p14:creationId xmlns:p14="http://schemas.microsoft.com/office/powerpoint/2010/main" val="421621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46212" y="18143"/>
            <a:ext cx="9782801" cy="1239837"/>
          </a:xfrm>
        </p:spPr>
        <p:txBody>
          <a:bodyPr>
            <a:normAutofit/>
          </a:bodyPr>
          <a:lstStyle/>
          <a:p>
            <a:pPr lvl="0"/>
            <a:r>
              <a:rPr lang="es-CR" dirty="0" smtClean="0"/>
              <a:t>Metodología ágil</a:t>
            </a:r>
            <a:endParaRPr lang="es-E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1292" t="13122" r="11035" b="11535"/>
          <a:stretch/>
        </p:blipFill>
        <p:spPr>
          <a:xfrm>
            <a:off x="3587069" y="1371600"/>
            <a:ext cx="5326743" cy="5167085"/>
          </a:xfrm>
          <a:prstGeom prst="rect">
            <a:avLst/>
          </a:prstGeom>
        </p:spPr>
      </p:pic>
    </p:spTree>
    <p:extLst>
      <p:ext uri="{BB962C8B-B14F-4D97-AF65-F5344CB8AC3E}">
        <p14:creationId xmlns:p14="http://schemas.microsoft.com/office/powerpoint/2010/main" val="362360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Costos</a:t>
            </a:r>
            <a:endParaRPr lang="es-CR" sz="4800" dirty="0"/>
          </a:p>
        </p:txBody>
      </p:sp>
    </p:spTree>
    <p:extLst>
      <p:ext uri="{BB962C8B-B14F-4D97-AF65-F5344CB8AC3E}">
        <p14:creationId xmlns:p14="http://schemas.microsoft.com/office/powerpoint/2010/main" val="297398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Costos</a:t>
            </a:r>
            <a:endParaRPr lang="es-CR" dirty="0"/>
          </a:p>
        </p:txBody>
      </p:sp>
      <p:graphicFrame>
        <p:nvGraphicFramePr>
          <p:cNvPr id="5" name="Table 4"/>
          <p:cNvGraphicFramePr>
            <a:graphicFrameLocks noGrp="1"/>
          </p:cNvGraphicFramePr>
          <p:nvPr>
            <p:extLst>
              <p:ext uri="{D42A27DB-BD31-4B8C-83A1-F6EECF244321}">
                <p14:modId xmlns:p14="http://schemas.microsoft.com/office/powerpoint/2010/main" val="3203114069"/>
              </p:ext>
            </p:extLst>
          </p:nvPr>
        </p:nvGraphicFramePr>
        <p:xfrm>
          <a:off x="2284412" y="1752600"/>
          <a:ext cx="7658100" cy="3798445"/>
        </p:xfrm>
        <a:graphic>
          <a:graphicData uri="http://schemas.openxmlformats.org/drawingml/2006/table">
            <a:tbl>
              <a:tblPr firstRow="1" firstCol="1" bandRow="1">
                <a:tableStyleId>{21E4AEA4-8DFA-4A89-87EB-49C32662AFE0}</a:tableStyleId>
              </a:tblPr>
              <a:tblGrid>
                <a:gridCol w="1833454"/>
                <a:gridCol w="1820150"/>
                <a:gridCol w="1883344"/>
                <a:gridCol w="2121152"/>
              </a:tblGrid>
              <a:tr h="854013">
                <a:tc>
                  <a:txBody>
                    <a:bodyPr/>
                    <a:lstStyle/>
                    <a:p>
                      <a:pPr algn="ctr">
                        <a:lnSpc>
                          <a:spcPct val="150000"/>
                        </a:lnSpc>
                        <a:spcAft>
                          <a:spcPts val="0"/>
                        </a:spcAft>
                      </a:pPr>
                      <a:r>
                        <a:rPr lang="es-CR" sz="1600" dirty="0">
                          <a:effectLst/>
                          <a:latin typeface="+mn-lt"/>
                        </a:rPr>
                        <a:t/>
                      </a:r>
                      <a:br>
                        <a:rPr lang="es-CR" sz="1600" dirty="0">
                          <a:effectLst/>
                          <a:latin typeface="+mn-lt"/>
                        </a:rPr>
                      </a:br>
                      <a:r>
                        <a:rPr lang="es-CR" sz="1600" dirty="0">
                          <a:effectLst/>
                          <a:latin typeface="+mn-lt"/>
                        </a:rPr>
                        <a:t> </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Precio por hora</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Total de horas del proyecto</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Total por cobrar</a:t>
                      </a:r>
                      <a:endParaRPr lang="es-CR" sz="1600" dirty="0">
                        <a:effectLst/>
                        <a:latin typeface="+mn-lt"/>
                        <a:ea typeface="Times New Roman"/>
                      </a:endParaRPr>
                    </a:p>
                  </a:txBody>
                  <a:tcPr marL="68580" marR="68580" marT="0" marB="0"/>
                </a:tc>
              </a:tr>
              <a:tr h="410836">
                <a:tc>
                  <a:txBody>
                    <a:bodyPr/>
                    <a:lstStyle/>
                    <a:p>
                      <a:pPr algn="ctr">
                        <a:lnSpc>
                          <a:spcPct val="150000"/>
                        </a:lnSpc>
                        <a:spcAft>
                          <a:spcPts val="0"/>
                        </a:spcAft>
                      </a:pPr>
                      <a:r>
                        <a:rPr lang="es-CR" sz="1600" dirty="0">
                          <a:effectLst/>
                          <a:latin typeface="+mn-lt"/>
                        </a:rPr>
                        <a:t>Desarrollador 1</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$15</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598</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$8 970</a:t>
                      </a:r>
                      <a:endParaRPr lang="es-CR" sz="1600" dirty="0">
                        <a:effectLst/>
                        <a:latin typeface="+mn-lt"/>
                        <a:ea typeface="Times New Roman"/>
                      </a:endParaRPr>
                    </a:p>
                  </a:txBody>
                  <a:tcPr marL="68580" marR="68580" marT="0" marB="0"/>
                </a:tc>
              </a:tr>
              <a:tr h="854013">
                <a:tc>
                  <a:txBody>
                    <a:bodyPr/>
                    <a:lstStyle/>
                    <a:p>
                      <a:pPr algn="ctr">
                        <a:lnSpc>
                          <a:spcPct val="150000"/>
                        </a:lnSpc>
                        <a:spcAft>
                          <a:spcPts val="0"/>
                        </a:spcAft>
                      </a:pPr>
                      <a:r>
                        <a:rPr lang="es-CR" sz="1600" dirty="0">
                          <a:effectLst/>
                          <a:latin typeface="+mn-lt"/>
                        </a:rPr>
                        <a:t>Viáticos Desarrollador 1</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$15 por cada 6 horas de trabajo</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598</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$1495</a:t>
                      </a:r>
                      <a:endParaRPr lang="es-CR" sz="1600" dirty="0">
                        <a:effectLst/>
                        <a:latin typeface="+mn-lt"/>
                        <a:ea typeface="Times New Roman"/>
                      </a:endParaRPr>
                    </a:p>
                  </a:txBody>
                  <a:tcPr marL="68580" marR="68580" marT="0" marB="0"/>
                </a:tc>
              </a:tr>
              <a:tr h="398933">
                <a:tc>
                  <a:txBody>
                    <a:bodyPr/>
                    <a:lstStyle/>
                    <a:p>
                      <a:pPr algn="ctr">
                        <a:lnSpc>
                          <a:spcPct val="150000"/>
                        </a:lnSpc>
                        <a:spcAft>
                          <a:spcPts val="0"/>
                        </a:spcAft>
                      </a:pPr>
                      <a:r>
                        <a:rPr lang="es-CR" sz="1600" dirty="0">
                          <a:effectLst/>
                          <a:latin typeface="+mn-lt"/>
                        </a:rPr>
                        <a:t>Desarrollador 2</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$15</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598</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$8 970</a:t>
                      </a:r>
                      <a:endParaRPr lang="es-CR" sz="1600" dirty="0">
                        <a:effectLst/>
                        <a:latin typeface="+mn-lt"/>
                        <a:ea typeface="Times New Roman"/>
                      </a:endParaRPr>
                    </a:p>
                  </a:txBody>
                  <a:tcPr marL="68580" marR="68580" marT="0" marB="0"/>
                </a:tc>
              </a:tr>
              <a:tr h="854013">
                <a:tc>
                  <a:txBody>
                    <a:bodyPr/>
                    <a:lstStyle/>
                    <a:p>
                      <a:pPr algn="ctr">
                        <a:lnSpc>
                          <a:spcPct val="150000"/>
                        </a:lnSpc>
                        <a:spcAft>
                          <a:spcPts val="0"/>
                        </a:spcAft>
                      </a:pPr>
                      <a:r>
                        <a:rPr lang="es-CR" sz="1600" dirty="0">
                          <a:effectLst/>
                          <a:latin typeface="+mn-lt"/>
                        </a:rPr>
                        <a:t>Viáticos Desarrollador 2</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$15 por cada 6 horas de trabajo</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598</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$1495</a:t>
                      </a:r>
                      <a:endParaRPr lang="es-CR" sz="1600" dirty="0">
                        <a:effectLst/>
                        <a:latin typeface="+mn-lt"/>
                        <a:ea typeface="Times New Roman"/>
                      </a:endParaRPr>
                    </a:p>
                  </a:txBody>
                  <a:tcPr marL="68580" marR="68580" marT="0" marB="0"/>
                </a:tc>
              </a:tr>
              <a:tr h="426637">
                <a:tc gridSpan="3">
                  <a:txBody>
                    <a:bodyPr/>
                    <a:lstStyle/>
                    <a:p>
                      <a:pPr algn="ctr">
                        <a:lnSpc>
                          <a:spcPct val="150000"/>
                        </a:lnSpc>
                        <a:spcAft>
                          <a:spcPts val="0"/>
                        </a:spcAft>
                      </a:pPr>
                      <a:r>
                        <a:rPr lang="es-CR" sz="1600" dirty="0">
                          <a:effectLst/>
                          <a:latin typeface="+mn-lt"/>
                        </a:rPr>
                        <a:t>Total del proyecto</a:t>
                      </a:r>
                      <a:endParaRPr lang="es-CR" sz="1600" dirty="0">
                        <a:effectLst/>
                        <a:latin typeface="+mn-lt"/>
                        <a:ea typeface="Times New Roman"/>
                      </a:endParaRPr>
                    </a:p>
                  </a:txBody>
                  <a:tcPr marL="68580" marR="68580" marT="0" marB="0"/>
                </a:tc>
                <a:tc hMerge="1">
                  <a:txBody>
                    <a:bodyPr/>
                    <a:lstStyle/>
                    <a:p>
                      <a:endParaRPr lang="es-CR"/>
                    </a:p>
                  </a:txBody>
                  <a:tcPr/>
                </a:tc>
                <a:tc hMerge="1">
                  <a:txBody>
                    <a:bodyPr/>
                    <a:lstStyle/>
                    <a:p>
                      <a:endParaRPr lang="es-CR"/>
                    </a:p>
                  </a:txBody>
                  <a:tcPr/>
                </a:tc>
                <a:tc>
                  <a:txBody>
                    <a:bodyPr/>
                    <a:lstStyle/>
                    <a:p>
                      <a:pPr algn="ctr">
                        <a:lnSpc>
                          <a:spcPct val="150000"/>
                        </a:lnSpc>
                        <a:spcAft>
                          <a:spcPts val="0"/>
                        </a:spcAft>
                      </a:pPr>
                      <a:r>
                        <a:rPr lang="es-CR" sz="1600" dirty="0">
                          <a:effectLst/>
                          <a:latin typeface="+mn-lt"/>
                        </a:rPr>
                        <a:t>$20930</a:t>
                      </a:r>
                      <a:endParaRPr lang="es-CR" sz="1600" dirty="0">
                        <a:effectLst/>
                        <a:latin typeface="+mn-lt"/>
                        <a:ea typeface="Times New Roman"/>
                      </a:endParaRPr>
                    </a:p>
                  </a:txBody>
                  <a:tcPr marL="68580" marR="68580" marT="0" marB="0"/>
                </a:tc>
              </a:tr>
            </a:tbl>
          </a:graphicData>
        </a:graphic>
      </p:graphicFrame>
      <p:sp>
        <p:nvSpPr>
          <p:cNvPr id="6" name="Rectangle 1"/>
          <p:cNvSpPr>
            <a:spLocks noChangeArrowheads="1"/>
          </p:cNvSpPr>
          <p:nvPr/>
        </p:nvSpPr>
        <p:spPr bwMode="auto">
          <a:xfrm>
            <a:off x="912812" y="609600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R" sz="1200" b="1" i="0" u="none" strike="noStrike" cap="none" normalizeH="0" baseline="0" dirty="0" smtClean="0" bmk="_Toc400823928">
                <a:ln>
                  <a:noFill/>
                </a:ln>
                <a:solidFill>
                  <a:schemeClr val="tx1"/>
                </a:solidFill>
                <a:effectLst/>
                <a:latin typeface="Arial" pitchFamily="34" charset="0"/>
                <a:ea typeface="Times New Roman" pitchFamily="18" charset="0"/>
                <a:cs typeface="Arial" pitchFamily="34" charset="0"/>
              </a:rPr>
              <a:t>Tabla 1 – Costo de recursos humanos estimado</a:t>
            </a:r>
            <a:endParaRPr kumimoji="0" lang="es-C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Fuente: Elaboración propia</a:t>
            </a:r>
            <a:endParaRPr kumimoji="0" lang="es-CR"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7443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Involucrados del proyecto</a:t>
            </a:r>
            <a:endParaRPr lang="es-ES" dirty="0"/>
          </a:p>
        </p:txBody>
      </p:sp>
      <p:graphicFrame>
        <p:nvGraphicFramePr>
          <p:cNvPr id="11" name="Marcador de contenido 10" descr="Tabla de muestra con 3 columnas, 4 filas" title="Tabla"/>
          <p:cNvGraphicFramePr>
            <a:graphicFrameLocks noGrp="1"/>
          </p:cNvGraphicFramePr>
          <p:nvPr>
            <p:ph sz="half" idx="1"/>
            <p:extLst>
              <p:ext uri="{D42A27DB-BD31-4B8C-83A1-F6EECF244321}">
                <p14:modId xmlns:p14="http://schemas.microsoft.com/office/powerpoint/2010/main" val="3202040632"/>
              </p:ext>
            </p:extLst>
          </p:nvPr>
        </p:nvGraphicFramePr>
        <p:xfrm>
          <a:off x="1593850" y="1600200"/>
          <a:ext cx="9910762" cy="3981450"/>
        </p:xfrm>
        <a:graphic>
          <a:graphicData uri="http://schemas.openxmlformats.org/drawingml/2006/table">
            <a:tbl>
              <a:tblPr firstRow="1" bandRow="1">
                <a:tableStyleId>{5C22544A-7EE6-4342-B048-85BDC9FD1C3A}</a:tableStyleId>
              </a:tblPr>
              <a:tblGrid>
                <a:gridCol w="4955381"/>
                <a:gridCol w="4955381"/>
              </a:tblGrid>
              <a:tr h="552450">
                <a:tc>
                  <a:txBody>
                    <a:bodyPr/>
                    <a:lstStyle/>
                    <a:p>
                      <a:pPr algn="ctr"/>
                      <a:r>
                        <a:rPr lang="es-ES" dirty="0" smtClean="0"/>
                        <a:t>Nombre</a:t>
                      </a:r>
                      <a:endParaRPr lang="es-ES" dirty="0"/>
                    </a:p>
                  </a:txBody>
                  <a:tcPr anchor="ctr"/>
                </a:tc>
                <a:tc>
                  <a:txBody>
                    <a:bodyPr/>
                    <a:lstStyle/>
                    <a:p>
                      <a:pPr algn="ctr"/>
                      <a:r>
                        <a:rPr lang="es-ES" dirty="0" smtClean="0"/>
                        <a:t>Rol</a:t>
                      </a:r>
                      <a:endParaRPr lang="es-ES" dirty="0"/>
                    </a:p>
                  </a:txBody>
                  <a:tcPr anchor="ctr"/>
                </a:tc>
              </a:tr>
              <a:tr h="552450">
                <a:tc>
                  <a:txBody>
                    <a:bodyPr/>
                    <a:lstStyle/>
                    <a:p>
                      <a:pPr algn="just"/>
                      <a:r>
                        <a:rPr lang="es-ES" dirty="0" smtClean="0"/>
                        <a:t>Ing. Roberto Baltodano García</a:t>
                      </a:r>
                      <a:endParaRPr lang="es-ES" dirty="0"/>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ES" dirty="0" smtClean="0"/>
                        <a:t>Investigador/desarrollador</a:t>
                      </a:r>
                      <a:endParaRPr lang="es-ES" dirty="0"/>
                    </a:p>
                  </a:txBody>
                  <a:tcPr anchor="ctr"/>
                </a:tc>
              </a:tr>
              <a:tr h="552450">
                <a:tc>
                  <a:txBody>
                    <a:bodyPr/>
                    <a:lstStyle/>
                    <a:p>
                      <a:pPr algn="just"/>
                      <a:r>
                        <a:rPr lang="es-ES" dirty="0" smtClean="0"/>
                        <a:t>Dra. Silvia Bonilla Berríos</a:t>
                      </a:r>
                      <a:endParaRPr lang="es-ES" dirty="0"/>
                    </a:p>
                  </a:txBody>
                  <a:tcPr anchor="ctr"/>
                </a:tc>
                <a:tc>
                  <a:txBody>
                    <a:bodyPr/>
                    <a:lstStyle/>
                    <a:p>
                      <a:pPr algn="just"/>
                      <a:r>
                        <a:rPr lang="es-ES" baseline="0" dirty="0" smtClean="0"/>
                        <a:t>Propietaria Clínica </a:t>
                      </a:r>
                      <a:r>
                        <a:rPr lang="es-ES" baseline="0" dirty="0" err="1" smtClean="0"/>
                        <a:t>Audinsa</a:t>
                      </a:r>
                      <a:r>
                        <a:rPr lang="es-ES" dirty="0" smtClean="0"/>
                        <a:t>/Doctora con énfasis </a:t>
                      </a:r>
                      <a:r>
                        <a:rPr lang="es-ES" baseline="0" dirty="0" smtClean="0"/>
                        <a:t>en Audiología </a:t>
                      </a:r>
                      <a:endParaRPr lang="es-ES" dirty="0"/>
                    </a:p>
                  </a:txBody>
                  <a:tcPr anchor="ctr"/>
                </a:tc>
              </a:tr>
              <a:tr h="55245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ES" dirty="0" smtClean="0"/>
                        <a:t>Ing. Daniela Campos</a:t>
                      </a:r>
                      <a:r>
                        <a:rPr lang="es-ES" baseline="0" dirty="0" smtClean="0"/>
                        <a:t> Ulate</a:t>
                      </a:r>
                      <a:endParaRPr lang="es-ES" dirty="0" smtClean="0"/>
                    </a:p>
                  </a:txBody>
                  <a:tcPr anchor="ctr"/>
                </a:tc>
                <a:tc>
                  <a:txBody>
                    <a:bodyPr/>
                    <a:lstStyle/>
                    <a:p>
                      <a:pPr algn="just"/>
                      <a:r>
                        <a:rPr lang="es-ES" dirty="0" smtClean="0"/>
                        <a:t>Investigadora/desarrolladora</a:t>
                      </a:r>
                      <a:endParaRPr lang="es-ES" dirty="0"/>
                    </a:p>
                  </a:txBody>
                  <a:tcPr anchor="ctr"/>
                </a:tc>
              </a:tr>
              <a:tr h="552450">
                <a:tc>
                  <a:txBody>
                    <a:bodyPr/>
                    <a:lstStyle/>
                    <a:p>
                      <a:pPr algn="just"/>
                      <a:r>
                        <a:rPr lang="es-ES" dirty="0" smtClean="0"/>
                        <a:t>Lic. Pedro Fonseca Solano</a:t>
                      </a:r>
                      <a:endParaRPr lang="es-ES" dirty="0"/>
                    </a:p>
                  </a:txBody>
                  <a:tcPr anchor="ctr"/>
                </a:tc>
                <a:tc>
                  <a:txBody>
                    <a:bodyPr/>
                    <a:lstStyle/>
                    <a:p>
                      <a:pPr algn="just"/>
                      <a:r>
                        <a:rPr lang="es-ES" dirty="0" smtClean="0"/>
                        <a:t>Lector</a:t>
                      </a:r>
                      <a:r>
                        <a:rPr lang="es-ES" baseline="0" dirty="0" smtClean="0"/>
                        <a:t> interno</a:t>
                      </a:r>
                      <a:endParaRPr lang="es-ES" dirty="0"/>
                    </a:p>
                  </a:txBody>
                  <a:tcPr anchor="ctr"/>
                </a:tc>
              </a:tr>
              <a:tr h="579120">
                <a:tc>
                  <a:txBody>
                    <a:bodyPr/>
                    <a:lstStyle/>
                    <a:p>
                      <a:pPr algn="just"/>
                      <a:r>
                        <a:rPr lang="es-ES" dirty="0" smtClean="0"/>
                        <a:t>Lic. </a:t>
                      </a:r>
                      <a:r>
                        <a:rPr lang="es-ES" dirty="0" err="1" smtClean="0"/>
                        <a:t>Róger</a:t>
                      </a:r>
                      <a:r>
                        <a:rPr lang="es-ES" dirty="0" smtClean="0"/>
                        <a:t> León Brenes</a:t>
                      </a:r>
                      <a:endParaRPr lang="es-ES" dirty="0"/>
                    </a:p>
                  </a:txBody>
                  <a:tcPr anchor="ctr"/>
                </a:tc>
                <a:tc>
                  <a:txBody>
                    <a:bodyPr/>
                    <a:lstStyle/>
                    <a:p>
                      <a:pPr algn="just"/>
                      <a:r>
                        <a:rPr lang="es-ES" dirty="0" smtClean="0"/>
                        <a:t>Lector externo</a:t>
                      </a:r>
                      <a:endParaRPr lang="es-ES" dirty="0"/>
                    </a:p>
                  </a:txBody>
                  <a:tcPr anchor="ctr"/>
                </a:tc>
              </a:tr>
              <a:tr h="552450">
                <a:tc>
                  <a:txBody>
                    <a:bodyPr/>
                    <a:lstStyle/>
                    <a:p>
                      <a:pPr algn="just"/>
                      <a:r>
                        <a:rPr lang="es-ES" dirty="0" smtClean="0"/>
                        <a:t>Dr. Felipe Ovares Barquero</a:t>
                      </a:r>
                      <a:endParaRPr lang="es-ES" dirty="0"/>
                    </a:p>
                  </a:txBody>
                  <a:tcPr anchor="ctr"/>
                </a:tc>
                <a:tc>
                  <a:txBody>
                    <a:bodyPr/>
                    <a:lstStyle/>
                    <a:p>
                      <a:pPr algn="just"/>
                      <a:r>
                        <a:rPr lang="es-ES" dirty="0" smtClean="0"/>
                        <a:t>Tutor</a:t>
                      </a:r>
                      <a:endParaRPr lang="es-ES" dirty="0"/>
                    </a:p>
                  </a:txBody>
                  <a:tcPr anchor="ctr"/>
                </a:tc>
              </a:tr>
            </a:tbl>
          </a:graphicData>
        </a:graphic>
      </p:graphicFrame>
    </p:spTree>
    <p:extLst>
      <p:ext uri="{BB962C8B-B14F-4D97-AF65-F5344CB8AC3E}">
        <p14:creationId xmlns:p14="http://schemas.microsoft.com/office/powerpoint/2010/main" val="284900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Costos</a:t>
            </a:r>
            <a:endParaRPr lang="es-CR" dirty="0"/>
          </a:p>
        </p:txBody>
      </p:sp>
      <p:sp>
        <p:nvSpPr>
          <p:cNvPr id="6" name="Rectangle 1"/>
          <p:cNvSpPr>
            <a:spLocks noChangeArrowheads="1"/>
          </p:cNvSpPr>
          <p:nvPr/>
        </p:nvSpPr>
        <p:spPr bwMode="auto">
          <a:xfrm>
            <a:off x="1065212" y="574040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R" sz="1200" b="1" i="0" u="none" strike="noStrike" cap="none" normalizeH="0" baseline="0" dirty="0" smtClean="0" bmk="_Toc400823928">
                <a:ln>
                  <a:noFill/>
                </a:ln>
                <a:solidFill>
                  <a:schemeClr val="tx1"/>
                </a:solidFill>
                <a:effectLst/>
                <a:latin typeface="Arial" pitchFamily="34" charset="0"/>
                <a:ea typeface="Times New Roman" pitchFamily="18" charset="0"/>
                <a:cs typeface="Arial" pitchFamily="34" charset="0"/>
              </a:rPr>
              <a:t>Tabla 1 – Costo de recursos humanos estimado</a:t>
            </a:r>
            <a:endParaRPr kumimoji="0" lang="es-C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Fuente: Elaboración propia</a:t>
            </a:r>
            <a:endParaRPr kumimoji="0" lang="es-CR"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24117030"/>
              </p:ext>
            </p:extLst>
          </p:nvPr>
        </p:nvGraphicFramePr>
        <p:xfrm>
          <a:off x="2208213" y="1322686"/>
          <a:ext cx="8762999" cy="5227238"/>
        </p:xfrm>
        <a:graphic>
          <a:graphicData uri="http://schemas.openxmlformats.org/drawingml/2006/table">
            <a:tbl>
              <a:tblPr firstRow="1" firstCol="1" bandRow="1">
                <a:tableStyleId>{21E4AEA4-8DFA-4A89-87EB-49C32662AFE0}</a:tableStyleId>
              </a:tblPr>
              <a:tblGrid>
                <a:gridCol w="3075987"/>
                <a:gridCol w="3553412"/>
                <a:gridCol w="2133600"/>
              </a:tblGrid>
              <a:tr h="352980">
                <a:tc>
                  <a:txBody>
                    <a:bodyPr/>
                    <a:lstStyle/>
                    <a:p>
                      <a:pPr algn="ctr">
                        <a:lnSpc>
                          <a:spcPct val="150000"/>
                        </a:lnSpc>
                        <a:spcAft>
                          <a:spcPts val="0"/>
                        </a:spcAft>
                      </a:pPr>
                      <a:r>
                        <a:rPr lang="es-CR" sz="1600" b="1" kern="1200" dirty="0">
                          <a:solidFill>
                            <a:schemeClr val="lt1"/>
                          </a:solidFill>
                          <a:effectLst/>
                          <a:latin typeface="+mn-lt"/>
                          <a:ea typeface="+mn-ea"/>
                          <a:cs typeface="+mn-cs"/>
                        </a:rPr>
                        <a:t>Nombre del </a:t>
                      </a:r>
                      <a:r>
                        <a:rPr lang="es-CR" sz="1600" b="1" kern="1200" dirty="0" smtClean="0">
                          <a:solidFill>
                            <a:schemeClr val="lt1"/>
                          </a:solidFill>
                          <a:effectLst/>
                          <a:latin typeface="+mn-lt"/>
                          <a:ea typeface="+mn-ea"/>
                          <a:cs typeface="+mn-cs"/>
                        </a:rPr>
                        <a:t>activo</a:t>
                      </a:r>
                      <a:endParaRPr lang="es-CR" sz="1600" b="1" kern="1200" dirty="0">
                        <a:solidFill>
                          <a:schemeClr val="lt1"/>
                        </a:solidFill>
                        <a:effectLst/>
                        <a:latin typeface="+mn-lt"/>
                        <a:ea typeface="+mn-ea"/>
                        <a:cs typeface="+mn-cs"/>
                      </a:endParaRPr>
                    </a:p>
                  </a:txBody>
                  <a:tcPr marL="68580" marR="68580" marT="0" marB="0"/>
                </a:tc>
                <a:tc>
                  <a:txBody>
                    <a:bodyPr/>
                    <a:lstStyle/>
                    <a:p>
                      <a:pPr algn="ctr">
                        <a:lnSpc>
                          <a:spcPct val="150000"/>
                        </a:lnSpc>
                        <a:spcAft>
                          <a:spcPts val="0"/>
                        </a:spcAft>
                      </a:pPr>
                      <a:r>
                        <a:rPr lang="es-CR" sz="1600" dirty="0">
                          <a:effectLst/>
                          <a:latin typeface="+mn-lt"/>
                        </a:rPr>
                        <a:t>Detalle de uso</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Precio del activo</a:t>
                      </a:r>
                      <a:endParaRPr lang="es-CR" sz="1600" dirty="0">
                        <a:effectLst/>
                        <a:latin typeface="+mn-lt"/>
                        <a:ea typeface="Times New Roman"/>
                      </a:endParaRPr>
                    </a:p>
                  </a:txBody>
                  <a:tcPr marL="68580" marR="68580" marT="0" marB="0"/>
                </a:tc>
              </a:tr>
              <a:tr h="917675">
                <a:tc>
                  <a:txBody>
                    <a:bodyPr/>
                    <a:lstStyle/>
                    <a:p>
                      <a:pPr algn="ctr">
                        <a:lnSpc>
                          <a:spcPct val="150000"/>
                        </a:lnSpc>
                        <a:spcAft>
                          <a:spcPts val="0"/>
                        </a:spcAft>
                      </a:pPr>
                      <a:r>
                        <a:rPr lang="es-CR" sz="1600" b="1" kern="1200" dirty="0">
                          <a:solidFill>
                            <a:schemeClr val="lt1"/>
                          </a:solidFill>
                          <a:effectLst/>
                          <a:latin typeface="+mn-lt"/>
                          <a:ea typeface="+mn-ea"/>
                          <a:cs typeface="+mn-cs"/>
                        </a:rPr>
                        <a:t>Computadora portátil Sony </a:t>
                      </a:r>
                      <a:r>
                        <a:rPr lang="es-CR" sz="1600" b="1" kern="1200" dirty="0" smtClean="0">
                          <a:solidFill>
                            <a:schemeClr val="lt1"/>
                          </a:solidFill>
                          <a:effectLst/>
                          <a:latin typeface="+mn-lt"/>
                          <a:ea typeface="+mn-ea"/>
                          <a:cs typeface="+mn-cs"/>
                        </a:rPr>
                        <a:t>2</a:t>
                      </a:r>
                      <a:endParaRPr lang="es-CR" sz="1600" b="1" kern="1200" dirty="0">
                        <a:solidFill>
                          <a:schemeClr val="lt1"/>
                        </a:solidFill>
                        <a:effectLst/>
                        <a:latin typeface="+mn-lt"/>
                        <a:ea typeface="+mn-ea"/>
                        <a:cs typeface="+mn-cs"/>
                      </a:endParaRPr>
                    </a:p>
                  </a:txBody>
                  <a:tcPr marL="68580" marR="68580" marT="0" marB="0"/>
                </a:tc>
                <a:tc>
                  <a:txBody>
                    <a:bodyPr/>
                    <a:lstStyle/>
                    <a:p>
                      <a:pPr marL="342900" lvl="0" indent="-342900" algn="just">
                        <a:lnSpc>
                          <a:spcPct val="150000"/>
                        </a:lnSpc>
                        <a:spcAft>
                          <a:spcPts val="0"/>
                        </a:spcAft>
                        <a:buFont typeface="Symbol"/>
                        <a:buChar char=""/>
                      </a:pPr>
                      <a:r>
                        <a:rPr lang="es-ES" sz="1600" dirty="0">
                          <a:effectLst/>
                          <a:latin typeface="+mn-lt"/>
                        </a:rPr>
                        <a:t>Desarrollo de aplicación.</a:t>
                      </a:r>
                      <a:endParaRPr lang="es-CR" sz="1600" dirty="0">
                        <a:effectLst/>
                        <a:latin typeface="+mn-lt"/>
                      </a:endParaRPr>
                    </a:p>
                    <a:p>
                      <a:pPr marL="342900" lvl="0" indent="-342900" algn="just">
                        <a:lnSpc>
                          <a:spcPct val="150000"/>
                        </a:lnSpc>
                        <a:spcAft>
                          <a:spcPts val="0"/>
                        </a:spcAft>
                        <a:buFont typeface="Symbol"/>
                        <a:buChar char=""/>
                      </a:pPr>
                      <a:r>
                        <a:rPr lang="es-ES" sz="1600" dirty="0">
                          <a:effectLst/>
                          <a:latin typeface="+mn-lt"/>
                        </a:rPr>
                        <a:t>Documentación.</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a:effectLst/>
                          <a:latin typeface="+mn-lt"/>
                        </a:rPr>
                        <a:t>$1 700</a:t>
                      </a:r>
                      <a:endParaRPr lang="es-CR" sz="1600">
                        <a:effectLst/>
                        <a:latin typeface="+mn-lt"/>
                        <a:ea typeface="Times New Roman"/>
                      </a:endParaRPr>
                    </a:p>
                  </a:txBody>
                  <a:tcPr marL="68580" marR="68580" marT="0" marB="0"/>
                </a:tc>
              </a:tr>
              <a:tr h="917675">
                <a:tc>
                  <a:txBody>
                    <a:bodyPr/>
                    <a:lstStyle/>
                    <a:p>
                      <a:pPr algn="ctr">
                        <a:lnSpc>
                          <a:spcPct val="150000"/>
                        </a:lnSpc>
                        <a:spcAft>
                          <a:spcPts val="0"/>
                        </a:spcAft>
                      </a:pPr>
                      <a:r>
                        <a:rPr lang="es-CR" sz="1600" b="1" kern="1200" dirty="0">
                          <a:solidFill>
                            <a:schemeClr val="lt1"/>
                          </a:solidFill>
                          <a:effectLst/>
                          <a:latin typeface="+mn-lt"/>
                          <a:ea typeface="+mn-ea"/>
                          <a:cs typeface="+mn-cs"/>
                        </a:rPr>
                        <a:t>Computadora portátil Toshiba</a:t>
                      </a:r>
                    </a:p>
                  </a:txBody>
                  <a:tcPr marL="68580" marR="68580" marT="0" marB="0"/>
                </a:tc>
                <a:tc>
                  <a:txBody>
                    <a:bodyPr/>
                    <a:lstStyle/>
                    <a:p>
                      <a:pPr marL="342900" lvl="0" indent="-342900" algn="just">
                        <a:lnSpc>
                          <a:spcPct val="150000"/>
                        </a:lnSpc>
                        <a:spcAft>
                          <a:spcPts val="0"/>
                        </a:spcAft>
                        <a:buFont typeface="Symbol"/>
                        <a:buChar char=""/>
                      </a:pPr>
                      <a:r>
                        <a:rPr lang="es-ES" sz="1600" dirty="0">
                          <a:effectLst/>
                          <a:latin typeface="+mn-lt"/>
                        </a:rPr>
                        <a:t>Desarrollo de aplicación.</a:t>
                      </a:r>
                      <a:endParaRPr lang="es-CR" sz="1600" dirty="0">
                        <a:effectLst/>
                        <a:latin typeface="+mn-lt"/>
                      </a:endParaRPr>
                    </a:p>
                    <a:p>
                      <a:pPr marL="342900" lvl="0" indent="-342900" algn="just">
                        <a:lnSpc>
                          <a:spcPct val="150000"/>
                        </a:lnSpc>
                        <a:spcAft>
                          <a:spcPts val="0"/>
                        </a:spcAft>
                        <a:buFont typeface="Symbol"/>
                        <a:buChar char=""/>
                      </a:pPr>
                      <a:r>
                        <a:rPr lang="es-ES" sz="1600" dirty="0">
                          <a:effectLst/>
                          <a:latin typeface="+mn-lt"/>
                        </a:rPr>
                        <a:t>Documentación.</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$1 300</a:t>
                      </a:r>
                      <a:endParaRPr lang="es-CR" sz="1600" dirty="0">
                        <a:effectLst/>
                        <a:latin typeface="+mn-lt"/>
                        <a:ea typeface="Times New Roman"/>
                      </a:endParaRPr>
                    </a:p>
                  </a:txBody>
                  <a:tcPr marL="68580" marR="68580" marT="0" marB="0"/>
                </a:tc>
              </a:tr>
              <a:tr h="704484">
                <a:tc>
                  <a:txBody>
                    <a:bodyPr/>
                    <a:lstStyle/>
                    <a:p>
                      <a:pPr algn="ctr">
                        <a:lnSpc>
                          <a:spcPct val="150000"/>
                        </a:lnSpc>
                        <a:spcAft>
                          <a:spcPts val="0"/>
                        </a:spcAft>
                      </a:pPr>
                      <a:r>
                        <a:rPr lang="es-CR" sz="1600" b="1" kern="1200" dirty="0">
                          <a:solidFill>
                            <a:schemeClr val="lt1"/>
                          </a:solidFill>
                          <a:effectLst/>
                          <a:latin typeface="+mn-lt"/>
                          <a:ea typeface="+mn-ea"/>
                          <a:cs typeface="+mn-cs"/>
                        </a:rPr>
                        <a:t>Teléfono móvil inteligente Sony Ericsson </a:t>
                      </a:r>
                      <a:r>
                        <a:rPr lang="es-CR" sz="1600" b="1" kern="1200" dirty="0" err="1">
                          <a:solidFill>
                            <a:schemeClr val="lt1"/>
                          </a:solidFill>
                          <a:effectLst/>
                          <a:latin typeface="+mn-lt"/>
                          <a:ea typeface="+mn-ea"/>
                          <a:cs typeface="+mn-cs"/>
                        </a:rPr>
                        <a:t>Xperia</a:t>
                      </a:r>
                      <a:r>
                        <a:rPr lang="es-CR" sz="1600" b="1" kern="1200" dirty="0">
                          <a:solidFill>
                            <a:schemeClr val="lt1"/>
                          </a:solidFill>
                          <a:effectLst/>
                          <a:latin typeface="+mn-lt"/>
                          <a:ea typeface="+mn-ea"/>
                          <a:cs typeface="+mn-cs"/>
                        </a:rPr>
                        <a:t> Play</a:t>
                      </a:r>
                    </a:p>
                  </a:txBody>
                  <a:tcPr marL="68580" marR="68580" marT="0" marB="0"/>
                </a:tc>
                <a:tc>
                  <a:txBody>
                    <a:bodyPr/>
                    <a:lstStyle/>
                    <a:p>
                      <a:pPr marL="342900" lvl="0" indent="-342900" algn="just">
                        <a:lnSpc>
                          <a:spcPct val="150000"/>
                        </a:lnSpc>
                        <a:spcAft>
                          <a:spcPts val="0"/>
                        </a:spcAft>
                        <a:buFont typeface="Symbol"/>
                        <a:buChar char=""/>
                      </a:pPr>
                      <a:r>
                        <a:rPr lang="es-ES" sz="1600" dirty="0">
                          <a:effectLst/>
                          <a:latin typeface="+mn-lt"/>
                        </a:rPr>
                        <a:t>Pruebas de la aplicación</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a:effectLst/>
                          <a:latin typeface="+mn-lt"/>
                        </a:rPr>
                        <a:t>$300</a:t>
                      </a:r>
                      <a:endParaRPr lang="es-CR" sz="1600">
                        <a:effectLst/>
                        <a:latin typeface="+mn-lt"/>
                        <a:ea typeface="Times New Roman"/>
                      </a:endParaRPr>
                    </a:p>
                  </a:txBody>
                  <a:tcPr marL="68580" marR="68580" marT="0" marB="0"/>
                </a:tc>
              </a:tr>
              <a:tr h="598664">
                <a:tc>
                  <a:txBody>
                    <a:bodyPr/>
                    <a:lstStyle/>
                    <a:p>
                      <a:pPr algn="ctr">
                        <a:lnSpc>
                          <a:spcPct val="150000"/>
                        </a:lnSpc>
                        <a:spcAft>
                          <a:spcPts val="0"/>
                        </a:spcAft>
                      </a:pPr>
                      <a:r>
                        <a:rPr lang="es-CR" sz="1600" b="1" kern="1200" dirty="0">
                          <a:solidFill>
                            <a:schemeClr val="lt1"/>
                          </a:solidFill>
                          <a:effectLst/>
                          <a:latin typeface="+mn-lt"/>
                          <a:ea typeface="+mn-ea"/>
                          <a:cs typeface="+mn-cs"/>
                        </a:rPr>
                        <a:t>Audífonos</a:t>
                      </a:r>
                    </a:p>
                  </a:txBody>
                  <a:tcPr marL="68580" marR="68580" marT="0" marB="0"/>
                </a:tc>
                <a:tc>
                  <a:txBody>
                    <a:bodyPr/>
                    <a:lstStyle/>
                    <a:p>
                      <a:pPr marL="342900" lvl="0" indent="-342900" algn="just">
                        <a:lnSpc>
                          <a:spcPct val="150000"/>
                        </a:lnSpc>
                        <a:spcAft>
                          <a:spcPts val="0"/>
                        </a:spcAft>
                        <a:buFont typeface="Symbol"/>
                        <a:buChar char=""/>
                      </a:pPr>
                      <a:r>
                        <a:rPr lang="es-ES" sz="1600" dirty="0">
                          <a:effectLst/>
                          <a:latin typeface="+mn-lt"/>
                        </a:rPr>
                        <a:t>Pruebas de la aplicación</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$147</a:t>
                      </a:r>
                      <a:endParaRPr lang="es-CR" sz="1600" dirty="0">
                        <a:effectLst/>
                        <a:latin typeface="+mn-lt"/>
                        <a:ea typeface="Times New Roman"/>
                      </a:endParaRPr>
                    </a:p>
                  </a:txBody>
                  <a:tcPr marL="68580" marR="68580" marT="0" marB="0"/>
                </a:tc>
              </a:tr>
              <a:tr h="659002">
                <a:tc>
                  <a:txBody>
                    <a:bodyPr/>
                    <a:lstStyle/>
                    <a:p>
                      <a:pPr algn="ctr">
                        <a:lnSpc>
                          <a:spcPct val="150000"/>
                        </a:lnSpc>
                        <a:spcAft>
                          <a:spcPts val="0"/>
                        </a:spcAft>
                      </a:pPr>
                      <a:r>
                        <a:rPr lang="es-CR" sz="1600" b="1" kern="1200" dirty="0" smtClean="0">
                          <a:solidFill>
                            <a:schemeClr val="lt1"/>
                          </a:solidFill>
                          <a:effectLst/>
                          <a:latin typeface="+mn-lt"/>
                          <a:ea typeface="+mn-ea"/>
                          <a:cs typeface="+mn-cs"/>
                        </a:rPr>
                        <a:t>Publicación </a:t>
                      </a:r>
                      <a:r>
                        <a:rPr lang="es-CR" sz="1600" b="1" kern="1200" baseline="0" dirty="0" smtClean="0">
                          <a:solidFill>
                            <a:schemeClr val="lt1"/>
                          </a:solidFill>
                          <a:effectLst/>
                          <a:latin typeface="+mn-lt"/>
                          <a:ea typeface="+mn-ea"/>
                          <a:cs typeface="+mn-cs"/>
                        </a:rPr>
                        <a:t> </a:t>
                      </a:r>
                      <a:r>
                        <a:rPr lang="es-CR" sz="1600" b="1" kern="1200" dirty="0" smtClean="0">
                          <a:solidFill>
                            <a:schemeClr val="lt1"/>
                          </a:solidFill>
                          <a:effectLst/>
                          <a:latin typeface="+mn-lt"/>
                          <a:ea typeface="+mn-ea"/>
                          <a:cs typeface="+mn-cs"/>
                        </a:rPr>
                        <a:t>de  la aplicación</a:t>
                      </a:r>
                      <a:endParaRPr lang="es-CR" sz="1600" b="1" kern="1200" dirty="0">
                        <a:solidFill>
                          <a:schemeClr val="lt1"/>
                        </a:solidFill>
                        <a:effectLst/>
                        <a:latin typeface="+mn-lt"/>
                        <a:ea typeface="+mn-ea"/>
                        <a:cs typeface="+mn-cs"/>
                      </a:endParaRPr>
                    </a:p>
                  </a:txBody>
                  <a:tcPr marL="68580" marR="68580" marT="0" marB="0"/>
                </a:tc>
                <a:tc>
                  <a:txBody>
                    <a:bodyPr/>
                    <a:lstStyle/>
                    <a:p>
                      <a:pPr marL="342900" lvl="0" indent="-342900" algn="just">
                        <a:lnSpc>
                          <a:spcPct val="150000"/>
                        </a:lnSpc>
                        <a:spcAft>
                          <a:spcPts val="0"/>
                        </a:spcAft>
                        <a:buFont typeface="Symbol"/>
                        <a:buChar char=""/>
                      </a:pPr>
                      <a:r>
                        <a:rPr lang="es-CR" sz="1600" dirty="0" smtClean="0">
                          <a:effectLst/>
                          <a:latin typeface="+mn-lt"/>
                          <a:ea typeface="Times New Roman"/>
                        </a:rPr>
                        <a:t>Cuenta de</a:t>
                      </a:r>
                      <a:r>
                        <a:rPr lang="es-CR" sz="1600" baseline="0" dirty="0" smtClean="0">
                          <a:effectLst/>
                          <a:latin typeface="+mn-lt"/>
                          <a:ea typeface="Times New Roman"/>
                        </a:rPr>
                        <a:t> desarrollador de google </a:t>
                      </a:r>
                      <a:r>
                        <a:rPr lang="es-CR" sz="1600" baseline="0" dirty="0" err="1" smtClean="0">
                          <a:effectLst/>
                          <a:latin typeface="+mn-lt"/>
                          <a:ea typeface="Times New Roman"/>
                        </a:rPr>
                        <a:t>play</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smtClean="0">
                          <a:effectLst/>
                          <a:latin typeface="+mn-lt"/>
                          <a:ea typeface="Times New Roman"/>
                        </a:rPr>
                        <a:t>$20</a:t>
                      </a:r>
                      <a:endParaRPr lang="es-CR" sz="1600" dirty="0">
                        <a:effectLst/>
                        <a:latin typeface="+mn-lt"/>
                        <a:ea typeface="Times New Roman"/>
                      </a:endParaRPr>
                    </a:p>
                  </a:txBody>
                  <a:tcPr marL="68580" marR="68580" marT="0" marB="0"/>
                </a:tc>
              </a:tr>
              <a:tr h="598664">
                <a:tc>
                  <a:txBody>
                    <a:bodyPr/>
                    <a:lstStyle/>
                    <a:p>
                      <a:pPr algn="ctr">
                        <a:lnSpc>
                          <a:spcPct val="150000"/>
                        </a:lnSpc>
                        <a:spcAft>
                          <a:spcPts val="0"/>
                        </a:spcAft>
                      </a:pPr>
                      <a:r>
                        <a:rPr lang="es-CR" sz="1600" b="1" kern="1200" dirty="0">
                          <a:solidFill>
                            <a:schemeClr val="lt1"/>
                          </a:solidFill>
                          <a:effectLst/>
                          <a:latin typeface="+mn-lt"/>
                          <a:ea typeface="+mn-ea"/>
                          <a:cs typeface="+mn-cs"/>
                        </a:rPr>
                        <a:t>2 discos duros externos</a:t>
                      </a:r>
                    </a:p>
                  </a:txBody>
                  <a:tcPr marL="68580" marR="68580" marT="0" marB="0"/>
                </a:tc>
                <a:tc>
                  <a:txBody>
                    <a:bodyPr/>
                    <a:lstStyle/>
                    <a:p>
                      <a:pPr marL="342900" lvl="0" indent="-342900" algn="just">
                        <a:lnSpc>
                          <a:spcPct val="150000"/>
                        </a:lnSpc>
                        <a:spcAft>
                          <a:spcPts val="0"/>
                        </a:spcAft>
                        <a:buFont typeface="Symbol"/>
                        <a:buChar char=""/>
                      </a:pPr>
                      <a:r>
                        <a:rPr lang="es-ES" sz="1600" dirty="0">
                          <a:effectLst/>
                          <a:latin typeface="+mn-lt"/>
                        </a:rPr>
                        <a:t>Respaldo de información</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$229</a:t>
                      </a:r>
                      <a:endParaRPr lang="es-CR" sz="1600" dirty="0">
                        <a:effectLst/>
                        <a:latin typeface="+mn-lt"/>
                        <a:ea typeface="Times New Roman"/>
                      </a:endParaRPr>
                    </a:p>
                  </a:txBody>
                  <a:tcPr marL="68580" marR="68580" marT="0" marB="0"/>
                </a:tc>
              </a:tr>
              <a:tr h="352980">
                <a:tc gridSpan="2">
                  <a:txBody>
                    <a:bodyPr/>
                    <a:lstStyle/>
                    <a:p>
                      <a:pPr algn="ctr">
                        <a:lnSpc>
                          <a:spcPct val="150000"/>
                        </a:lnSpc>
                        <a:spcAft>
                          <a:spcPts val="0"/>
                        </a:spcAft>
                      </a:pPr>
                      <a:r>
                        <a:rPr lang="es-CR" sz="1600" dirty="0">
                          <a:effectLst/>
                          <a:latin typeface="+mn-lt"/>
                        </a:rPr>
                        <a:t>Total activos</a:t>
                      </a:r>
                      <a:endParaRPr lang="es-CR" sz="1600" dirty="0">
                        <a:effectLst/>
                        <a:latin typeface="+mn-lt"/>
                        <a:ea typeface="Times New Roman"/>
                      </a:endParaRPr>
                    </a:p>
                  </a:txBody>
                  <a:tcPr marL="68580" marR="68580" marT="0" marB="0"/>
                </a:tc>
                <a:tc hMerge="1">
                  <a:txBody>
                    <a:bodyPr/>
                    <a:lstStyle/>
                    <a:p>
                      <a:endParaRPr lang="es-CR"/>
                    </a:p>
                  </a:txBody>
                  <a:tcPr/>
                </a:tc>
                <a:tc>
                  <a:txBody>
                    <a:bodyPr/>
                    <a:lstStyle/>
                    <a:p>
                      <a:pPr algn="ctr">
                        <a:lnSpc>
                          <a:spcPct val="150000"/>
                        </a:lnSpc>
                        <a:spcAft>
                          <a:spcPts val="0"/>
                        </a:spcAft>
                      </a:pPr>
                      <a:r>
                        <a:rPr lang="es-CR" sz="1600" dirty="0">
                          <a:effectLst/>
                          <a:latin typeface="+mn-lt"/>
                        </a:rPr>
                        <a:t>$3 </a:t>
                      </a:r>
                      <a:r>
                        <a:rPr lang="es-CR" sz="1600" dirty="0" smtClean="0">
                          <a:effectLst/>
                          <a:latin typeface="+mn-lt"/>
                        </a:rPr>
                        <a:t>696</a:t>
                      </a:r>
                      <a:endParaRPr lang="es-CR" sz="1600" dirty="0">
                        <a:effectLst/>
                        <a:latin typeface="+mn-lt"/>
                        <a:ea typeface="Times New Roman"/>
                      </a:endParaRPr>
                    </a:p>
                  </a:txBody>
                  <a:tcPr marL="68580" marR="68580" marT="0" marB="0"/>
                </a:tc>
              </a:tr>
            </a:tbl>
          </a:graphicData>
        </a:graphic>
      </p:graphicFrame>
      <p:sp>
        <p:nvSpPr>
          <p:cNvPr id="4" name="Rectangle 1"/>
          <p:cNvSpPr>
            <a:spLocks noChangeArrowheads="1"/>
          </p:cNvSpPr>
          <p:nvPr/>
        </p:nvSpPr>
        <p:spPr bwMode="auto">
          <a:xfrm>
            <a:off x="836611" y="642620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R" sz="1200" b="1" i="0" u="none" strike="noStrike" cap="none" normalizeH="0" baseline="0" dirty="0" smtClean="0" bmk="_Toc400823929">
                <a:ln>
                  <a:noFill/>
                </a:ln>
                <a:solidFill>
                  <a:schemeClr val="tx1"/>
                </a:solidFill>
                <a:effectLst/>
                <a:latin typeface="Arial" pitchFamily="34" charset="0"/>
                <a:ea typeface="Times New Roman" pitchFamily="18" charset="0"/>
                <a:cs typeface="Arial" pitchFamily="34" charset="0"/>
              </a:rPr>
              <a:t>Tabla 2 – Costo de activos por utilizar</a:t>
            </a:r>
            <a:endParaRPr kumimoji="0" lang="es-C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Fuente: Elaboración propia</a:t>
            </a:r>
            <a:endParaRPr kumimoji="0" lang="es-CR"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6905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Conclusiones y Recomendaciones</a:t>
            </a:r>
          </a:p>
          <a:p>
            <a:pPr algn="ctr"/>
            <a:endParaRPr lang="es-CR" sz="4800" dirty="0"/>
          </a:p>
        </p:txBody>
      </p:sp>
    </p:spTree>
    <p:extLst>
      <p:ext uri="{BB962C8B-B14F-4D97-AF65-F5344CB8AC3E}">
        <p14:creationId xmlns:p14="http://schemas.microsoft.com/office/powerpoint/2010/main" val="317279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dirty="0" smtClean="0"/>
              <a:t>El </a:t>
            </a:r>
            <a:r>
              <a:rPr lang="es-ES" dirty="0"/>
              <a:t>mercado </a:t>
            </a:r>
            <a:r>
              <a:rPr lang="es-ES" dirty="0" smtClean="0"/>
              <a:t>cuenta con </a:t>
            </a:r>
            <a:r>
              <a:rPr lang="es-ES" b="1" dirty="0" smtClean="0"/>
              <a:t>potencial</a:t>
            </a:r>
            <a:r>
              <a:rPr lang="es-ES" dirty="0" smtClean="0"/>
              <a:t> </a:t>
            </a:r>
            <a:r>
              <a:rPr lang="es-ES" dirty="0"/>
              <a:t>para ser </a:t>
            </a:r>
            <a:r>
              <a:rPr lang="es-ES" b="1" dirty="0"/>
              <a:t>desarrollado y </a:t>
            </a:r>
            <a:r>
              <a:rPr lang="es-ES" b="1" dirty="0" smtClean="0"/>
              <a:t>consumido.</a:t>
            </a:r>
          </a:p>
          <a:p>
            <a:pPr lvl="0"/>
            <a:endParaRPr lang="es-CR" dirty="0" smtClean="0"/>
          </a:p>
          <a:p>
            <a:r>
              <a:rPr lang="es-CR" dirty="0" smtClean="0"/>
              <a:t>La </a:t>
            </a:r>
            <a:r>
              <a:rPr lang="es-CR" dirty="0"/>
              <a:t>preparación académica y profesional con la que </a:t>
            </a:r>
            <a:r>
              <a:rPr lang="es-CR" dirty="0" smtClean="0"/>
              <a:t>cuentan </a:t>
            </a:r>
            <a:r>
              <a:rPr lang="es-CR" dirty="0"/>
              <a:t>los ingenieros de la Universidad Nacional </a:t>
            </a:r>
            <a:r>
              <a:rPr lang="es-CR" dirty="0" smtClean="0"/>
              <a:t>es clave para el </a:t>
            </a:r>
            <a:r>
              <a:rPr lang="es-CR" dirty="0"/>
              <a:t>éxito de este proyecto</a:t>
            </a:r>
            <a:r>
              <a:rPr lang="es-CR" dirty="0" smtClean="0"/>
              <a:t>.</a:t>
            </a:r>
            <a:endParaRPr lang="es-CR" dirty="0"/>
          </a:p>
        </p:txBody>
      </p:sp>
      <p:sp>
        <p:nvSpPr>
          <p:cNvPr id="4" name="1 Título"/>
          <p:cNvSpPr>
            <a:spLocks noGrp="1"/>
          </p:cNvSpPr>
          <p:nvPr>
            <p:ph type="title"/>
          </p:nvPr>
        </p:nvSpPr>
        <p:spPr>
          <a:xfrm>
            <a:off x="1593436" y="177800"/>
            <a:ext cx="9782801" cy="1239837"/>
          </a:xfrm>
        </p:spPr>
        <p:txBody>
          <a:bodyPr/>
          <a:lstStyle/>
          <a:p>
            <a:r>
              <a:rPr lang="es-CR" dirty="0" smtClean="0"/>
              <a:t>Conclusiones</a:t>
            </a:r>
            <a:endParaRPr lang="es-CR" dirty="0"/>
          </a:p>
        </p:txBody>
      </p:sp>
    </p:spTree>
    <p:extLst>
      <p:ext uri="{BB962C8B-B14F-4D97-AF65-F5344CB8AC3E}">
        <p14:creationId xmlns:p14="http://schemas.microsoft.com/office/powerpoint/2010/main" val="248331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Conclusiones</a:t>
            </a:r>
            <a:endParaRPr lang="es-CR" dirty="0"/>
          </a:p>
        </p:txBody>
      </p:sp>
      <p:sp>
        <p:nvSpPr>
          <p:cNvPr id="3" name="2 Marcador de contenido"/>
          <p:cNvSpPr>
            <a:spLocks noGrp="1"/>
          </p:cNvSpPr>
          <p:nvPr>
            <p:ph idx="1"/>
          </p:nvPr>
        </p:nvSpPr>
        <p:spPr/>
        <p:txBody>
          <a:bodyPr>
            <a:normAutofit/>
          </a:bodyPr>
          <a:lstStyle/>
          <a:p>
            <a:r>
              <a:rPr lang="es-CR" b="1" dirty="0" smtClean="0"/>
              <a:t>Nueva </a:t>
            </a:r>
            <a:r>
              <a:rPr lang="es-CR" b="1" dirty="0"/>
              <a:t>opción </a:t>
            </a:r>
            <a:r>
              <a:rPr lang="es-CR" dirty="0"/>
              <a:t>para los pacientes </a:t>
            </a:r>
            <a:r>
              <a:rPr lang="es-CR" dirty="0" smtClean="0"/>
              <a:t>de la clínica.</a:t>
            </a:r>
          </a:p>
          <a:p>
            <a:pPr marL="0" indent="0">
              <a:buNone/>
            </a:pPr>
            <a:endParaRPr lang="es-CR" dirty="0" smtClean="0"/>
          </a:p>
          <a:p>
            <a:r>
              <a:rPr lang="es-CR" dirty="0" smtClean="0"/>
              <a:t>La aplicación innova </a:t>
            </a:r>
            <a:r>
              <a:rPr lang="es-CR" dirty="0"/>
              <a:t>en el campo de la salud auditiva, </a:t>
            </a:r>
            <a:r>
              <a:rPr lang="es-CR" b="1" dirty="0"/>
              <a:t>apoyando la visión de la </a:t>
            </a:r>
            <a:r>
              <a:rPr lang="es-CR" b="1" dirty="0" smtClean="0"/>
              <a:t>empresa.</a:t>
            </a:r>
          </a:p>
          <a:p>
            <a:endParaRPr lang="es-CR" dirty="0" smtClean="0"/>
          </a:p>
          <a:p>
            <a:pPr lvl="0"/>
            <a:r>
              <a:rPr lang="es-ES" b="1" dirty="0"/>
              <a:t>Desplazamiento, tiempo y economía</a:t>
            </a:r>
            <a:r>
              <a:rPr lang="es-ES" dirty="0"/>
              <a:t>.</a:t>
            </a:r>
          </a:p>
          <a:p>
            <a:endParaRPr lang="es-CR" dirty="0"/>
          </a:p>
        </p:txBody>
      </p:sp>
    </p:spTree>
    <p:extLst>
      <p:ext uri="{BB962C8B-B14F-4D97-AF65-F5344CB8AC3E}">
        <p14:creationId xmlns:p14="http://schemas.microsoft.com/office/powerpoint/2010/main" val="221429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smtClean="0"/>
              <a:t>El proyecto </a:t>
            </a:r>
            <a:r>
              <a:rPr lang="es-ES" b="1" dirty="0"/>
              <a:t>apoya la misión </a:t>
            </a:r>
            <a:r>
              <a:rPr lang="es-ES" dirty="0"/>
              <a:t>de la empresa de desarrollar </a:t>
            </a:r>
            <a:r>
              <a:rPr lang="es-ES" b="1" dirty="0"/>
              <a:t>programas de conservación auditiva, previniendo y </a:t>
            </a:r>
            <a:r>
              <a:rPr lang="es-ES" b="1" dirty="0" smtClean="0"/>
              <a:t>educando.</a:t>
            </a:r>
          </a:p>
          <a:p>
            <a:endParaRPr lang="es-ES" dirty="0" smtClean="0"/>
          </a:p>
          <a:p>
            <a:r>
              <a:rPr lang="es-ES" dirty="0" smtClean="0"/>
              <a:t>Aceptación </a:t>
            </a:r>
            <a:r>
              <a:rPr lang="es-ES" dirty="0"/>
              <a:t>de 100 </a:t>
            </a:r>
            <a:r>
              <a:rPr lang="es-ES" dirty="0" smtClean="0"/>
              <a:t>%.</a:t>
            </a:r>
          </a:p>
          <a:p>
            <a:endParaRPr lang="es-ES" dirty="0"/>
          </a:p>
          <a:p>
            <a:r>
              <a:rPr lang="es-ES" dirty="0" smtClean="0"/>
              <a:t>No reemplaza la visita periódica a un profesional.</a:t>
            </a:r>
            <a:endParaRPr lang="es-CR" dirty="0"/>
          </a:p>
        </p:txBody>
      </p:sp>
      <p:sp>
        <p:nvSpPr>
          <p:cNvPr id="4" name="1 Título"/>
          <p:cNvSpPr>
            <a:spLocks noGrp="1"/>
          </p:cNvSpPr>
          <p:nvPr>
            <p:ph type="title"/>
          </p:nvPr>
        </p:nvSpPr>
        <p:spPr>
          <a:xfrm>
            <a:off x="1593436" y="177800"/>
            <a:ext cx="9782801" cy="1239837"/>
          </a:xfrm>
        </p:spPr>
        <p:txBody>
          <a:bodyPr/>
          <a:lstStyle/>
          <a:p>
            <a:r>
              <a:rPr lang="es-CR" dirty="0" smtClean="0"/>
              <a:t>Conclusiones</a:t>
            </a:r>
            <a:endParaRPr lang="es-CR" dirty="0"/>
          </a:p>
        </p:txBody>
      </p:sp>
    </p:spTree>
    <p:extLst>
      <p:ext uri="{BB962C8B-B14F-4D97-AF65-F5344CB8AC3E}">
        <p14:creationId xmlns:p14="http://schemas.microsoft.com/office/powerpoint/2010/main" val="140446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dirty="0" smtClean="0"/>
              <a:t>El costo significativo .</a:t>
            </a:r>
          </a:p>
          <a:p>
            <a:endParaRPr lang="es-CR" dirty="0" smtClean="0"/>
          </a:p>
          <a:p>
            <a:r>
              <a:rPr lang="es-CR" dirty="0"/>
              <a:t>La  finalización de la aplicación, permite terminar de manera exitosa un proyecto de gran exigencia en los procesos de investigación, capacitación y desarrollo. </a:t>
            </a:r>
          </a:p>
          <a:p>
            <a:endParaRPr lang="es-CR" dirty="0"/>
          </a:p>
        </p:txBody>
      </p:sp>
      <p:sp>
        <p:nvSpPr>
          <p:cNvPr id="4" name="1 Título"/>
          <p:cNvSpPr>
            <a:spLocks noGrp="1"/>
          </p:cNvSpPr>
          <p:nvPr>
            <p:ph type="title"/>
          </p:nvPr>
        </p:nvSpPr>
        <p:spPr/>
        <p:txBody>
          <a:bodyPr/>
          <a:lstStyle/>
          <a:p>
            <a:r>
              <a:rPr lang="es-CR" dirty="0" smtClean="0"/>
              <a:t>Conclusiones</a:t>
            </a:r>
            <a:endParaRPr lang="es-CR" dirty="0"/>
          </a:p>
        </p:txBody>
      </p:sp>
    </p:spTree>
    <p:extLst>
      <p:ext uri="{BB962C8B-B14F-4D97-AF65-F5344CB8AC3E}">
        <p14:creationId xmlns:p14="http://schemas.microsoft.com/office/powerpoint/2010/main" val="9195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lvl="0"/>
            <a:r>
              <a:rPr lang="es-ES" dirty="0" smtClean="0"/>
              <a:t>Se </a:t>
            </a:r>
            <a:r>
              <a:rPr lang="es-ES" dirty="0"/>
              <a:t>recomienda a la dueña de la clínica </a:t>
            </a:r>
            <a:r>
              <a:rPr lang="es-ES" dirty="0" smtClean="0"/>
              <a:t>solicitar constantemente </a:t>
            </a:r>
            <a:r>
              <a:rPr lang="es-ES" b="1" dirty="0"/>
              <a:t>retroalimentación</a:t>
            </a:r>
            <a:r>
              <a:rPr lang="es-ES" dirty="0"/>
              <a:t> a sus </a:t>
            </a:r>
            <a:r>
              <a:rPr lang="es-ES" dirty="0" smtClean="0"/>
              <a:t>clientes sobre </a:t>
            </a:r>
            <a:r>
              <a:rPr lang="es-ES" dirty="0"/>
              <a:t>AUDINSA Salud </a:t>
            </a:r>
            <a:r>
              <a:rPr lang="es-ES" dirty="0" smtClean="0"/>
              <a:t>Auditiva. </a:t>
            </a:r>
          </a:p>
          <a:p>
            <a:pPr lvl="0"/>
            <a:endParaRPr lang="es-ES" dirty="0"/>
          </a:p>
          <a:p>
            <a:r>
              <a:rPr lang="es-CR" dirty="0" smtClean="0"/>
              <a:t>Continuar innovando.</a:t>
            </a:r>
            <a:endParaRPr lang="es-CR" dirty="0"/>
          </a:p>
          <a:p>
            <a:pPr lvl="0"/>
            <a:endParaRPr lang="es-CR" dirty="0" smtClean="0"/>
          </a:p>
          <a:p>
            <a:r>
              <a:rPr lang="es-CR" dirty="0"/>
              <a:t>Mostrar la aplicación.</a:t>
            </a:r>
          </a:p>
          <a:p>
            <a:endParaRPr lang="es-CR" dirty="0"/>
          </a:p>
          <a:p>
            <a:pPr lvl="0"/>
            <a:endParaRPr lang="es-CR" dirty="0"/>
          </a:p>
          <a:p>
            <a:endParaRPr lang="es-CR" dirty="0" smtClean="0"/>
          </a:p>
          <a:p>
            <a:endParaRPr lang="es-CR" dirty="0"/>
          </a:p>
        </p:txBody>
      </p:sp>
      <p:sp>
        <p:nvSpPr>
          <p:cNvPr id="4" name="1 Título"/>
          <p:cNvSpPr>
            <a:spLocks noGrp="1"/>
          </p:cNvSpPr>
          <p:nvPr>
            <p:ph type="title"/>
          </p:nvPr>
        </p:nvSpPr>
        <p:spPr>
          <a:xfrm>
            <a:off x="1593436" y="177800"/>
            <a:ext cx="9782801" cy="1239837"/>
          </a:xfrm>
        </p:spPr>
        <p:txBody>
          <a:bodyPr/>
          <a:lstStyle/>
          <a:p>
            <a:r>
              <a:rPr lang="es-CR" dirty="0" smtClean="0"/>
              <a:t>Recomendaciones</a:t>
            </a:r>
            <a:endParaRPr lang="es-CR" dirty="0"/>
          </a:p>
        </p:txBody>
      </p:sp>
    </p:spTree>
    <p:extLst>
      <p:ext uri="{BB962C8B-B14F-4D97-AF65-F5344CB8AC3E}">
        <p14:creationId xmlns:p14="http://schemas.microsoft.com/office/powerpoint/2010/main" val="331806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lvl="0"/>
            <a:r>
              <a:rPr lang="es-ES" dirty="0" smtClean="0"/>
              <a:t>Evaluar </a:t>
            </a:r>
            <a:r>
              <a:rPr lang="es-ES" dirty="0"/>
              <a:t>la información </a:t>
            </a:r>
            <a:r>
              <a:rPr lang="es-ES" dirty="0" smtClean="0"/>
              <a:t>recibida</a:t>
            </a:r>
            <a:r>
              <a:rPr lang="es-ES" dirty="0"/>
              <a:t>.</a:t>
            </a:r>
            <a:endParaRPr lang="es-CR" dirty="0"/>
          </a:p>
          <a:p>
            <a:endParaRPr lang="es-CR" dirty="0" smtClean="0"/>
          </a:p>
          <a:p>
            <a:pPr lvl="0"/>
            <a:r>
              <a:rPr lang="es-ES" dirty="0"/>
              <a:t>Actualizar la página web de la </a:t>
            </a:r>
            <a:r>
              <a:rPr lang="es-ES" dirty="0" smtClean="0"/>
              <a:t>empresa.</a:t>
            </a:r>
          </a:p>
          <a:p>
            <a:pPr lvl="0"/>
            <a:endParaRPr lang="es-ES" dirty="0"/>
          </a:p>
          <a:p>
            <a:pPr lvl="0"/>
            <a:r>
              <a:rPr lang="es-ES" dirty="0" smtClean="0"/>
              <a:t>Crear política de respaldo de la información enviada por los usuarios por correo.</a:t>
            </a:r>
          </a:p>
          <a:p>
            <a:pPr lvl="0"/>
            <a:endParaRPr lang="es-ES" dirty="0"/>
          </a:p>
        </p:txBody>
      </p:sp>
      <p:sp>
        <p:nvSpPr>
          <p:cNvPr id="4" name="1 Título"/>
          <p:cNvSpPr>
            <a:spLocks noGrp="1"/>
          </p:cNvSpPr>
          <p:nvPr>
            <p:ph type="title"/>
          </p:nvPr>
        </p:nvSpPr>
        <p:spPr>
          <a:xfrm>
            <a:off x="1593436" y="177800"/>
            <a:ext cx="9782801" cy="1239837"/>
          </a:xfrm>
        </p:spPr>
        <p:txBody>
          <a:bodyPr/>
          <a:lstStyle/>
          <a:p>
            <a:r>
              <a:rPr lang="es-CR" dirty="0" smtClean="0"/>
              <a:t>Recomendaciones</a:t>
            </a:r>
            <a:endParaRPr lang="es-CR" dirty="0"/>
          </a:p>
        </p:txBody>
      </p:sp>
    </p:spTree>
    <p:extLst>
      <p:ext uri="{BB962C8B-B14F-4D97-AF65-F5344CB8AC3E}">
        <p14:creationId xmlns:p14="http://schemas.microsoft.com/office/powerpoint/2010/main" val="197798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smtClean="0"/>
              <a:t>¿Preguntas</a:t>
            </a:r>
            <a:r>
              <a:rPr lang="es-CR" sz="4800" b="1" dirty="0" smtClean="0"/>
              <a:t>?</a:t>
            </a:r>
          </a:p>
          <a:p>
            <a:pPr algn="ctr"/>
            <a:endParaRPr lang="es-CR" sz="4800" dirty="0"/>
          </a:p>
        </p:txBody>
      </p:sp>
    </p:spTree>
    <p:extLst>
      <p:ext uri="{BB962C8B-B14F-4D97-AF65-F5344CB8AC3E}">
        <p14:creationId xmlns:p14="http://schemas.microsoft.com/office/powerpoint/2010/main" val="31540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a:t>¡Gracias!</a:t>
            </a:r>
            <a:endParaRPr lang="es-CR" sz="4800" b="1" dirty="0" smtClean="0"/>
          </a:p>
          <a:p>
            <a:pPr algn="ctr"/>
            <a:endParaRPr lang="es-CR" sz="4800" dirty="0"/>
          </a:p>
        </p:txBody>
      </p:sp>
    </p:spTree>
    <p:extLst>
      <p:ext uri="{BB962C8B-B14F-4D97-AF65-F5344CB8AC3E}">
        <p14:creationId xmlns:p14="http://schemas.microsoft.com/office/powerpoint/2010/main" val="98148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La empresa</a:t>
            </a:r>
            <a:endParaRPr lang="es-CR" sz="4800" dirty="0"/>
          </a:p>
        </p:txBody>
      </p:sp>
    </p:spTree>
    <p:extLst>
      <p:ext uri="{BB962C8B-B14F-4D97-AF65-F5344CB8AC3E}">
        <p14:creationId xmlns:p14="http://schemas.microsoft.com/office/powerpoint/2010/main" val="118760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7"/>
          <p:cNvPicPr/>
          <p:nvPr/>
        </p:nvPicPr>
        <p:blipFill rotWithShape="1">
          <a:blip r:embed="rId3">
            <a:extLst>
              <a:ext uri="{28A0092B-C50C-407E-A947-70E740481C1C}">
                <a14:useLocalDpi xmlns:a14="http://schemas.microsoft.com/office/drawing/2010/main" val="0"/>
              </a:ext>
            </a:extLst>
          </a:blip>
          <a:srcRect b="32642"/>
          <a:stretch/>
        </p:blipFill>
        <p:spPr bwMode="auto">
          <a:xfrm>
            <a:off x="2513012" y="76200"/>
            <a:ext cx="6858000" cy="6096000"/>
          </a:xfrm>
          <a:prstGeom prst="rect">
            <a:avLst/>
          </a:prstGeom>
          <a:noFill/>
          <a:ln>
            <a:noFill/>
          </a:ln>
        </p:spPr>
      </p:pic>
    </p:spTree>
    <p:extLst>
      <p:ext uri="{BB962C8B-B14F-4D97-AF65-F5344CB8AC3E}">
        <p14:creationId xmlns:p14="http://schemas.microsoft.com/office/powerpoint/2010/main" val="3081792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es-ES" dirty="0" smtClean="0"/>
              <a:t>Clínica </a:t>
            </a:r>
            <a:r>
              <a:rPr lang="es-ES" dirty="0" smtClean="0"/>
              <a:t>Audinsa S.A.</a:t>
            </a:r>
            <a:endParaRPr lang="es-ES" dirty="0"/>
          </a:p>
        </p:txBody>
      </p:sp>
      <p:sp>
        <p:nvSpPr>
          <p:cNvPr id="2" name="Content Placeholder 1"/>
          <p:cNvSpPr>
            <a:spLocks noGrp="1"/>
          </p:cNvSpPr>
          <p:nvPr>
            <p:ph idx="1"/>
          </p:nvPr>
        </p:nvSpPr>
        <p:spPr/>
        <p:txBody>
          <a:bodyPr>
            <a:normAutofit/>
          </a:bodyPr>
          <a:lstStyle/>
          <a:p>
            <a:r>
              <a:rPr lang="es-CR" dirty="0" smtClean="0"/>
              <a:t>Fundada en el 2010</a:t>
            </a:r>
          </a:p>
          <a:p>
            <a:r>
              <a:rPr lang="es-CR" dirty="0" smtClean="0"/>
              <a:t>Misión</a:t>
            </a:r>
            <a:endParaRPr lang="en-US" dirty="0"/>
          </a:p>
          <a:p>
            <a:pPr lvl="1"/>
            <a:r>
              <a:rPr lang="en-US" dirty="0" smtClean="0"/>
              <a:t>“</a:t>
            </a:r>
            <a:r>
              <a:rPr lang="es-CR" i="1" dirty="0"/>
              <a:t>Brindar </a:t>
            </a:r>
            <a:r>
              <a:rPr lang="es-CR" b="1" i="1" dirty="0"/>
              <a:t>soluciones auditivas </a:t>
            </a:r>
            <a:r>
              <a:rPr lang="es-CR" i="1" dirty="0"/>
              <a:t>de alta </a:t>
            </a:r>
            <a:r>
              <a:rPr lang="es-CR" b="1" i="1" dirty="0"/>
              <a:t>tecnología</a:t>
            </a:r>
            <a:r>
              <a:rPr lang="es-CR" i="1" dirty="0"/>
              <a:t> y </a:t>
            </a:r>
            <a:r>
              <a:rPr lang="es-CR" i="1" dirty="0" smtClean="0"/>
              <a:t>desarrollar </a:t>
            </a:r>
            <a:r>
              <a:rPr lang="es-CR" b="1" i="1" dirty="0"/>
              <a:t>programas de conservación</a:t>
            </a:r>
            <a:r>
              <a:rPr lang="es-CR" i="1" dirty="0"/>
              <a:t>, </a:t>
            </a:r>
            <a:r>
              <a:rPr lang="es-CR" b="1" i="1" dirty="0"/>
              <a:t>educando</a:t>
            </a:r>
            <a:r>
              <a:rPr lang="es-CR" i="1" dirty="0"/>
              <a:t> </a:t>
            </a:r>
            <a:r>
              <a:rPr lang="es-CR" b="1" i="1" dirty="0"/>
              <a:t>a las personas </a:t>
            </a:r>
            <a:r>
              <a:rPr lang="es-CR" i="1" dirty="0"/>
              <a:t>para evitar trastornos en la manera de percibir el sonido</a:t>
            </a:r>
            <a:r>
              <a:rPr lang="en-US" i="1" dirty="0"/>
              <a:t>”</a:t>
            </a:r>
          </a:p>
          <a:p>
            <a:r>
              <a:rPr lang="en-US" dirty="0" smtClean="0"/>
              <a:t>Vis</a:t>
            </a:r>
            <a:r>
              <a:rPr lang="es-CR" dirty="0" err="1" smtClean="0"/>
              <a:t>ión</a:t>
            </a:r>
            <a:endParaRPr lang="es-CR" dirty="0" smtClean="0"/>
          </a:p>
          <a:p>
            <a:pPr lvl="1"/>
            <a:r>
              <a:rPr lang="en-US" dirty="0" smtClean="0"/>
              <a:t>“</a:t>
            </a:r>
            <a:r>
              <a:rPr lang="es-CR" i="1" dirty="0"/>
              <a:t>Ser la </a:t>
            </a:r>
            <a:r>
              <a:rPr lang="es-CR" b="1" i="1" dirty="0"/>
              <a:t>empresa líder </a:t>
            </a:r>
            <a:r>
              <a:rPr lang="es-CR" i="1" dirty="0"/>
              <a:t>en la </a:t>
            </a:r>
            <a:r>
              <a:rPr lang="es-CR" b="1" i="1" dirty="0"/>
              <a:t>prevención, educación, detección</a:t>
            </a:r>
            <a:r>
              <a:rPr lang="es-CR" i="1" dirty="0"/>
              <a:t>, habilitación y rehabilitación de las personas con problemas </a:t>
            </a:r>
            <a:r>
              <a:rPr lang="es-CR" i="1" dirty="0" smtClean="0"/>
              <a:t>auditivos…</a:t>
            </a:r>
            <a:r>
              <a:rPr lang="en-US" dirty="0" smtClean="0"/>
              <a:t>”</a:t>
            </a:r>
            <a:endParaRPr lang="es-CR" dirty="0"/>
          </a:p>
        </p:txBody>
      </p:sp>
    </p:spTree>
    <p:extLst>
      <p:ext uri="{BB962C8B-B14F-4D97-AF65-F5344CB8AC3E}">
        <p14:creationId xmlns:p14="http://schemas.microsoft.com/office/powerpoint/2010/main" val="229981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es-ES" dirty="0" smtClean="0"/>
              <a:t>Clínica </a:t>
            </a:r>
            <a:r>
              <a:rPr lang="es-ES" dirty="0" smtClean="0"/>
              <a:t>Audinsa S.A.</a:t>
            </a:r>
            <a:endParaRPr lang="es-E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212" y="1932214"/>
            <a:ext cx="4724400"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732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Necesidad y Justificación</a:t>
            </a:r>
            <a:endParaRPr lang="es-CR" sz="4800" dirty="0"/>
          </a:p>
        </p:txBody>
      </p:sp>
    </p:spTree>
    <p:extLst>
      <p:ext uri="{BB962C8B-B14F-4D97-AF65-F5344CB8AC3E}">
        <p14:creationId xmlns:p14="http://schemas.microsoft.com/office/powerpoint/2010/main" val="19224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Necesidad y Justificación</a:t>
            </a:r>
            <a:endParaRPr lang="es-CR" dirty="0"/>
          </a:p>
        </p:txBody>
      </p:sp>
      <p:cxnSp>
        <p:nvCxnSpPr>
          <p:cNvPr id="9" name="Straight Arrow Connector 24"/>
          <p:cNvCxnSpPr/>
          <p:nvPr/>
        </p:nvCxnSpPr>
        <p:spPr>
          <a:xfrm flipH="1" flipV="1">
            <a:off x="4962244" y="2553808"/>
            <a:ext cx="598768" cy="4926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11" name="Picture 227"/>
          <p:cNvPicPr>
            <a:picLocks noGrp="1"/>
          </p:cNvPicPr>
          <p:nvPr>
            <p:ph sz="half" idx="1"/>
          </p:nvPr>
        </p:nvPicPr>
        <p:blipFill rotWithShape="1">
          <a:blip r:embed="rId3"/>
          <a:srcRect l="35579" t="69971" r="33585" b="11825"/>
          <a:stretch/>
        </p:blipFill>
        <p:spPr>
          <a:xfrm>
            <a:off x="5285348" y="2805425"/>
            <a:ext cx="1952064" cy="1690375"/>
          </a:xfrm>
          <a:prstGeom prst="ellipse">
            <a:avLst/>
          </a:prstGeom>
          <a:ln>
            <a:noFill/>
          </a:ln>
          <a:effectLst>
            <a:softEdge rad="112500"/>
          </a:effectLst>
        </p:spPr>
      </p:pic>
      <p:sp>
        <p:nvSpPr>
          <p:cNvPr id="3" name="2 CuadroTexto"/>
          <p:cNvSpPr txBox="1"/>
          <p:nvPr/>
        </p:nvSpPr>
        <p:spPr>
          <a:xfrm>
            <a:off x="1747926" y="2075765"/>
            <a:ext cx="2971519" cy="646331"/>
          </a:xfrm>
          <a:prstGeom prst="rect">
            <a:avLst/>
          </a:prstGeom>
          <a:noFill/>
        </p:spPr>
        <p:txBody>
          <a:bodyPr wrap="none" rtlCol="0">
            <a:spAutoFit/>
          </a:bodyPr>
          <a:lstStyle/>
          <a:p>
            <a:r>
              <a:rPr lang="es-CR" dirty="0" smtClean="0">
                <a:solidFill>
                  <a:schemeClr val="tx2"/>
                </a:solidFill>
              </a:rPr>
              <a:t>Soluciones </a:t>
            </a:r>
            <a:r>
              <a:rPr lang="es-CR" b="1" dirty="0">
                <a:solidFill>
                  <a:schemeClr val="tx2"/>
                </a:solidFill>
              </a:rPr>
              <a:t>t</a:t>
            </a:r>
            <a:r>
              <a:rPr lang="es-CR" b="1" dirty="0" smtClean="0">
                <a:solidFill>
                  <a:schemeClr val="tx2"/>
                </a:solidFill>
              </a:rPr>
              <a:t>ecnológicas  </a:t>
            </a:r>
          </a:p>
          <a:p>
            <a:r>
              <a:rPr lang="es-CR" dirty="0" smtClean="0">
                <a:solidFill>
                  <a:schemeClr val="tx2"/>
                </a:solidFill>
              </a:rPr>
              <a:t>auditivas.</a:t>
            </a:r>
            <a:endParaRPr lang="es-CR" dirty="0">
              <a:solidFill>
                <a:schemeClr val="tx2"/>
              </a:solidFill>
            </a:endParaRPr>
          </a:p>
        </p:txBody>
      </p:sp>
      <p:sp>
        <p:nvSpPr>
          <p:cNvPr id="5" name="4 CuadroTexto"/>
          <p:cNvSpPr txBox="1"/>
          <p:nvPr/>
        </p:nvSpPr>
        <p:spPr>
          <a:xfrm>
            <a:off x="1786907" y="3457404"/>
            <a:ext cx="2640403" cy="923330"/>
          </a:xfrm>
          <a:prstGeom prst="rect">
            <a:avLst/>
          </a:prstGeom>
          <a:noFill/>
        </p:spPr>
        <p:txBody>
          <a:bodyPr wrap="none" rtlCol="0">
            <a:spAutoFit/>
          </a:bodyPr>
          <a:lstStyle/>
          <a:p>
            <a:r>
              <a:rPr lang="es-CR" b="1" dirty="0" smtClean="0">
                <a:solidFill>
                  <a:schemeClr val="tx2"/>
                </a:solidFill>
              </a:rPr>
              <a:t>Educar</a:t>
            </a:r>
            <a:r>
              <a:rPr lang="es-CR" dirty="0" smtClean="0">
                <a:solidFill>
                  <a:schemeClr val="tx2"/>
                </a:solidFill>
              </a:rPr>
              <a:t> </a:t>
            </a:r>
            <a:r>
              <a:rPr lang="es-CR" dirty="0">
                <a:solidFill>
                  <a:schemeClr val="tx2"/>
                </a:solidFill>
              </a:rPr>
              <a:t>a las personas </a:t>
            </a:r>
            <a:endParaRPr lang="es-CR" dirty="0" smtClean="0">
              <a:solidFill>
                <a:schemeClr val="tx2"/>
              </a:solidFill>
            </a:endParaRPr>
          </a:p>
          <a:p>
            <a:r>
              <a:rPr lang="es-CR" dirty="0" smtClean="0">
                <a:solidFill>
                  <a:schemeClr val="tx2"/>
                </a:solidFill>
              </a:rPr>
              <a:t>y fomentar </a:t>
            </a:r>
            <a:r>
              <a:rPr lang="es-CR" dirty="0">
                <a:solidFill>
                  <a:schemeClr val="tx2"/>
                </a:solidFill>
              </a:rPr>
              <a:t>cuidados </a:t>
            </a:r>
            <a:endParaRPr lang="es-CR" dirty="0" smtClean="0">
              <a:solidFill>
                <a:schemeClr val="tx2"/>
              </a:solidFill>
            </a:endParaRPr>
          </a:p>
          <a:p>
            <a:r>
              <a:rPr lang="es-CR" dirty="0" smtClean="0">
                <a:solidFill>
                  <a:schemeClr val="tx2"/>
                </a:solidFill>
              </a:rPr>
              <a:t>auditivos</a:t>
            </a:r>
            <a:endParaRPr lang="es-CR" dirty="0">
              <a:solidFill>
                <a:schemeClr val="tx2"/>
              </a:solidFill>
            </a:endParaRPr>
          </a:p>
        </p:txBody>
      </p:sp>
      <p:sp>
        <p:nvSpPr>
          <p:cNvPr id="10" name="9 CuadroTexto"/>
          <p:cNvSpPr txBox="1"/>
          <p:nvPr/>
        </p:nvSpPr>
        <p:spPr>
          <a:xfrm>
            <a:off x="1735452" y="4970697"/>
            <a:ext cx="4973413" cy="646331"/>
          </a:xfrm>
          <a:prstGeom prst="rect">
            <a:avLst/>
          </a:prstGeom>
          <a:noFill/>
        </p:spPr>
        <p:txBody>
          <a:bodyPr wrap="none" rtlCol="0">
            <a:spAutoFit/>
          </a:bodyPr>
          <a:lstStyle/>
          <a:p>
            <a:r>
              <a:rPr lang="es-CR" b="1" dirty="0" smtClean="0">
                <a:solidFill>
                  <a:schemeClr val="tx2"/>
                </a:solidFill>
              </a:rPr>
              <a:t>Ser líder  </a:t>
            </a:r>
            <a:r>
              <a:rPr lang="es-CR" dirty="0" smtClean="0">
                <a:solidFill>
                  <a:schemeClr val="tx2"/>
                </a:solidFill>
              </a:rPr>
              <a:t>en </a:t>
            </a:r>
            <a:r>
              <a:rPr lang="es-CR" dirty="0">
                <a:solidFill>
                  <a:schemeClr val="tx2"/>
                </a:solidFill>
              </a:rPr>
              <a:t>la prevención, </a:t>
            </a:r>
            <a:endParaRPr lang="es-CR" dirty="0" smtClean="0">
              <a:solidFill>
                <a:schemeClr val="tx2"/>
              </a:solidFill>
            </a:endParaRPr>
          </a:p>
          <a:p>
            <a:r>
              <a:rPr lang="es-CR" dirty="0" smtClean="0">
                <a:solidFill>
                  <a:schemeClr val="tx2"/>
                </a:solidFill>
              </a:rPr>
              <a:t>educación</a:t>
            </a:r>
            <a:r>
              <a:rPr lang="es-CR" dirty="0">
                <a:solidFill>
                  <a:schemeClr val="tx2"/>
                </a:solidFill>
              </a:rPr>
              <a:t>, </a:t>
            </a:r>
            <a:r>
              <a:rPr lang="es-CR" dirty="0" smtClean="0">
                <a:solidFill>
                  <a:schemeClr val="tx2"/>
                </a:solidFill>
              </a:rPr>
              <a:t>detección de problemas auditivos</a:t>
            </a:r>
            <a:endParaRPr lang="es-CR" dirty="0">
              <a:solidFill>
                <a:schemeClr val="tx2"/>
              </a:solidFill>
            </a:endParaRPr>
          </a:p>
        </p:txBody>
      </p:sp>
      <p:cxnSp>
        <p:nvCxnSpPr>
          <p:cNvPr id="6" name="Straight Arrow Connector 9"/>
          <p:cNvCxnSpPr>
            <a:stCxn id="11" idx="2"/>
          </p:cNvCxnSpPr>
          <p:nvPr/>
        </p:nvCxnSpPr>
        <p:spPr>
          <a:xfrm flipH="1" flipV="1">
            <a:off x="4509104" y="3639639"/>
            <a:ext cx="776244" cy="109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3"/>
          <p:cNvCxnSpPr/>
          <p:nvPr/>
        </p:nvCxnSpPr>
        <p:spPr>
          <a:xfrm>
            <a:off x="7168970" y="3644054"/>
            <a:ext cx="776244" cy="1354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9" name="38 CuadroTexto"/>
          <p:cNvSpPr txBox="1"/>
          <p:nvPr/>
        </p:nvSpPr>
        <p:spPr>
          <a:xfrm>
            <a:off x="8313148" y="3439039"/>
            <a:ext cx="3343864" cy="646331"/>
          </a:xfrm>
          <a:prstGeom prst="rect">
            <a:avLst/>
          </a:prstGeom>
          <a:noFill/>
        </p:spPr>
        <p:txBody>
          <a:bodyPr wrap="none" rtlCol="0">
            <a:spAutoFit/>
          </a:bodyPr>
          <a:lstStyle/>
          <a:p>
            <a:r>
              <a:rPr lang="es-CR" b="1" dirty="0" smtClean="0">
                <a:solidFill>
                  <a:schemeClr val="tx2"/>
                </a:solidFill>
              </a:rPr>
              <a:t>Promover conocimiento </a:t>
            </a:r>
            <a:r>
              <a:rPr lang="es-CR" dirty="0" smtClean="0">
                <a:solidFill>
                  <a:schemeClr val="tx2"/>
                </a:solidFill>
              </a:rPr>
              <a:t>sobre</a:t>
            </a:r>
          </a:p>
          <a:p>
            <a:r>
              <a:rPr lang="es-CR" dirty="0" smtClean="0">
                <a:solidFill>
                  <a:schemeClr val="tx2"/>
                </a:solidFill>
              </a:rPr>
              <a:t>la audición</a:t>
            </a:r>
            <a:endParaRPr lang="es-CR" dirty="0">
              <a:solidFill>
                <a:schemeClr val="tx2"/>
              </a:solidFill>
            </a:endParaRPr>
          </a:p>
        </p:txBody>
      </p:sp>
      <p:sp>
        <p:nvSpPr>
          <p:cNvPr id="40" name="39 CuadroTexto"/>
          <p:cNvSpPr txBox="1"/>
          <p:nvPr/>
        </p:nvSpPr>
        <p:spPr>
          <a:xfrm>
            <a:off x="7237412" y="4952331"/>
            <a:ext cx="4529766" cy="1200329"/>
          </a:xfrm>
          <a:prstGeom prst="rect">
            <a:avLst/>
          </a:prstGeom>
          <a:noFill/>
        </p:spPr>
        <p:txBody>
          <a:bodyPr wrap="none" rtlCol="0">
            <a:spAutoFit/>
          </a:bodyPr>
          <a:lstStyle/>
          <a:p>
            <a:r>
              <a:rPr lang="es-CR" b="1" dirty="0" smtClean="0">
                <a:solidFill>
                  <a:schemeClr val="tx2"/>
                </a:solidFill>
              </a:rPr>
              <a:t>No existe  una  aplicación  que  cumpla</a:t>
            </a:r>
          </a:p>
          <a:p>
            <a:r>
              <a:rPr lang="es-CR" b="1" dirty="0" smtClean="0">
                <a:solidFill>
                  <a:schemeClr val="tx2"/>
                </a:solidFill>
              </a:rPr>
              <a:t>las  funcionalidades  deseadas.</a:t>
            </a:r>
          </a:p>
          <a:p>
            <a:r>
              <a:rPr lang="es-CR" dirty="0" smtClean="0">
                <a:solidFill>
                  <a:schemeClr val="tx2"/>
                </a:solidFill>
              </a:rPr>
              <a:t>(ubicación de clínicas, artículos,</a:t>
            </a:r>
          </a:p>
          <a:p>
            <a:r>
              <a:rPr lang="es-CR" dirty="0" smtClean="0">
                <a:solidFill>
                  <a:schemeClr val="tx2"/>
                </a:solidFill>
              </a:rPr>
              <a:t>compartir resultados y solicitar citas)</a:t>
            </a:r>
            <a:endParaRPr lang="es-CR" dirty="0">
              <a:solidFill>
                <a:schemeClr val="tx2"/>
              </a:solidFill>
            </a:endParaRPr>
          </a:p>
        </p:txBody>
      </p:sp>
      <p:sp>
        <p:nvSpPr>
          <p:cNvPr id="42" name="41 CuadroTexto"/>
          <p:cNvSpPr txBox="1"/>
          <p:nvPr/>
        </p:nvSpPr>
        <p:spPr>
          <a:xfrm>
            <a:off x="7945214" y="2209800"/>
            <a:ext cx="2447145" cy="369332"/>
          </a:xfrm>
          <a:prstGeom prst="rect">
            <a:avLst/>
          </a:prstGeom>
          <a:noFill/>
        </p:spPr>
        <p:txBody>
          <a:bodyPr wrap="none" rtlCol="0">
            <a:spAutoFit/>
          </a:bodyPr>
          <a:lstStyle/>
          <a:p>
            <a:r>
              <a:rPr lang="es-CR" dirty="0" smtClean="0">
                <a:solidFill>
                  <a:schemeClr val="tx2"/>
                </a:solidFill>
              </a:rPr>
              <a:t>Mercado </a:t>
            </a:r>
            <a:r>
              <a:rPr lang="es-CR" b="1" dirty="0" smtClean="0">
                <a:solidFill>
                  <a:schemeClr val="tx2"/>
                </a:solidFill>
              </a:rPr>
              <a:t>competitivo.</a:t>
            </a:r>
          </a:p>
        </p:txBody>
      </p:sp>
      <p:cxnSp>
        <p:nvCxnSpPr>
          <p:cNvPr id="36" name="Straight Arrow Connector 24"/>
          <p:cNvCxnSpPr/>
          <p:nvPr/>
        </p:nvCxnSpPr>
        <p:spPr>
          <a:xfrm flipH="1">
            <a:off x="4810563" y="4150420"/>
            <a:ext cx="598768" cy="4606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Straight Arrow Connector 24"/>
          <p:cNvCxnSpPr/>
          <p:nvPr/>
        </p:nvCxnSpPr>
        <p:spPr>
          <a:xfrm flipV="1">
            <a:off x="6986265" y="2585817"/>
            <a:ext cx="598768" cy="4606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6" name="Straight Arrow Connector 24"/>
          <p:cNvCxnSpPr/>
          <p:nvPr/>
        </p:nvCxnSpPr>
        <p:spPr>
          <a:xfrm>
            <a:off x="7008487" y="4187572"/>
            <a:ext cx="533725" cy="4606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181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emática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Este valor indica el número de revisiones o de veces que se ha guardado. La aplicación es la responsable de actualizar este valor después de cada revisión.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DocumentoBibliotecaFormulario</Display>
  <Edit>DocumentoBibliotecaFormulario</Edit>
  <New>DocumentoBibliotecaFormulario</New>
</FormTemplates>
</file>

<file path=customXml/itemProps1.xml><?xml version="1.0" encoding="utf-8"?>
<ds:datastoreItem xmlns:ds="http://schemas.openxmlformats.org/officeDocument/2006/customXml" ds:itemID="{F28882EF-8483-452E-ADFB-02067D56F7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0B895F5-7F43-4073-919C-BA6E32AC0200}">
  <ds:schemaRefs>
    <ds:schemaRef ds:uri="http://purl.org/dc/elements/1.1/"/>
    <ds:schemaRef ds:uri="http://schemas.microsoft.com/office/2006/documentManagement/types"/>
    <ds:schemaRef ds:uri="http://purl.org/dc/dcmitype/"/>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9763940C-480C-4D93-B5B4-BAA891CEAD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1518</TotalTime>
  <Words>1702</Words>
  <Application>Microsoft Office PowerPoint</Application>
  <PresentationFormat>Custom</PresentationFormat>
  <Paragraphs>418</Paragraphs>
  <Slides>50</Slides>
  <Notes>50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Matemática 16x9</vt:lpstr>
      <vt:lpstr>Tecnologías móviles aplicadas al diagnóstico audiométrico de pacientes, de la Clínica Audinsa.</vt:lpstr>
      <vt:lpstr>Agenda</vt:lpstr>
      <vt:lpstr>PowerPoint Presentation</vt:lpstr>
      <vt:lpstr>Involucrados del proyecto</vt:lpstr>
      <vt:lpstr>PowerPoint Presentation</vt:lpstr>
      <vt:lpstr>Clínica Audinsa S.A.</vt:lpstr>
      <vt:lpstr>Clínica Audinsa S.A.</vt:lpstr>
      <vt:lpstr>PowerPoint Presentation</vt:lpstr>
      <vt:lpstr>Necesidad y Justificación</vt:lpstr>
      <vt:lpstr>PowerPoint Presentation</vt:lpstr>
      <vt:lpstr>Objetivos del proyecto</vt:lpstr>
      <vt:lpstr>Análisis del objetivo general</vt:lpstr>
      <vt:lpstr>Análisis del objetivo general</vt:lpstr>
      <vt:lpstr>Objetivos del proyecto</vt:lpstr>
      <vt:lpstr>Investigar las diferentes plataformas móviles en el mercado actual para escoger la opción más adecuada a emplear en la arquitectura de la solución</vt:lpstr>
      <vt:lpstr>Análisis del objetivo específico</vt:lpstr>
      <vt:lpstr>Objetivos del proyecto</vt:lpstr>
      <vt:lpstr>Evaluar las aplicaciones existentes en el área de la salud auditiva para definir las funcionalidades mínimas a implementar</vt:lpstr>
      <vt:lpstr>Análisis del objetivo específico</vt:lpstr>
      <vt:lpstr>Objetivos del proyecto</vt:lpstr>
      <vt:lpstr>Determinar los tipos y niveles de sonidos que normalmente se dejan percibir para decidir en las pruebas los sonidos que van a incluirse</vt:lpstr>
      <vt:lpstr>Objetivos del proyecto</vt:lpstr>
      <vt:lpstr>Identificar el equipo auricular más apropiado para la aplicación de la prueba desde un dispositivo móvil</vt:lpstr>
      <vt:lpstr>Análisis del objetivo específico</vt:lpstr>
      <vt:lpstr>Objetivos del proyecto</vt:lpstr>
      <vt:lpstr>Realizar pruebas de la aplicación para evaluar el nivel de aceptación de la misma para el profesional de la clínica.</vt:lpstr>
      <vt:lpstr>Objetivos del proyecto</vt:lpstr>
      <vt:lpstr>Diseñar una aplicación basada en tecnología móvil para que sea utilizada por las personas que desean conocer su estado auditivo y que disponen de teléfonos inteligentes.</vt:lpstr>
      <vt:lpstr>Audinsa Salud Auditiva (video)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Metodología ágil</vt:lpstr>
      <vt:lpstr>PowerPoint Presentation</vt:lpstr>
      <vt:lpstr>Costos</vt:lpstr>
      <vt:lpstr>Costos</vt:lpstr>
      <vt:lpstr>PowerPoint Presentation</vt:lpstr>
      <vt:lpstr>Conclusiones</vt:lpstr>
      <vt:lpstr>Conclusiones</vt:lpstr>
      <vt:lpstr>Conclusiones</vt:lpstr>
      <vt:lpstr>Conclusiones</vt:lpstr>
      <vt:lpstr>Recomendaciones</vt:lpstr>
      <vt:lpstr>Recomendaciones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del título</dc:title>
  <dc:creator>Summer</dc:creator>
  <cp:lastModifiedBy>Personal</cp:lastModifiedBy>
  <cp:revision>173</cp:revision>
  <dcterms:created xsi:type="dcterms:W3CDTF">2013-04-05T20:25:58Z</dcterms:created>
  <dcterms:modified xsi:type="dcterms:W3CDTF">2015-02-03T02:13:03Z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