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033061-6897-491C-840F-406EA1C34CB1}">
  <a:tblStyle styleId="{29033061-6897-491C-840F-406EA1C34C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3688"/>
  </p:normalViewPr>
  <p:slideViewPr>
    <p:cSldViewPr snapToGrid="0">
      <p:cViewPr varScale="1">
        <p:scale>
          <a:sx n="107" d="100"/>
          <a:sy n="107" d="100"/>
        </p:scale>
        <p:origin x="17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8a558ece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8a558ece3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8a558ece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8a558ece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2a4b7ec8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2a4b7ec8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8a558ece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8a558ece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8a558ec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8a558ec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8a558e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8a558e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8a558ece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8a558ece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2a4b7ec8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2a4b7ec8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2a4b7ec8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2a4b7ec8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90a5fed84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90a5fed84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2a4b7ec8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2a4b7ec8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2a4b7ec81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2a4b7ec81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2a4b7ec8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52a4b7ec8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8a558ece3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58a558ece3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2a4b7ec8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52a4b7ec81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8a558ece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8a558ece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8a558ece3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8a558ece3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8a558ece3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8a558ece3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8a558ece3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8a558ece3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2a4b7ec8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2a4b7ec8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8a558ece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8a558ece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2a4b7ec8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2a4b7ec8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8a558ece3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58a558ece3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58a558ece3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58a558ece3_1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8a558ece3_1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58a558ece3_1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8a558ece3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58a558ece3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8a558ece3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8a558ece3_1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8a558ece3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8a558ece3_1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58a558ece3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58a558ece3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58a558ece3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58a558ece3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2a4b7ec8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2a4b7ec8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8a558ece3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58a558ece3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2a4b7ec8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2a4b7ec8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trike="sngStrike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2a4b7ec8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52a4b7ec8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8a558ece3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58a558ece3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52a4b7ec81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52a4b7ec81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2a4b7ec81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2a4b7ec81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8a558ece3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58a558ece3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52a4b7ec81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52a4b7ec81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52a4b7ec81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52a4b7ec81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2a4b7ec8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2a4b7ec8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2a4b7ec8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2a4b7ec8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2a4b7ec8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2a4b7ec8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2a4b7ec8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2a4b7ec8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8a558ece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8a558ece3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862100"/>
            <a:ext cx="8459400" cy="150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Predicting State Voting Preferences at the UN</a:t>
            </a:r>
            <a:endParaRPr sz="49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865325"/>
            <a:ext cx="8222100" cy="15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785" i="1"/>
              <a:t>Data Science Certificate - Cohort 27</a:t>
            </a:r>
            <a:endParaRPr sz="1785" i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785" i="1"/>
              <a:t>Georgetown University</a:t>
            </a:r>
            <a:endParaRPr sz="1785" i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1685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1685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1685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85"/>
              <a:t>Reshad Amini, Husanjot Chahal, Jordan Moeny</a:t>
            </a:r>
            <a:endParaRPr sz="1685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500" y="1037399"/>
            <a:ext cx="1248876" cy="10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DB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Opinions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7707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opinion = one country’s vote on one resolution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895,877 opinions total</a:t>
            </a:r>
            <a:endParaRPr sz="2400"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600" y="2325771"/>
            <a:ext cx="4451400" cy="1896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Resolutions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770700" cy="30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7851 resolutions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5234 General Assembly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2617 Security Council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12 themes: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Economics, Colonialism, Nuclear, Human rights, Middle East, Africa, Europe &amp; Mediterranean, Asia, Security &amp; Military, Americas, General &amp; Admin, Unclassified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783" y="738725"/>
            <a:ext cx="4015591" cy="38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Engineering: Theme extraction</a:t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075" y="1727875"/>
            <a:ext cx="4348817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49100" y="1758225"/>
            <a:ext cx="45912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topic at hand?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7,855 full resolution titles vs. 1,548 topic tags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Tried manually first, as backup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Decided to try NLP and clustering of full titles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Theme extraction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150" y="1730825"/>
            <a:ext cx="3209291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432625" y="2057775"/>
            <a:ext cx="38877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lowercase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 stop words, numbers, extra spaces, punctuation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Stemming vs. lemmatization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Leakage risk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Bag-of-words: 29,400 → 8,064 → 2,919 unique words using TFIDF vectorization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Theme extraction</a:t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275" y="1714825"/>
            <a:ext cx="4834000" cy="33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112650" y="2297800"/>
            <a:ext cx="4055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BERT, HBDScan, kmeans++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Elbow 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Persistent imbalance - could be accurate?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Human interpretability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350" y="3374000"/>
            <a:ext cx="3092009" cy="16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675" y="3894475"/>
            <a:ext cx="2143300" cy="10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6350" y="1727825"/>
            <a:ext cx="3092000" cy="16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1975" y="3894475"/>
            <a:ext cx="2033550" cy="10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8675" y="1727819"/>
            <a:ext cx="4177675" cy="216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Statistics</a:t>
            </a:r>
            <a:endParaRPr/>
          </a:p>
        </p:txBody>
      </p:sp>
      <p:graphicFrame>
        <p:nvGraphicFramePr>
          <p:cNvPr id="210" name="Google Shape;210;p28"/>
          <p:cNvGraphicFramePr/>
          <p:nvPr/>
        </p:nvGraphicFramePr>
        <p:xfrm>
          <a:off x="471900" y="1919075"/>
          <a:ext cx="8222100" cy="2544475"/>
        </p:xfrm>
        <a:graphic>
          <a:graphicData uri="http://schemas.openxmlformats.org/drawingml/2006/table">
            <a:tbl>
              <a:tblPr>
                <a:noFill/>
                <a:tableStyleId>{29033061-6897-491C-840F-406EA1C34CB1}</a:tableStyleId>
              </a:tblPr>
              <a:tblGrid>
                <a:gridCol w="205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Vote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Median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Mean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Standard Deviation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Yes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.778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.741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.148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.015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.049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.065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Abstain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.075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.109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.077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Absent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.049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.123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Statistics</a:t>
            </a:r>
            <a:endParaRPr/>
          </a:p>
        </p:txBody>
      </p:sp>
      <p:graphicFrame>
        <p:nvGraphicFramePr>
          <p:cNvPr id="216" name="Google Shape;216;p29"/>
          <p:cNvGraphicFramePr/>
          <p:nvPr/>
        </p:nvGraphicFramePr>
        <p:xfrm>
          <a:off x="471900" y="1919075"/>
          <a:ext cx="3815300" cy="2950950"/>
        </p:xfrm>
        <a:graphic>
          <a:graphicData uri="http://schemas.openxmlformats.org/drawingml/2006/table">
            <a:tbl>
              <a:tblPr>
                <a:noFill/>
                <a:tableStyleId>{29033061-6897-491C-840F-406EA1C34CB1}</a:tableStyleId>
              </a:tblPr>
              <a:tblGrid>
                <a:gridCol w="95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Country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Yes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Abstain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Malaysia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.932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.049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Tunisia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.929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.045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Bahrain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.925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.049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Mexico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.925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.065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Guyana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.924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.004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.041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7" name="Google Shape;217;p29"/>
          <p:cNvGraphicFramePr/>
          <p:nvPr/>
        </p:nvGraphicFramePr>
        <p:xfrm>
          <a:off x="4572000" y="1919075"/>
          <a:ext cx="4271300" cy="2950995"/>
        </p:xfrm>
        <a:graphic>
          <a:graphicData uri="http://schemas.openxmlformats.org/drawingml/2006/table">
            <a:tbl>
              <a:tblPr>
                <a:noFill/>
                <a:tableStyleId>{29033061-6897-491C-840F-406EA1C34CB1}</a:tableStyleId>
              </a:tblPr>
              <a:tblGrid>
                <a:gridCol w="106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Country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Yes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Abstain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Israel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.396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.065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.486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.347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.156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Micronesia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.359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.262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.194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Marshall Islands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.442.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.248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.178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Palau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.274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.229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.120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&amp; Sampling</a:t>
            </a:r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4145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Ordinal Encoding vs. One Hot Encoding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Class Imbalance:</a:t>
            </a:r>
            <a:endParaRPr sz="2200"/>
          </a:p>
          <a:p>
            <a:pPr marL="914400" lvl="1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Yes: 680,949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Abstain: 93,629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No: 41,214</a:t>
            </a:r>
            <a:endParaRPr sz="1800"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925" y="1783550"/>
            <a:ext cx="2551950" cy="3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&amp; Sampling</a:t>
            </a:r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4145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Ordinal Encoding vs. One Hot Encoding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strike="sngStrike"/>
              <a:t>Class Imbalance:</a:t>
            </a:r>
            <a:r>
              <a:rPr lang="en" sz="2200"/>
              <a:t> </a:t>
            </a:r>
            <a:r>
              <a:rPr lang="en" sz="2200">
                <a:solidFill>
                  <a:schemeClr val="dk1"/>
                </a:solidFill>
              </a:rPr>
              <a:t>Undersampling</a:t>
            </a:r>
            <a:endParaRPr sz="22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Yes: 41,136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Abstain: 41,136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No: 41,136</a:t>
            </a:r>
            <a:endParaRPr sz="1800"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600" y="1963625"/>
            <a:ext cx="3952800" cy="2679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and Inspiration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Ingestion and Wrangling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 and Feature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and Application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 and Beyond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Analysis: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Pearson’s Correlation </a:t>
            </a:r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126" y="612100"/>
            <a:ext cx="4554876" cy="401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Modeling &amp; Application</a:t>
            </a:r>
            <a:endParaRPr sz="4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278000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Narrowing Down Models</a:t>
            </a:r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4200"/>
              <a:t>Classification Reports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Reports: k-Nearest Neighbors and Gaussian Naive Bayes</a:t>
            </a:r>
            <a:endParaRPr/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3550"/>
            <a:ext cx="5121411" cy="3270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5"/>
          <p:cNvPicPr preferRelativeResize="0"/>
          <p:nvPr/>
        </p:nvPicPr>
        <p:blipFill rotWithShape="1">
          <a:blip r:embed="rId4">
            <a:alphaModFix/>
          </a:blip>
          <a:srcRect l="11970" r="9480"/>
          <a:stretch/>
        </p:blipFill>
        <p:spPr>
          <a:xfrm>
            <a:off x="5121402" y="1153550"/>
            <a:ext cx="4022599" cy="3270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Reports: Gradient Boosting and Ada Boost</a:t>
            </a:r>
            <a:endParaRPr/>
          </a:p>
        </p:txBody>
      </p:sp>
      <p:pic>
        <p:nvPicPr>
          <p:cNvPr id="262" name="Google Shape;262;p36"/>
          <p:cNvPicPr preferRelativeResize="0"/>
          <p:nvPr/>
        </p:nvPicPr>
        <p:blipFill rotWithShape="1">
          <a:blip r:embed="rId3">
            <a:alphaModFix/>
          </a:blip>
          <a:srcRect r="11237"/>
          <a:stretch/>
        </p:blipFill>
        <p:spPr>
          <a:xfrm>
            <a:off x="4536099" y="1143000"/>
            <a:ext cx="460790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1131288"/>
            <a:ext cx="51911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7"/>
          <p:cNvPicPr preferRelativeResize="0"/>
          <p:nvPr/>
        </p:nvPicPr>
        <p:blipFill rotWithShape="1">
          <a:blip r:embed="rId3">
            <a:alphaModFix/>
          </a:blip>
          <a:srcRect r="10698"/>
          <a:stretch/>
        </p:blipFill>
        <p:spPr>
          <a:xfrm>
            <a:off x="4486274" y="1117975"/>
            <a:ext cx="463575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Reports: Decision Tree and Extra Trees</a:t>
            </a: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1143000"/>
            <a:ext cx="51911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Reports: Decision Tree and Extra Trees</a:t>
            </a:r>
            <a:endParaRPr/>
          </a:p>
        </p:txBody>
      </p:sp>
      <p:pic>
        <p:nvPicPr>
          <p:cNvPr id="276" name="Google Shape;2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975" y="1102425"/>
            <a:ext cx="51911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>
            <a:spLocks noGrp="1"/>
          </p:cNvSpPr>
          <p:nvPr>
            <p:ph type="title"/>
          </p:nvPr>
        </p:nvSpPr>
        <p:spPr>
          <a:xfrm>
            <a:off x="278000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Narrowing Down Models</a:t>
            </a:r>
            <a:endParaRPr/>
          </a:p>
        </p:txBody>
      </p:sp>
      <p:sp>
        <p:nvSpPr>
          <p:cNvPr id="282" name="Google Shape;282;p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Comparing Scores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F1, Precision, and Recall</a:t>
            </a:r>
            <a:endParaRPr/>
          </a:p>
        </p:txBody>
      </p:sp>
      <p:graphicFrame>
        <p:nvGraphicFramePr>
          <p:cNvPr id="288" name="Google Shape;288;p40"/>
          <p:cNvGraphicFramePr/>
          <p:nvPr/>
        </p:nvGraphicFramePr>
        <p:xfrm>
          <a:off x="140850" y="2212975"/>
          <a:ext cx="8862300" cy="1941500"/>
        </p:xfrm>
        <a:graphic>
          <a:graphicData uri="http://schemas.openxmlformats.org/drawingml/2006/table">
            <a:tbl>
              <a:tblPr>
                <a:noFill/>
                <a:tableStyleId>{29033061-6897-491C-840F-406EA1C34CB1}</a:tableStyleId>
              </a:tblPr>
              <a:tblGrid>
                <a:gridCol w="221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Model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F1 Score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Precision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Recall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.805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Bagging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.767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.769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.766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.749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.743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title"/>
          </p:nvPr>
        </p:nvSpPr>
        <p:spPr>
          <a:xfrm>
            <a:off x="278000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Narrowing Down Models</a:t>
            </a:r>
            <a:endParaRPr/>
          </a:p>
        </p:txBody>
      </p:sp>
      <p:sp>
        <p:nvSpPr>
          <p:cNvPr id="294" name="Google Shape;294;p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ROC/AUC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Research &amp; Inspiration</a:t>
            </a:r>
            <a:endParaRPr sz="4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ROC/AUC: Decision Tree</a:t>
            </a:r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835725"/>
            <a:ext cx="6593281" cy="420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ROC/AUC: Bagging</a:t>
            </a:r>
            <a:endParaRPr/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100" y="802900"/>
            <a:ext cx="6603797" cy="420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ROC/AUC: Random Forest</a:t>
            </a:r>
            <a:endParaRPr/>
          </a:p>
        </p:txBody>
      </p:sp>
      <p:pic>
        <p:nvPicPr>
          <p:cNvPr id="312" name="Google Shape;3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50" y="727800"/>
            <a:ext cx="6603797" cy="420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>
            <a:spLocks noGrp="1"/>
          </p:cNvSpPr>
          <p:nvPr>
            <p:ph type="title"/>
          </p:nvPr>
        </p:nvSpPr>
        <p:spPr>
          <a:xfrm>
            <a:off x="278000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Narrowing Down Models</a:t>
            </a:r>
            <a:endParaRPr/>
          </a:p>
        </p:txBody>
      </p:sp>
      <p:sp>
        <p:nvSpPr>
          <p:cNvPr id="318" name="Google Shape;318;p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Confusion Matrices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Matrix: Decision Tree</a:t>
            </a:r>
            <a:endParaRPr/>
          </a:p>
        </p:txBody>
      </p:sp>
      <p:pic>
        <p:nvPicPr>
          <p:cNvPr id="324" name="Google Shape;3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688" y="771450"/>
            <a:ext cx="7315201" cy="42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Matrix: Bagging</a:t>
            </a:r>
            <a:endParaRPr/>
          </a:p>
        </p:txBody>
      </p:sp>
      <p:pic>
        <p:nvPicPr>
          <p:cNvPr id="330" name="Google Shape;3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375" y="721375"/>
            <a:ext cx="7315201" cy="43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Matrix: Random Forest</a:t>
            </a:r>
            <a:endParaRPr/>
          </a:p>
        </p:txBody>
      </p:sp>
      <p:pic>
        <p:nvPicPr>
          <p:cNvPr id="336" name="Google Shape;3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721400"/>
            <a:ext cx="7315201" cy="433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>
            <a:spLocks noGrp="1"/>
          </p:cNvSpPr>
          <p:nvPr>
            <p:ph type="title"/>
          </p:nvPr>
        </p:nvSpPr>
        <p:spPr>
          <a:xfrm>
            <a:off x="278000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the Model</a:t>
            </a:r>
            <a:endParaRPr/>
          </a:p>
        </p:txBody>
      </p:sp>
      <p:sp>
        <p:nvSpPr>
          <p:cNvPr id="342" name="Google Shape;342;p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- Random Forest</a:t>
            </a:r>
            <a:endParaRPr/>
          </a:p>
        </p:txBody>
      </p:sp>
      <p:pic>
        <p:nvPicPr>
          <p:cNvPr id="348" name="Google Shape;34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733925"/>
            <a:ext cx="7315201" cy="432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Permutation Importance  - Random Forest</a:t>
            </a:r>
            <a:endParaRPr/>
          </a:p>
        </p:txBody>
      </p:sp>
      <p:pic>
        <p:nvPicPr>
          <p:cNvPr id="354" name="Google Shape;35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475" y="733900"/>
            <a:ext cx="6330150" cy="43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Research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325" y="1752412"/>
            <a:ext cx="2154160" cy="32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300" y="1947075"/>
            <a:ext cx="2333723" cy="290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and Tuning</a:t>
            </a:r>
            <a:endParaRPr/>
          </a:p>
        </p:txBody>
      </p:sp>
      <p:sp>
        <p:nvSpPr>
          <p:cNvPr id="360" name="Google Shape;360;p5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parameters: n_estimators and max_features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Adjustments in these parameters led to extremely minimal improvements at best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 (full dataset)</a:t>
            </a:r>
            <a:endParaRPr/>
          </a:p>
        </p:txBody>
      </p:sp>
      <p:sp>
        <p:nvSpPr>
          <p:cNvPr id="366" name="Google Shape;366;p5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f1: 0.745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precision: 0.749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recall: 0.742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Future Direction &amp; Limitations</a:t>
            </a:r>
            <a:endParaRPr sz="43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77" name="Google Shape;377;p55"/>
          <p:cNvSpPr txBox="1">
            <a:spLocks noGrp="1"/>
          </p:cNvSpPr>
          <p:nvPr>
            <p:ph type="body" idx="1"/>
          </p:nvPr>
        </p:nvSpPr>
        <p:spPr>
          <a:xfrm>
            <a:off x="471900" y="1861925"/>
            <a:ext cx="3643800" cy="27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Mostly categorical variables in the dataset</a:t>
            </a:r>
            <a:br>
              <a:rPr lang="en"/>
            </a:b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Memory limitations</a:t>
            </a:r>
            <a:br>
              <a:rPr lang="en"/>
            </a:b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Dependency issues</a:t>
            </a:r>
            <a:br>
              <a:rPr lang="en"/>
            </a:b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Knowledge beyond pandas, sklearn</a:t>
            </a:r>
            <a:endParaRPr/>
          </a:p>
        </p:txBody>
      </p:sp>
      <p:pic>
        <p:nvPicPr>
          <p:cNvPr id="378" name="Google Shape;37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099" y="1861925"/>
            <a:ext cx="4183750" cy="304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</a:t>
            </a:r>
            <a:endParaRPr/>
          </a:p>
        </p:txBody>
      </p:sp>
      <p:sp>
        <p:nvSpPr>
          <p:cNvPr id="384" name="Google Shape;384;p5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8218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automated categorization of resolutions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Incorporation of additional country-specific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GDP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Population growth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Membership in international organizations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to determine “blocs” of countries based on their votes</a:t>
            </a:r>
            <a:endParaRPr/>
          </a:p>
        </p:txBody>
      </p:sp>
      <p:pic>
        <p:nvPicPr>
          <p:cNvPr id="385" name="Google Shape;385;p56"/>
          <p:cNvPicPr preferRelativeResize="0"/>
          <p:nvPr/>
        </p:nvPicPr>
        <p:blipFill rotWithShape="1">
          <a:blip r:embed="rId3">
            <a:alphaModFix/>
          </a:blip>
          <a:srcRect b="6200"/>
          <a:stretch/>
        </p:blipFill>
        <p:spPr>
          <a:xfrm>
            <a:off x="6724800" y="2247650"/>
            <a:ext cx="2001125" cy="16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Products</a:t>
            </a:r>
            <a:endParaRPr/>
          </a:p>
        </p:txBody>
      </p:sp>
      <p:sp>
        <p:nvSpPr>
          <p:cNvPr id="391" name="Google Shape;391;p57"/>
          <p:cNvSpPr txBox="1">
            <a:spLocks noGrp="1"/>
          </p:cNvSpPr>
          <p:nvPr>
            <p:ph type="body" idx="1"/>
          </p:nvPr>
        </p:nvSpPr>
        <p:spPr>
          <a:xfrm>
            <a:off x="471900" y="2109575"/>
            <a:ext cx="34392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Tool with country and theme drop-downs that generates predictions for upcoming UNGA sessions</a:t>
            </a:r>
            <a:br>
              <a:rPr lang="en"/>
            </a:b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Graphic or interactive that shows all nations’ polarity/ allegiance with 5 SC powers shifting over time via clustering</a:t>
            </a:r>
            <a:endParaRPr/>
          </a:p>
        </p:txBody>
      </p:sp>
      <p:pic>
        <p:nvPicPr>
          <p:cNvPr id="392" name="Google Shape;3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025" y="1727775"/>
            <a:ext cx="465398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instructors!</a:t>
            </a:r>
            <a:endParaRPr/>
          </a:p>
        </p:txBody>
      </p:sp>
      <p:pic>
        <p:nvPicPr>
          <p:cNvPr id="398" name="Google Shape;39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325" y="1744550"/>
            <a:ext cx="257516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and Motivation</a:t>
            </a:r>
            <a:endParaRPr/>
          </a:p>
        </p:txBody>
      </p:sp>
      <p:grpSp>
        <p:nvGrpSpPr>
          <p:cNvPr id="93" name="Google Shape;93;p17"/>
          <p:cNvGrpSpPr/>
          <p:nvPr/>
        </p:nvGrpSpPr>
        <p:grpSpPr>
          <a:xfrm>
            <a:off x="6182900" y="1951575"/>
            <a:ext cx="2448406" cy="3168270"/>
            <a:chOff x="5632382" y="1783164"/>
            <a:chExt cx="2770944" cy="3525784"/>
          </a:xfrm>
        </p:grpSpPr>
        <p:sp>
          <p:nvSpPr>
            <p:cNvPr id="94" name="Google Shape;94;p17"/>
            <p:cNvSpPr/>
            <p:nvPr/>
          </p:nvSpPr>
          <p:spPr>
            <a:xfrm>
              <a:off x="5632382" y="1783164"/>
              <a:ext cx="2770800" cy="510600"/>
            </a:xfrm>
            <a:prstGeom prst="chevron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Hypothesis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6167127" y="2633848"/>
              <a:ext cx="2236200" cy="26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 country’s historical voting correlation with the world powers (specifically, the five permanent members of the UNSC) is a stronger predictor of how it will vote in the future than the issue at hand.</a:t>
              </a:r>
              <a:endParaRPr/>
            </a:p>
          </p:txBody>
        </p:sp>
      </p:grpSp>
      <p:grpSp>
        <p:nvGrpSpPr>
          <p:cNvPr id="96" name="Google Shape;96;p17"/>
          <p:cNvGrpSpPr/>
          <p:nvPr/>
        </p:nvGrpSpPr>
        <p:grpSpPr>
          <a:xfrm>
            <a:off x="381000" y="1951566"/>
            <a:ext cx="2326057" cy="2614814"/>
            <a:chOff x="0" y="1189984"/>
            <a:chExt cx="3546900" cy="3700034"/>
          </a:xfrm>
        </p:grpSpPr>
        <p:sp>
          <p:nvSpPr>
            <p:cNvPr id="97" name="Google Shape;97;p17"/>
            <p:cNvSpPr/>
            <p:nvPr/>
          </p:nvSpPr>
          <p:spPr>
            <a:xfrm>
              <a:off x="0" y="1189984"/>
              <a:ext cx="3546900" cy="639900"/>
            </a:xfrm>
            <a:prstGeom prst="homePlat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Motivation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577654" y="2313918"/>
              <a:ext cx="2315400" cy="257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Personal interest in IR.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100"/>
                <a:buFont typeface="Arial"/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>
            <a:off x="3314175" y="1951575"/>
            <a:ext cx="2210399" cy="2924451"/>
            <a:chOff x="2929260" y="1836579"/>
            <a:chExt cx="2983800" cy="3547369"/>
          </a:xfrm>
        </p:grpSpPr>
        <p:sp>
          <p:nvSpPr>
            <p:cNvPr id="100" name="Google Shape;100;p17"/>
            <p:cNvSpPr/>
            <p:nvPr/>
          </p:nvSpPr>
          <p:spPr>
            <a:xfrm>
              <a:off x="2929260" y="1836579"/>
              <a:ext cx="2983800" cy="556500"/>
            </a:xfrm>
            <a:prstGeom prst="chevron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Goal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3464016" y="2768248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Build a data product that can predict state preferences on resolutions passed at the UN (General Assembly and Security Council). 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Pipeline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1342473" y="2350951"/>
            <a:ext cx="396300" cy="48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8" name="Google Shape;108;p18"/>
          <p:cNvGrpSpPr/>
          <p:nvPr/>
        </p:nvGrpSpPr>
        <p:grpSpPr>
          <a:xfrm>
            <a:off x="61548" y="1948518"/>
            <a:ext cx="1468568" cy="2518992"/>
            <a:chOff x="519875" y="1948510"/>
            <a:chExt cx="1310403" cy="1897975"/>
          </a:xfrm>
        </p:grpSpPr>
        <p:sp>
          <p:nvSpPr>
            <p:cNvPr id="109" name="Google Shape;109;p18"/>
            <p:cNvSpPr/>
            <p:nvPr/>
          </p:nvSpPr>
          <p:spPr>
            <a:xfrm>
              <a:off x="877947" y="194851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18"/>
            <p:cNvSpPr txBox="1"/>
            <p:nvPr/>
          </p:nvSpPr>
          <p:spPr>
            <a:xfrm>
              <a:off x="519878" y="2652285"/>
              <a:ext cx="1310400" cy="44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Data Ingestion</a:t>
              </a:r>
              <a:endParaRPr sz="12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519875" y="3109085"/>
              <a:ext cx="1310400" cy="73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CSV, Excel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8"/>
          <p:cNvGrpSpPr/>
          <p:nvPr/>
        </p:nvGrpSpPr>
        <p:grpSpPr>
          <a:xfrm>
            <a:off x="1551032" y="1948518"/>
            <a:ext cx="1468565" cy="2518992"/>
            <a:chOff x="1848940" y="1948510"/>
            <a:chExt cx="1310400" cy="1897975"/>
          </a:xfrm>
        </p:grpSpPr>
        <p:sp>
          <p:nvSpPr>
            <p:cNvPr id="113" name="Google Shape;113;p18"/>
            <p:cNvSpPr/>
            <p:nvPr/>
          </p:nvSpPr>
          <p:spPr>
            <a:xfrm>
              <a:off x="2206990" y="194851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18"/>
            <p:cNvSpPr txBox="1"/>
            <p:nvPr/>
          </p:nvSpPr>
          <p:spPr>
            <a:xfrm>
              <a:off x="1848940" y="2652285"/>
              <a:ext cx="1310400" cy="44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Data Storage</a:t>
              </a:r>
              <a:endParaRPr sz="12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8"/>
            <p:cNvSpPr txBox="1"/>
            <p:nvPr/>
          </p:nvSpPr>
          <p:spPr>
            <a:xfrm>
              <a:off x="1848940" y="3109085"/>
              <a:ext cx="1310400" cy="73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Google Drive, SQLite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8"/>
          <p:cNvGrpSpPr/>
          <p:nvPr/>
        </p:nvGrpSpPr>
        <p:grpSpPr>
          <a:xfrm>
            <a:off x="3040548" y="1948518"/>
            <a:ext cx="1524042" cy="2518991"/>
            <a:chOff x="3178034" y="1948510"/>
            <a:chExt cx="1359902" cy="1897974"/>
          </a:xfrm>
        </p:grpSpPr>
        <p:sp>
          <p:nvSpPr>
            <p:cNvPr id="117" name="Google Shape;117;p18"/>
            <p:cNvSpPr/>
            <p:nvPr/>
          </p:nvSpPr>
          <p:spPr>
            <a:xfrm>
              <a:off x="3560827" y="194851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3178034" y="2652285"/>
              <a:ext cx="1359900" cy="44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Wrangling</a:t>
              </a:r>
              <a:endParaRPr sz="12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3178036" y="3109084"/>
              <a:ext cx="1359900" cy="73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DB Browser, Jupyter notebook, Colab, Python, Pandas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8"/>
          <p:cNvGrpSpPr/>
          <p:nvPr/>
        </p:nvGrpSpPr>
        <p:grpSpPr>
          <a:xfrm>
            <a:off x="4586683" y="1948518"/>
            <a:ext cx="1468568" cy="2518992"/>
            <a:chOff x="4557650" y="1948510"/>
            <a:chExt cx="1310403" cy="1897975"/>
          </a:xfrm>
        </p:grpSpPr>
        <p:sp>
          <p:nvSpPr>
            <p:cNvPr id="121" name="Google Shape;121;p18"/>
            <p:cNvSpPr/>
            <p:nvPr/>
          </p:nvSpPr>
          <p:spPr>
            <a:xfrm>
              <a:off x="4915703" y="194851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18"/>
            <p:cNvSpPr txBox="1"/>
            <p:nvPr/>
          </p:nvSpPr>
          <p:spPr>
            <a:xfrm>
              <a:off x="4557650" y="2652285"/>
              <a:ext cx="1310400" cy="44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EDA/Feature Analysis</a:t>
              </a:r>
              <a:endParaRPr sz="12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4557653" y="3109085"/>
              <a:ext cx="1310400" cy="73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Pandas, Numpy, Scikitlearn, Seaborn, NLTK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18"/>
          <p:cNvGrpSpPr/>
          <p:nvPr/>
        </p:nvGrpSpPr>
        <p:grpSpPr>
          <a:xfrm>
            <a:off x="6077382" y="1948518"/>
            <a:ext cx="1524046" cy="2518992"/>
            <a:chOff x="5887800" y="1948510"/>
            <a:chExt cx="1359905" cy="1897975"/>
          </a:xfrm>
        </p:grpSpPr>
        <p:sp>
          <p:nvSpPr>
            <p:cNvPr id="125" name="Google Shape;125;p18"/>
            <p:cNvSpPr/>
            <p:nvPr/>
          </p:nvSpPr>
          <p:spPr>
            <a:xfrm>
              <a:off x="6270606" y="194851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5887800" y="2652285"/>
              <a:ext cx="1359900" cy="44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Modeling &amp; Application</a:t>
              </a:r>
              <a:endParaRPr sz="12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5887806" y="3109085"/>
              <a:ext cx="1359900" cy="73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Scikitlearn, Yellowbrick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" name="Google Shape;128;p18"/>
          <p:cNvGrpSpPr/>
          <p:nvPr/>
        </p:nvGrpSpPr>
        <p:grpSpPr>
          <a:xfrm>
            <a:off x="7620171" y="1948543"/>
            <a:ext cx="1524099" cy="2518992"/>
            <a:chOff x="7264210" y="1948510"/>
            <a:chExt cx="1447800" cy="1897975"/>
          </a:xfrm>
        </p:grpSpPr>
        <p:sp>
          <p:nvSpPr>
            <p:cNvPr id="129" name="Google Shape;129;p18"/>
            <p:cNvSpPr/>
            <p:nvPr/>
          </p:nvSpPr>
          <p:spPr>
            <a:xfrm>
              <a:off x="7647018" y="194851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7264210" y="2652291"/>
              <a:ext cx="1447800" cy="44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Reporting &amp; Visualization</a:t>
              </a:r>
              <a:endParaRPr sz="12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7264218" y="3109085"/>
              <a:ext cx="1359900" cy="73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Yellowbrick, Seaborn, Matplotlib, Github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8"/>
          <p:cNvSpPr/>
          <p:nvPr/>
        </p:nvSpPr>
        <p:spPr>
          <a:xfrm>
            <a:off x="2845752" y="2350951"/>
            <a:ext cx="396300" cy="48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4363516" y="2350951"/>
            <a:ext cx="396300" cy="48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5881855" y="2350951"/>
            <a:ext cx="396300" cy="48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412282" y="2350951"/>
            <a:ext cx="396300" cy="48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88" y="2153994"/>
            <a:ext cx="396300" cy="44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4101" y="2203461"/>
            <a:ext cx="396300" cy="34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3752" y="2240034"/>
            <a:ext cx="502926" cy="270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6">
            <a:alphaModFix/>
          </a:blip>
          <a:srcRect l="57848"/>
          <a:stretch/>
        </p:blipFill>
        <p:spPr>
          <a:xfrm>
            <a:off x="5122688" y="2097978"/>
            <a:ext cx="396300" cy="55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1325" y="2203450"/>
            <a:ext cx="502925" cy="267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24175" y="2173860"/>
            <a:ext cx="502925" cy="403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ctrTitle"/>
          </p:nvPr>
        </p:nvSpPr>
        <p:spPr>
          <a:xfrm>
            <a:off x="460950" y="210495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Data Ingestion, Wrangling, </a:t>
            </a:r>
            <a:endParaRPr sz="4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and Exploratory Analysis</a:t>
            </a:r>
            <a:endParaRPr sz="4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key datasets: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“United Nations voting database” from Guy Barash on Kaggle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all SC and GA votes, with each country split into its own column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truncates resolution titles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Voting record provided by request from the United Nations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all SC and GA votes, including their full titles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the full voting record is in a single cell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</a:t>
            </a:r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7707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259 country names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27 duplicates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33 name changes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deletion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total: 199 countries </a:t>
            </a:r>
            <a:br>
              <a:rPr lang="en"/>
            </a:br>
            <a:r>
              <a:rPr lang="en"/>
              <a:t>(including 5 defunct states)</a:t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r="6664"/>
          <a:stretch/>
        </p:blipFill>
        <p:spPr>
          <a:xfrm>
            <a:off x="4242610" y="1919075"/>
            <a:ext cx="4451390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009EDB"/>
      </a:dk1>
      <a:lt1>
        <a:srgbClr val="FFFFFF"/>
      </a:lt1>
      <a:dk2>
        <a:srgbClr val="424242"/>
      </a:dk2>
      <a:lt2>
        <a:srgbClr val="000000"/>
      </a:lt2>
      <a:accent1>
        <a:srgbClr val="0277BD"/>
      </a:accent1>
      <a:accent2>
        <a:srgbClr val="0F9D58"/>
      </a:accent2>
      <a:accent3>
        <a:srgbClr val="DB4437"/>
      </a:accent3>
      <a:accent4>
        <a:srgbClr val="FFFFFF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Microsoft Macintosh PowerPoint</Application>
  <PresentationFormat>On-screen Show (16:9)</PresentationFormat>
  <Paragraphs>237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Roboto</vt:lpstr>
      <vt:lpstr>Material</vt:lpstr>
      <vt:lpstr>Predicting State Voting Preferences at the UN</vt:lpstr>
      <vt:lpstr>Agenda</vt:lpstr>
      <vt:lpstr>Research &amp; Inspiration</vt:lpstr>
      <vt:lpstr>Background Research</vt:lpstr>
      <vt:lpstr>Hypothesis and Motivation</vt:lpstr>
      <vt:lpstr>Data Science Pipeline</vt:lpstr>
      <vt:lpstr>Data Ingestion, Wrangling,  and Exploratory Analysis</vt:lpstr>
      <vt:lpstr>Our Data</vt:lpstr>
      <vt:lpstr>Countries</vt:lpstr>
      <vt:lpstr>Opinions</vt:lpstr>
      <vt:lpstr>Resolutions</vt:lpstr>
      <vt:lpstr>Feature Engineering: Theme extraction</vt:lpstr>
      <vt:lpstr>Feature Engineering - Theme extraction</vt:lpstr>
      <vt:lpstr>Feature Engineering - Theme extraction</vt:lpstr>
      <vt:lpstr>Feature Engineering</vt:lpstr>
      <vt:lpstr>Exploratory Statistics</vt:lpstr>
      <vt:lpstr>Exploratory Statistics</vt:lpstr>
      <vt:lpstr>Encoding &amp; Sampling</vt:lpstr>
      <vt:lpstr>Encoding &amp; Sampling</vt:lpstr>
      <vt:lpstr>Feature Analysis: Pearson’s Correlation </vt:lpstr>
      <vt:lpstr>Modeling &amp; Application</vt:lpstr>
      <vt:lpstr>Narrowing Down Models</vt:lpstr>
      <vt:lpstr>Classification Reports: k-Nearest Neighbors and Gaussian Naive Bayes</vt:lpstr>
      <vt:lpstr>Classification Reports: Gradient Boosting and Ada Boost</vt:lpstr>
      <vt:lpstr>Classification Reports: Decision Tree and Extra Trees</vt:lpstr>
      <vt:lpstr>Classification Reports: Decision Tree and Extra Trees</vt:lpstr>
      <vt:lpstr>Narrowing Down Models</vt:lpstr>
      <vt:lpstr>F1, Precision, and Recall</vt:lpstr>
      <vt:lpstr>Narrowing Down Models</vt:lpstr>
      <vt:lpstr>ROC/AUC: Decision Tree</vt:lpstr>
      <vt:lpstr>ROC/AUC: Bagging</vt:lpstr>
      <vt:lpstr>ROC/AUC: Random Forest</vt:lpstr>
      <vt:lpstr>Narrowing Down Models</vt:lpstr>
      <vt:lpstr>Confusion Matrix: Decision Tree</vt:lpstr>
      <vt:lpstr>Confusion Matrix: Bagging</vt:lpstr>
      <vt:lpstr>Confusion Matrix: Random Forest</vt:lpstr>
      <vt:lpstr>Adjusting the Model</vt:lpstr>
      <vt:lpstr>Feature Importance - Random Forest</vt:lpstr>
      <vt:lpstr>Permutation Importance  - Random Forest</vt:lpstr>
      <vt:lpstr>Parameters and Tuning</vt:lpstr>
      <vt:lpstr>Final Results (full dataset)</vt:lpstr>
      <vt:lpstr>Future Direction &amp; Limitations</vt:lpstr>
      <vt:lpstr>Limitations</vt:lpstr>
      <vt:lpstr>Future Research</vt:lpstr>
      <vt:lpstr>Future Products</vt:lpstr>
      <vt:lpstr>Thank you instructors!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State Voting Preferences at the UN</dc:title>
  <cp:lastModifiedBy>Microsoft Office User</cp:lastModifiedBy>
  <cp:revision>1</cp:revision>
  <dcterms:modified xsi:type="dcterms:W3CDTF">2022-09-26T13:03:04Z</dcterms:modified>
</cp:coreProperties>
</file>