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2" r:id="rId6"/>
    <p:sldId id="272" r:id="rId7"/>
    <p:sldId id="283" r:id="rId8"/>
    <p:sldId id="284" r:id="rId9"/>
    <p:sldId id="273" r:id="rId10"/>
    <p:sldId id="274" r:id="rId11"/>
    <p:sldId id="281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Instructions" id="{B9B51309-D148-4332-87C2-07BE32FBCA3B}">
          <p14:sldIdLst>
            <p14:sldId id="282"/>
          </p14:sldIdLst>
        </p14:section>
        <p14:section name="Your Entry" id="{2CC34DB2-6590-42C0-AD4B-A04C6060184E}">
          <p14:sldIdLst>
            <p14:sldId id="272"/>
            <p14:sldId id="283"/>
            <p14:sldId id="284"/>
            <p14:sldId id="273"/>
            <p14:sldId id="274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BB63F-0079-40CA-8EFC-2DB324D0C880}" v="49" dt="2024-03-14T12:49:48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84483" autoAdjust="0"/>
  </p:normalViewPr>
  <p:slideViewPr>
    <p:cSldViewPr snapToGrid="0">
      <p:cViewPr varScale="1">
        <p:scale>
          <a:sx n="59" d="100"/>
          <a:sy n="59" d="100"/>
        </p:scale>
        <p:origin x="100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Check 123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3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88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779300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700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28121" y="-51446"/>
            <a:ext cx="12851354" cy="696567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239510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56308" y="1003888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TCS Quantum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2933105"/>
            <a:ext cx="9582736" cy="1137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Final </a:t>
            </a:r>
            <a:r>
              <a:rPr lang="en-US" sz="1800" b="1" i="0" u="none" strike="noStrike" dirty="0" err="1"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Defence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 Presentation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Challenge 3- Optimizing Fleet Allocation </a:t>
            </a:r>
            <a:endParaRPr lang="en-US" sz="24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E8F2F-F94D-4387-A4DA-7B85DF01D491}"/>
              </a:ext>
            </a:extLst>
          </p:cNvPr>
          <p:cNvSpPr txBox="1"/>
          <p:nvPr/>
        </p:nvSpPr>
        <p:spPr>
          <a:xfrm>
            <a:off x="838200" y="5224581"/>
            <a:ext cx="684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Team Entry Number :  </a:t>
            </a:r>
            <a:r>
              <a:rPr lang="en-US" sz="1800" b="0" i="1" u="none" strike="noStrike" dirty="0"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03360112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82A41-EEA1-4919-ABB2-92263FE44921}"/>
              </a:ext>
            </a:extLst>
          </p:cNvPr>
          <p:cNvSpPr txBox="1"/>
          <p:nvPr/>
        </p:nvSpPr>
        <p:spPr>
          <a:xfrm>
            <a:off x="838200" y="4301251"/>
            <a:ext cx="9047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Team Lead Name :  </a:t>
            </a:r>
            <a:r>
              <a:rPr lang="en-US" sz="1800" b="0" i="1" u="none" strike="noStrike" dirty="0"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Gajendra Malviya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​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Team Member Name :  </a:t>
            </a:r>
            <a:r>
              <a:rPr lang="en-US" sz="1800" b="0" i="1" u="none" strike="noStrike" dirty="0"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Aakash Swami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b="1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Executive Summary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64521" y="1318101"/>
            <a:ext cx="1106295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000"/>
              </a:lnSpc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9BB23-1FFB-4D21-9842-58E82F79E207}"/>
              </a:ext>
            </a:extLst>
          </p:cNvPr>
          <p:cNvSpPr/>
          <p:nvPr/>
        </p:nvSpPr>
        <p:spPr>
          <a:xfrm>
            <a:off x="564521" y="1148826"/>
            <a:ext cx="11019643" cy="44012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Given a 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set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flights with timings, a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llocate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 named aircrafts of right capacity to cover the flights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Minimize operating cost and  maximize aircraft utilization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, meet all operational and maintenance constraints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icrosoft YaHei"/>
              <a:cs typeface="Calibri" panose="020F0502020204030204" pitchFamily="34" charset="0"/>
            </a:endParaRPr>
          </a:p>
          <a:p>
            <a:pPr marR="0" lvl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Approach</a:t>
            </a:r>
          </a:p>
          <a:p>
            <a:pPr marL="285750" marR="0" lvl="0" indent="-2857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Hybrid (Classical + Quantum) approach using Quantum Alternating Operator Ansatz (QAOA)</a:t>
            </a:r>
          </a:p>
          <a:p>
            <a:pPr marL="285750" marR="0" lvl="0" indent="-2857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Heuristically generate a feasible allocation and optimize using QAOA with mixers</a:t>
            </a:r>
          </a:p>
          <a:p>
            <a:pPr marL="285750" marR="0" lvl="0" indent="-2857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Compare with Binary Integer Program (BIP) model for quality and time advantage</a:t>
            </a:r>
          </a:p>
          <a:p>
            <a:pPr marL="285750" marR="0" lvl="0" indent="-2857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an on local MPS simulator for 20 shots, actual QPU not used</a:t>
            </a:r>
          </a:p>
          <a:p>
            <a:pPr marR="0" lvl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Calibri" panose="020F0502020204030204"/>
              </a:rPr>
              <a:t>Results</a:t>
            </a:r>
          </a:p>
          <a:p>
            <a:pPr marL="285750" marR="0" lvl="0" indent="-2857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Allocated 1460 fights (81.4 %) with no delay for all allocated flights</a:t>
            </a:r>
          </a:p>
          <a:p>
            <a:pPr marL="285750" marR="0" lvl="0" indent="-2857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Classical and Quantum gives same #allocated flights, #empty flights, aircraft cost but classical have lower seat deficits</a:t>
            </a:r>
          </a:p>
          <a:p>
            <a:pPr marL="285750" marR="0" lvl="0" indent="-2857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On local simulator no time advantage seen for quantum, results of AWS is awaited</a:t>
            </a:r>
          </a:p>
          <a:p>
            <a:pPr marL="285750" marR="0" lvl="0" indent="-2857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marR="0" lvl="0" indent="-2857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marR="0" lvl="0" indent="-2857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R="0" lvl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6432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Challenge Statement 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64521" y="1318101"/>
            <a:ext cx="1106295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000"/>
              </a:lnSpc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9BB23-1FFB-4D21-9842-58E82F79E207}"/>
              </a:ext>
            </a:extLst>
          </p:cNvPr>
          <p:cNvSpPr/>
          <p:nvPr/>
        </p:nvSpPr>
        <p:spPr>
          <a:xfrm>
            <a:off x="564521" y="895558"/>
            <a:ext cx="9963232" cy="547842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B0259776-355D-563C-D620-35899F496C1C}"/>
              </a:ext>
            </a:extLst>
          </p:cNvPr>
          <p:cNvSpPr txBox="1"/>
          <p:nvPr/>
        </p:nvSpPr>
        <p:spPr>
          <a:xfrm>
            <a:off x="7684246" y="5088981"/>
            <a:ext cx="2317750" cy="3213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endParaRPr lang="en-US" sz="1600" b="1">
              <a:solidFill>
                <a:schemeClr val="tx1"/>
              </a:solidFill>
              <a:latin typeface="Calibri"/>
              <a:cs typeface="Arial"/>
            </a:endParaRPr>
          </a:p>
        </p:txBody>
      </p:sp>
      <p:pic>
        <p:nvPicPr>
          <p:cNvPr id="19" name="Picture 18" descr="A diagram of a flight strategy&#10;&#10;Description automatically generated with medium confidence">
            <a:extLst>
              <a:ext uri="{FF2B5EF4-FFF2-40B4-BE49-F238E27FC236}">
                <a16:creationId xmlns:a16="http://schemas.microsoft.com/office/drawing/2014/main" id="{63CBD446-D5FA-E3FC-3A0A-244621E10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247" y="1318101"/>
            <a:ext cx="7696189" cy="44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Solution Approach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64521" y="1318101"/>
            <a:ext cx="1106295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000"/>
              </a:lnSpc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9BB23-1FFB-4D21-9842-58E82F79E207}"/>
              </a:ext>
            </a:extLst>
          </p:cNvPr>
          <p:cNvSpPr/>
          <p:nvPr/>
        </p:nvSpPr>
        <p:spPr>
          <a:xfrm>
            <a:off x="564521" y="864209"/>
            <a:ext cx="11019643" cy="56015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spAutoFit/>
          </a:bodyPr>
          <a:lstStyle/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Hybrid (Classical + Quantum) approach is implemented, algorithm Quantum Alternating Operator Ansatz (QAOA) is used</a:t>
            </a: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Classically data will be preprocessed to get feasible allocation and it will be optimized using QAOA with mixers</a:t>
            </a: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6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Preprocessing : data correction,  </a:t>
            </a:r>
            <a:r>
              <a:rPr kumimoji="0" lang="en-US" sz="1600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ade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routes from the given flight legs by combining sequential flights (legs)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38"/>
              </a:rPr>
              <a:t>Done </a:t>
            </a:r>
            <a:r>
              <a:rPr lang="en-US" sz="1600" b="0" i="0" u="none" strike="noStrike" baseline="0" dirty="0">
                <a:latin typeface="F38"/>
              </a:rPr>
              <a:t>route assignment to aircraft, later postprocessed routes to get flights</a:t>
            </a:r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n-US" sz="16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Filter on both the factors, aircrafts max allowable flights</a:t>
            </a:r>
            <a:r>
              <a:rPr lang="en-US" sz="1600" dirty="0">
                <a:latin typeface="F38"/>
              </a:rPr>
              <a:t> </a:t>
            </a:r>
            <a:r>
              <a:rPr lang="en-US" sz="1600" b="0" i="0" u="none" strike="noStrike" baseline="0" dirty="0">
                <a:latin typeface="F38"/>
              </a:rPr>
              <a:t>and base airports - LGW, LTN, MAN to reduce decision variables</a:t>
            </a:r>
            <a:endParaRPr lang="en-US" sz="16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To compare with internal benchmark, classically BIP model is used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We have solved for each date, for full data of 28 days, </a:t>
            </a:r>
          </a:p>
          <a:p>
            <a:pPr algn="l"/>
            <a:r>
              <a:rPr lang="en-US" sz="1600" dirty="0">
                <a:latin typeface="F38"/>
              </a:rPr>
              <a:t>      </a:t>
            </a:r>
            <a:r>
              <a:rPr lang="en-US" sz="1600" b="0" i="0" u="none" strike="noStrike" baseline="0" dirty="0">
                <a:latin typeface="F38"/>
              </a:rPr>
              <a:t>and accumulate results for full data</a:t>
            </a:r>
            <a:endParaRPr lang="en-US" sz="16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lvl="1" defTabSz="685800"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lvl="1" defTabSz="685800"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lvl="1" defTabSz="685800"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lvl="1" defTabSz="685800"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lvl="1" defTabSz="685800"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creenshot of a math book&#10;&#10;Description automatically generated with medium confidence">
            <a:extLst>
              <a:ext uri="{FF2B5EF4-FFF2-40B4-BE49-F238E27FC236}">
                <a16:creationId xmlns:a16="http://schemas.microsoft.com/office/drawing/2014/main" id="{139B7A45-554E-D188-0F72-AEFE7BD38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42" y="3143222"/>
            <a:ext cx="5236436" cy="297368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352D35-552F-C739-BF2E-13BE7D4A8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676816"/>
              </p:ext>
            </p:extLst>
          </p:nvPr>
        </p:nvGraphicFramePr>
        <p:xfrm>
          <a:off x="1833540" y="4324042"/>
          <a:ext cx="2639962" cy="165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81">
                  <a:extLst>
                    <a:ext uri="{9D8B030D-6E8A-4147-A177-3AD203B41FA5}">
                      <a16:colId xmlns:a16="http://schemas.microsoft.com/office/drawing/2014/main" val="3356467274"/>
                    </a:ext>
                  </a:extLst>
                </a:gridCol>
                <a:gridCol w="1319981">
                  <a:extLst>
                    <a:ext uri="{9D8B030D-6E8A-4147-A177-3AD203B41FA5}">
                      <a16:colId xmlns:a16="http://schemas.microsoft.com/office/drawing/2014/main" val="10355853"/>
                    </a:ext>
                  </a:extLst>
                </a:gridCol>
              </a:tblGrid>
              <a:tr h="741145">
                <a:tc>
                  <a:txBody>
                    <a:bodyPr/>
                    <a:lstStyle/>
                    <a:p>
                      <a:r>
                        <a:rPr lang="en-IN" sz="1400" dirty="0"/>
                        <a:t>Number of</a:t>
                      </a:r>
                    </a:p>
                    <a:p>
                      <a:r>
                        <a:rPr lang="en-IN" sz="1400" dirty="0"/>
                        <a:t> Flights in Routes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Aircraft Max </a:t>
                      </a:r>
                    </a:p>
                    <a:p>
                      <a:r>
                        <a:rPr lang="en-IN" sz="1400" dirty="0"/>
                        <a:t>Allowable flights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721702"/>
                  </a:ext>
                </a:extLst>
              </a:tr>
              <a:tr h="296458"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17329"/>
                  </a:ext>
                </a:extLst>
              </a:tr>
              <a:tr h="296458"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472385"/>
                  </a:ext>
                </a:extLst>
              </a:tr>
              <a:tr h="296458"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68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3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QAOA Approach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64521" y="1318101"/>
            <a:ext cx="1106295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000"/>
              </a:lnSpc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9BB23-1FFB-4D21-9842-58E82F79E207}"/>
              </a:ext>
            </a:extLst>
          </p:cNvPr>
          <p:cNvSpPr/>
          <p:nvPr/>
        </p:nvSpPr>
        <p:spPr>
          <a:xfrm>
            <a:off x="564521" y="905930"/>
            <a:ext cx="11019643" cy="60631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QAOA with mixers is used, Controlled Bit-flip mixer used for constraint feasibility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Decision variables of BIP model as qubits in QAOA i.e. </a:t>
            </a:r>
            <a:r>
              <a:rPr lang="en-US" sz="1600" dirty="0">
                <a:latin typeface="F38"/>
              </a:rPr>
              <a:t>a</a:t>
            </a:r>
            <a:r>
              <a:rPr lang="en-US" sz="1600" b="0" i="0" u="none" strike="noStrike" baseline="0" dirty="0">
                <a:latin typeface="F38"/>
              </a:rPr>
              <a:t>ll feasible combinations as qubits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Qubit is a decision variable indicates aircraft allocated to route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The constraints have been </a:t>
            </a:r>
            <a:r>
              <a:rPr lang="en-US" sz="1600" dirty="0">
                <a:latin typeface="F38"/>
              </a:rPr>
              <a:t>i</a:t>
            </a:r>
            <a:r>
              <a:rPr lang="en-US" sz="1600" b="0" i="0" u="none" strike="noStrike" baseline="0" dirty="0">
                <a:latin typeface="F38"/>
              </a:rPr>
              <a:t>ncorporated as mixers, </a:t>
            </a:r>
            <a:r>
              <a:rPr lang="en-IN" sz="1600" b="0" i="0" u="none" strike="noStrike" baseline="0" dirty="0">
                <a:latin typeface="F38"/>
              </a:rPr>
              <a:t>In Controlled Bit-</a:t>
            </a:r>
            <a:r>
              <a:rPr lang="en-US" sz="1600" dirty="0">
                <a:latin typeface="F38"/>
              </a:rPr>
              <a:t>f</a:t>
            </a:r>
            <a:r>
              <a:rPr lang="en-US" sz="1600" b="0" i="0" u="none" strike="noStrike" baseline="0" dirty="0">
                <a:latin typeface="F38"/>
              </a:rPr>
              <a:t>lip </a:t>
            </a:r>
            <a:r>
              <a:rPr lang="en-US" sz="1600" dirty="0">
                <a:latin typeface="F38"/>
              </a:rPr>
              <a:t>m</a:t>
            </a:r>
            <a:r>
              <a:rPr lang="en-US" sz="1600" b="0" i="0" u="none" strike="noStrike" baseline="0" dirty="0">
                <a:latin typeface="F38"/>
              </a:rPr>
              <a:t>ixer, </a:t>
            </a:r>
          </a:p>
          <a:p>
            <a:pPr algn="l"/>
            <a:r>
              <a:rPr lang="en-US" sz="1600" dirty="0">
                <a:latin typeface="F38"/>
              </a:rPr>
              <a:t>       </a:t>
            </a:r>
            <a:r>
              <a:rPr lang="en-US" sz="1600" b="0" i="0" u="none" strike="noStrike" baseline="0" dirty="0">
                <a:latin typeface="F38"/>
              </a:rPr>
              <a:t>we used CNOT gates, to avoid infeasible state (infeasible allocation)</a:t>
            </a:r>
          </a:p>
          <a:p>
            <a:pPr algn="l"/>
            <a:endParaRPr lang="en-US" sz="1600" b="0" i="0" u="none" strike="noStrike" baseline="0" dirty="0">
              <a:latin typeface="F3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38"/>
              </a:rPr>
              <a:t>M</a:t>
            </a:r>
            <a:r>
              <a:rPr lang="en-US" sz="1600" b="0" i="0" u="none" strike="noStrike" baseline="0" dirty="0">
                <a:latin typeface="F38"/>
              </a:rPr>
              <a:t>odeled  QAOA objective as aircraft cost and difference in forecasted seats and </a:t>
            </a:r>
          </a:p>
          <a:p>
            <a:pPr algn="l"/>
            <a:r>
              <a:rPr lang="en-US" sz="1600" dirty="0">
                <a:latin typeface="F38"/>
              </a:rPr>
              <a:t>       </a:t>
            </a:r>
            <a:r>
              <a:rPr lang="en-US" sz="1600" b="0" i="0" u="none" strike="noStrike" baseline="0" dirty="0">
                <a:latin typeface="F38"/>
              </a:rPr>
              <a:t>aircraft capacity </a:t>
            </a:r>
            <a:r>
              <a:rPr lang="en-IN" sz="1600" b="0" i="0" u="none" strike="noStrike" baseline="0" dirty="0">
                <a:latin typeface="F38"/>
              </a:rPr>
              <a:t>with weightage, same as in BIP model</a:t>
            </a:r>
          </a:p>
          <a:p>
            <a:pPr algn="l"/>
            <a:endParaRPr lang="en-IN" sz="1600" b="0" i="0" u="none" strike="noStrike" baseline="0" dirty="0">
              <a:latin typeface="F38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QAOA Ansatz, Mixer circuits, Controlled Bit-flip mixer for </a:t>
            </a:r>
          </a:p>
          <a:p>
            <a:pPr defTabSz="685800">
              <a:defRPr/>
            </a:pPr>
            <a:r>
              <a:rPr lang="en-IN" sz="1600" b="0" i="0" u="none" strike="noStrike" baseline="0" dirty="0">
                <a:latin typeface="F38"/>
              </a:rPr>
              <a:t>        List Aircrafts = ['G-AC', 'G-AE'] , List Routes = [1, 2, 5] are shown here</a:t>
            </a:r>
            <a:endParaRPr lang="en-IN" sz="1600" dirty="0">
              <a:latin typeface="F38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IN" sz="1600" b="0" i="0" u="none" strike="noStrike" baseline="0" dirty="0">
                <a:latin typeface="F38"/>
              </a:rPr>
              <a:t>Constraints fulfilment by data preprocessing and mixers </a:t>
            </a:r>
            <a:r>
              <a:rPr lang="en-IN" sz="1600" dirty="0">
                <a:latin typeface="F38"/>
              </a:rPr>
              <a:t>c</a:t>
            </a:r>
            <a:r>
              <a:rPr lang="en-IN" sz="1600" b="0" i="0" u="none" strike="noStrike" baseline="0" dirty="0">
                <a:latin typeface="F38"/>
              </a:rPr>
              <a:t>ircuit</a:t>
            </a: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en-IN" sz="1400" dirty="0">
              <a:latin typeface="F38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en-IN" sz="1400" b="0" i="0" u="none" strike="noStrike" baseline="0" dirty="0">
              <a:latin typeface="F38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en-IN" sz="1400" dirty="0">
              <a:latin typeface="F38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en-IN" sz="1400" b="0" i="0" u="none" strike="noStrike" baseline="0" dirty="0">
              <a:latin typeface="F38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en-IN" sz="1400" b="0" i="0" u="none" strike="noStrike" baseline="0" dirty="0">
              <a:latin typeface="F38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IN" sz="1400" kern="0" dirty="0">
              <a:solidFill>
                <a:srgbClr val="000000"/>
              </a:solidFill>
              <a:latin typeface="F38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lvl="1" defTabSz="685800"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lvl="1" defTabSz="685800"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lvl="1" defTabSz="685800"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3" name="Picture 2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0F4F441F-C1D5-5EF0-819E-71E27622D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606" y="1608292"/>
            <a:ext cx="3581900" cy="2191056"/>
          </a:xfrm>
          <a:prstGeom prst="rect">
            <a:avLst/>
          </a:prstGeom>
        </p:spPr>
      </p:pic>
      <p:pic>
        <p:nvPicPr>
          <p:cNvPr id="6" name="Picture 5" descr="A diagram of a block diagram&#10;&#10;Description automatically generated">
            <a:extLst>
              <a:ext uri="{FF2B5EF4-FFF2-40B4-BE49-F238E27FC236}">
                <a16:creationId xmlns:a16="http://schemas.microsoft.com/office/drawing/2014/main" id="{9633386C-241A-6622-88C7-804C15495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259" y="4289430"/>
            <a:ext cx="1543265" cy="1038370"/>
          </a:xfrm>
          <a:prstGeom prst="rect">
            <a:avLst/>
          </a:prstGeom>
        </p:spPr>
      </p:pic>
      <p:pic>
        <p:nvPicPr>
          <p:cNvPr id="9" name="Picture 8" descr="A diagram of a computer&#10;&#10;Description automatically generated">
            <a:extLst>
              <a:ext uri="{FF2B5EF4-FFF2-40B4-BE49-F238E27FC236}">
                <a16:creationId xmlns:a16="http://schemas.microsoft.com/office/drawing/2014/main" id="{14E7684C-87C7-E1B9-1465-5C35B59C0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706" y="4187952"/>
            <a:ext cx="3581900" cy="2390784"/>
          </a:xfrm>
          <a:prstGeom prst="rect">
            <a:avLst/>
          </a:prstGeom>
        </p:spPr>
      </p:pic>
      <p:pic>
        <p:nvPicPr>
          <p:cNvPr id="11" name="Picture 10" descr="A table with text and numbers&#10;&#10;Description automatically generated">
            <a:extLst>
              <a:ext uri="{FF2B5EF4-FFF2-40B4-BE49-F238E27FC236}">
                <a16:creationId xmlns:a16="http://schemas.microsoft.com/office/drawing/2014/main" id="{D8F92B0E-A51D-8E4C-A869-81D71CDD9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847" y="4330102"/>
            <a:ext cx="1817257" cy="150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0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	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64521" y="1318101"/>
            <a:ext cx="1106295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000"/>
              </a:lnSpc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203DEE-4078-D0AA-C89F-CBC32BE3AB11}"/>
              </a:ext>
            </a:extLst>
          </p:cNvPr>
          <p:cNvSpPr/>
          <p:nvPr/>
        </p:nvSpPr>
        <p:spPr>
          <a:xfrm>
            <a:off x="586177" y="1055572"/>
            <a:ext cx="11019643" cy="57554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spAutoFit/>
          </a:bodyPr>
          <a:lstStyle/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600" b="0" i="0" u="none" strike="noStrike" baseline="0" dirty="0">
                <a:latin typeface="F38"/>
              </a:rPr>
              <a:t>Results for 20 shots, 1 layer, by local simulator, MPS (' Matrix Product State’) and COBYLA optimizer in QAOA, </a:t>
            </a:r>
          </a:p>
          <a:p>
            <a:pPr defTabSz="685800">
              <a:defRPr/>
            </a:pPr>
            <a:r>
              <a:rPr lang="en-US" sz="1600" dirty="0">
                <a:latin typeface="F38"/>
              </a:rPr>
              <a:t>	</a:t>
            </a:r>
            <a:r>
              <a:rPr lang="el-GR" sz="1600" b="0" i="0" u="none" strike="noStrike" baseline="0" dirty="0">
                <a:latin typeface="CMMI12"/>
              </a:rPr>
              <a:t>β </a:t>
            </a:r>
            <a:r>
              <a:rPr lang="el-GR" sz="1600" b="0" i="0" u="none" strike="noStrike" baseline="0" dirty="0">
                <a:latin typeface="F38"/>
              </a:rPr>
              <a:t>= 100, </a:t>
            </a:r>
            <a:r>
              <a:rPr lang="el-GR" sz="1600" b="0" i="0" u="none" strike="noStrike" baseline="0" dirty="0">
                <a:latin typeface="CMMI12"/>
              </a:rPr>
              <a:t>γ </a:t>
            </a:r>
            <a:r>
              <a:rPr lang="el-GR" sz="1600" b="0" i="0" u="none" strike="noStrike" baseline="0" dirty="0">
                <a:latin typeface="F38"/>
              </a:rPr>
              <a:t>= 100000</a:t>
            </a:r>
            <a:endParaRPr lang="en-IN" sz="1600" b="0" i="0" u="none" strike="noStrike" baseline="0" dirty="0">
              <a:latin typeface="F38"/>
            </a:endParaRPr>
          </a:p>
          <a:p>
            <a:pPr defTabSz="685800">
              <a:defRPr/>
            </a:pPr>
            <a:endParaRPr lang="en-US" sz="16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Evaluation Metrics : Aircraft cost and utilization, demand fulfilment</a:t>
            </a:r>
          </a:p>
          <a:p>
            <a:pPr defTabSz="685800">
              <a:defRPr/>
            </a:pPr>
            <a:endParaRPr lang="en-US" sz="16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IN" sz="1600" b="0" i="0" u="none" strike="noStrike" baseline="0" dirty="0">
                <a:latin typeface="F38"/>
              </a:rPr>
              <a:t>Quantum Results for full given data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Number of Allocated Flights : 1460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Number of Empty Flights : 162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F38"/>
              </a:rPr>
              <a:t>Aircraft Cost  : 10274000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F38"/>
              </a:rPr>
              <a:t>Deficit in Seats : 9691</a:t>
            </a:r>
          </a:p>
          <a:p>
            <a:pPr lvl="1"/>
            <a:endParaRPr lang="en-IN" sz="1600" b="0" i="0" u="none" strike="noStrike" baseline="0" dirty="0">
              <a:latin typeface="F3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Classical Results for full given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Number of Allocated Flights, Number of Empty Flights, Aircraft Cost in Classical is same as that of quantum results,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Deficit in Seats : 8681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We get less Deficit in seats in classical compared to quantum, Quantum does not perform better in Deficit of seats metric compared to Classical</a:t>
            </a:r>
          </a:p>
          <a:p>
            <a:endParaRPr lang="en-US" sz="1600" b="0" i="0" u="none" strike="noStrike" baseline="0" dirty="0">
              <a:latin typeface="F3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Able to assign 1460 (</a:t>
            </a: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81.4 %) </a:t>
            </a:r>
            <a:r>
              <a:rPr lang="en-US" sz="1600" b="0" i="0" u="none" strike="noStrike" baseline="0" dirty="0">
                <a:latin typeface="F38"/>
              </a:rPr>
              <a:t>out of 2540 flights for full data, inserted 162 empty Flights, from and to the Base airport at Start and End of some routes to full base airport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38"/>
              </a:rPr>
              <a:t>A</a:t>
            </a:r>
            <a:r>
              <a:rPr lang="en-US" sz="1600" b="0" i="0" u="none" strike="noStrike" baseline="0" dirty="0">
                <a:latin typeface="F38"/>
              </a:rPr>
              <a:t>fter aircraft day of week and maintenance constraint, the maximum number of flights we can assign for full data are 1794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Able to assign 1622 (1460+162) flights out of possible 1794 flights allocations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F3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u="none" strike="noStrike" baseline="0" dirty="0">
              <a:latin typeface="F38"/>
            </a:endParaRPr>
          </a:p>
        </p:txBody>
      </p:sp>
      <p:pic>
        <p:nvPicPr>
          <p:cNvPr id="4" name="Picture 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6A3C7168-F370-E6BC-6486-16C975963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342" y="1497716"/>
            <a:ext cx="4225383" cy="223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3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Way forward for our approach 	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64521" y="1318101"/>
            <a:ext cx="1106295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000"/>
              </a:lnSpc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FBB35-6B4B-59E7-9475-DA82F0F16B31}"/>
              </a:ext>
            </a:extLst>
          </p:cNvPr>
          <p:cNvSpPr/>
          <p:nvPr/>
        </p:nvSpPr>
        <p:spPr>
          <a:xfrm>
            <a:off x="564521" y="957690"/>
            <a:ext cx="11019643" cy="42473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spAutoFit/>
          </a:bodyPr>
          <a:lstStyle/>
          <a:p>
            <a:pPr lvl="1" defTabSz="685800">
              <a:defRPr/>
            </a:pPr>
            <a:endParaRPr lang="en-US" sz="16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Model delaying of flights</a:t>
            </a:r>
            <a:endParaRPr lang="en-IN" sz="1600" kern="0" dirty="0">
              <a:solidFill>
                <a:srgbClr val="000000"/>
              </a:solidFill>
              <a:latin typeface="F38"/>
            </a:endParaRPr>
          </a:p>
          <a:p>
            <a:pPr algn="l"/>
            <a:endParaRPr lang="en-US" sz="16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As the problem size increases (number of flights and available aircrafts increases), decision variables increases (as number of possible feasible allocation increases), more qubits will be required for our approach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38"/>
              </a:rPr>
              <a:t>We can run our solution approach</a:t>
            </a:r>
            <a:r>
              <a:rPr lang="en-US" sz="1600" b="0" i="0" u="none" strike="noStrike" baseline="0" dirty="0">
                <a:latin typeface="F38"/>
              </a:rPr>
              <a:t> on actual QPU with </a:t>
            </a:r>
            <a:r>
              <a:rPr lang="en-US" sz="1600" dirty="0">
                <a:latin typeface="F38"/>
              </a:rPr>
              <a:t>more </a:t>
            </a:r>
            <a:r>
              <a:rPr lang="en-US" sz="1600" b="0" i="0" u="none" strike="noStrike" baseline="0" dirty="0">
                <a:latin typeface="F38"/>
              </a:rPr>
              <a:t>number of qubits, we don’t have to get feasible allocations options also, we can solve the whole problem at one go for a day and combine results for full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 defTabSz="685800">
              <a:defRPr/>
            </a:pPr>
            <a:endParaRPr lang="en-US" sz="1400" noProof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 defTabSz="685800">
              <a:defRPr/>
            </a:pP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  <a:p>
            <a:pPr lvl="1" defTabSz="685800"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 defTabSz="685800"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 defTabSz="685800"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462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Business Impact from Quantum	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64521" y="1318101"/>
            <a:ext cx="1106295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000"/>
              </a:lnSpc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FBB35-6B4B-59E7-9475-DA82F0F16B31}"/>
              </a:ext>
            </a:extLst>
          </p:cNvPr>
          <p:cNvSpPr/>
          <p:nvPr/>
        </p:nvSpPr>
        <p:spPr>
          <a:xfrm>
            <a:off x="564521" y="794909"/>
            <a:ext cx="11019643" cy="24006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F38"/>
              </a:rPr>
              <a:t>We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38"/>
                <a:ea typeface="+mn-ea"/>
                <a:cs typeface="+mn-cs"/>
              </a:rPr>
              <a:t> do not get any advantage in solution quality or execution time in solving this problem in Quantum (local MPS simulator)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38"/>
                <a:ea typeface="+mn-ea"/>
                <a:cs typeface="+mn-cs"/>
              </a:rPr>
              <a:t>compared to Classical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defTabSz="685800"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quality or execution time advantage for complex and large data size </a:t>
            </a: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may be observed in implementation of  the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 network model [1] in Quantum</a:t>
            </a: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12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38EBD-7E0F-A53C-2988-789CEE091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84D5AB-C522-1465-B91B-5F312F3C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Appendix	</a:t>
            </a: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F8C1F6FE-93B1-2244-0205-8EA11E1B2A0A}"/>
              </a:ext>
            </a:extLst>
          </p:cNvPr>
          <p:cNvSpPr txBox="1">
            <a:spLocks/>
          </p:cNvSpPr>
          <p:nvPr/>
        </p:nvSpPr>
        <p:spPr>
          <a:xfrm>
            <a:off x="564521" y="1318101"/>
            <a:ext cx="1106295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000"/>
              </a:lnSpc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5151F1-AD33-10F7-607A-204148EC3063}"/>
              </a:ext>
            </a:extLst>
          </p:cNvPr>
          <p:cNvSpPr/>
          <p:nvPr/>
        </p:nvSpPr>
        <p:spPr>
          <a:xfrm>
            <a:off x="564521" y="880747"/>
            <a:ext cx="11019643" cy="43088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spAutoFit/>
          </a:bodyPr>
          <a:lstStyle/>
          <a:p>
            <a:pPr marL="285750" marR="0" lvl="0" indent="-2857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0" i="0" u="none" strike="noStrike" baseline="0" dirty="0">
                <a:latin typeface="F38"/>
              </a:rPr>
              <a:t>Connection network model –</a:t>
            </a:r>
          </a:p>
          <a:p>
            <a:pPr marR="0" lvl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0" i="0" u="none" strike="noStrike" baseline="0" dirty="0">
                <a:latin typeface="F38"/>
              </a:rPr>
              <a:t>[1]  </a:t>
            </a:r>
            <a:r>
              <a:rPr lang="en-US" sz="1600" b="0" i="0" u="none" strike="noStrike" baseline="0" dirty="0" err="1">
                <a:latin typeface="F38"/>
              </a:rPr>
              <a:t>Haouari</a:t>
            </a:r>
            <a:r>
              <a:rPr lang="en-US" sz="1600" b="0" i="0" u="none" strike="noStrike" baseline="0" dirty="0">
                <a:latin typeface="F38"/>
              </a:rPr>
              <a:t>, Mohamed et al. "Network flow-based approaches for integrated aircraft fleeting and routing". Eur. </a:t>
            </a:r>
            <a:r>
              <a:rPr lang="en-US" sz="1600" b="0" i="0" u="none" strike="noStrike" baseline="0" dirty="0" err="1">
                <a:latin typeface="F38"/>
              </a:rPr>
              <a:t>J.Oper</a:t>
            </a:r>
            <a:r>
              <a:rPr lang="en-US" sz="1600" b="0" i="0" u="none" strike="noStrike" baseline="0" dirty="0">
                <a:latin typeface="F38"/>
              </a:rPr>
              <a:t>. Res. 193  (2009):591-599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ack and white text&#10;&#10;Description automatically generated with medium confidence">
            <a:extLst>
              <a:ext uri="{FF2B5EF4-FFF2-40B4-BE49-F238E27FC236}">
                <a16:creationId xmlns:a16="http://schemas.microsoft.com/office/drawing/2014/main" id="{27B67BA8-0C50-266E-5F9C-87054CFA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831" y="1668381"/>
            <a:ext cx="5004335" cy="27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8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purl.org/dc/elements/1.1/"/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848</Words>
  <Application>Microsoft Office PowerPoint</Application>
  <PresentationFormat>Widescreen</PresentationFormat>
  <Paragraphs>168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Calibri</vt:lpstr>
      <vt:lpstr>CMMI12</vt:lpstr>
      <vt:lpstr>F38</vt:lpstr>
      <vt:lpstr>Segoe UI</vt:lpstr>
      <vt:lpstr>Segoe UI Light</vt:lpstr>
      <vt:lpstr>WelcomeDoc</vt:lpstr>
      <vt:lpstr>TCS Quantum Challenge</vt:lpstr>
      <vt:lpstr>Executive Summary</vt:lpstr>
      <vt:lpstr>Challenge Statement </vt:lpstr>
      <vt:lpstr>Solution Approach</vt:lpstr>
      <vt:lpstr>QAOA Approach</vt:lpstr>
      <vt:lpstr>Results </vt:lpstr>
      <vt:lpstr>Way forward for our approach  </vt:lpstr>
      <vt:lpstr>Business Impact from Quantum </vt:lpstr>
      <vt:lpstr>Appendix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2024-02-08T08:38:40Z</dcterms:created>
  <dcterms:modified xsi:type="dcterms:W3CDTF">2024-03-15T12:36:20Z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