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4"/>
    <p:sldMasterId id="2147483936" r:id="rId5"/>
    <p:sldMasterId id="2147483827" r:id="rId6"/>
    <p:sldMasterId id="2147483857" r:id="rId7"/>
    <p:sldMasterId id="2147483871" r:id="rId8"/>
    <p:sldMasterId id="2147483873" r:id="rId9"/>
    <p:sldMasterId id="2147483867" r:id="rId10"/>
    <p:sldMasterId id="2147483853" r:id="rId11"/>
    <p:sldMasterId id="2147483869" r:id="rId12"/>
  </p:sldMasterIdLst>
  <p:notesMasterIdLst>
    <p:notesMasterId r:id="rId26"/>
  </p:notesMasterIdLst>
  <p:handoutMasterIdLst>
    <p:handoutMasterId r:id="rId27"/>
  </p:handoutMasterIdLst>
  <p:sldIdLst>
    <p:sldId id="2142533019" r:id="rId13"/>
    <p:sldId id="392" r:id="rId14"/>
    <p:sldId id="399" r:id="rId15"/>
    <p:sldId id="2142533020" r:id="rId16"/>
    <p:sldId id="389" r:id="rId17"/>
    <p:sldId id="397" r:id="rId18"/>
    <p:sldId id="380" r:id="rId19"/>
    <p:sldId id="395" r:id="rId20"/>
    <p:sldId id="396" r:id="rId21"/>
    <p:sldId id="394" r:id="rId22"/>
    <p:sldId id="398" r:id="rId23"/>
    <p:sldId id="400" r:id="rId24"/>
    <p:sldId id="383" r:id="rId25"/>
  </p:sldIdLst>
  <p:sldSz cx="12192000" cy="6858000"/>
  <p:notesSz cx="20104100" cy="11315700"/>
  <p:defaultTextStyle>
    <a:defPPr>
      <a:defRPr lang="en-US"/>
    </a:defPPr>
    <a:lvl1pPr marL="0" algn="l" defTabSz="554033" rtl="0" eaLnBrk="1" latinLnBrk="0" hangingPunct="1">
      <a:defRPr sz="1091" kern="1200">
        <a:solidFill>
          <a:schemeClr val="tx1"/>
        </a:solidFill>
        <a:latin typeface="+mn-lt"/>
        <a:ea typeface="+mn-ea"/>
        <a:cs typeface="+mn-cs"/>
      </a:defRPr>
    </a:lvl1pPr>
    <a:lvl2pPr marL="277017" algn="l" defTabSz="554033" rtl="0" eaLnBrk="1" latinLnBrk="0" hangingPunct="1">
      <a:defRPr sz="1091" kern="1200">
        <a:solidFill>
          <a:schemeClr val="tx1"/>
        </a:solidFill>
        <a:latin typeface="+mn-lt"/>
        <a:ea typeface="+mn-ea"/>
        <a:cs typeface="+mn-cs"/>
      </a:defRPr>
    </a:lvl2pPr>
    <a:lvl3pPr marL="554033" algn="l" defTabSz="554033" rtl="0" eaLnBrk="1" latinLnBrk="0" hangingPunct="1">
      <a:defRPr sz="1091" kern="1200">
        <a:solidFill>
          <a:schemeClr val="tx1"/>
        </a:solidFill>
        <a:latin typeface="+mn-lt"/>
        <a:ea typeface="+mn-ea"/>
        <a:cs typeface="+mn-cs"/>
      </a:defRPr>
    </a:lvl3pPr>
    <a:lvl4pPr marL="831050" algn="l" defTabSz="554033" rtl="0" eaLnBrk="1" latinLnBrk="0" hangingPunct="1">
      <a:defRPr sz="1091" kern="1200">
        <a:solidFill>
          <a:schemeClr val="tx1"/>
        </a:solidFill>
        <a:latin typeface="+mn-lt"/>
        <a:ea typeface="+mn-ea"/>
        <a:cs typeface="+mn-cs"/>
      </a:defRPr>
    </a:lvl4pPr>
    <a:lvl5pPr marL="1108064" algn="l" defTabSz="554033" rtl="0" eaLnBrk="1" latinLnBrk="0" hangingPunct="1">
      <a:defRPr sz="1091" kern="1200">
        <a:solidFill>
          <a:schemeClr val="tx1"/>
        </a:solidFill>
        <a:latin typeface="+mn-lt"/>
        <a:ea typeface="+mn-ea"/>
        <a:cs typeface="+mn-cs"/>
      </a:defRPr>
    </a:lvl5pPr>
    <a:lvl6pPr marL="1385081" algn="l" defTabSz="554033" rtl="0" eaLnBrk="1" latinLnBrk="0" hangingPunct="1">
      <a:defRPr sz="1091" kern="1200">
        <a:solidFill>
          <a:schemeClr val="tx1"/>
        </a:solidFill>
        <a:latin typeface="+mn-lt"/>
        <a:ea typeface="+mn-ea"/>
        <a:cs typeface="+mn-cs"/>
      </a:defRPr>
    </a:lvl6pPr>
    <a:lvl7pPr marL="1662098" algn="l" defTabSz="554033" rtl="0" eaLnBrk="1" latinLnBrk="0" hangingPunct="1">
      <a:defRPr sz="1091" kern="1200">
        <a:solidFill>
          <a:schemeClr val="tx1"/>
        </a:solidFill>
        <a:latin typeface="+mn-lt"/>
        <a:ea typeface="+mn-ea"/>
        <a:cs typeface="+mn-cs"/>
      </a:defRPr>
    </a:lvl7pPr>
    <a:lvl8pPr marL="1939116" algn="l" defTabSz="554033" rtl="0" eaLnBrk="1" latinLnBrk="0" hangingPunct="1">
      <a:defRPr sz="1091" kern="1200">
        <a:solidFill>
          <a:schemeClr val="tx1"/>
        </a:solidFill>
        <a:latin typeface="+mn-lt"/>
        <a:ea typeface="+mn-ea"/>
        <a:cs typeface="+mn-cs"/>
      </a:defRPr>
    </a:lvl8pPr>
    <a:lvl9pPr marL="2216131" algn="l" defTabSz="554033" rtl="0" eaLnBrk="1" latinLnBrk="0" hangingPunct="1">
      <a:defRPr sz="109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nti Mukul" initials="AM" lastIdx="134" clrIdx="0">
    <p:extLst>
      <p:ext uri="{19B8F6BF-5375-455C-9EA6-DF929625EA0E}">
        <p15:presenceInfo xmlns:p15="http://schemas.microsoft.com/office/powerpoint/2012/main" userId="S::1561747@TCS.com::b915b143-710a-4e7a-a06a-915d3c266981" providerId="AD"/>
      </p:ext>
    </p:extLst>
  </p:cmAuthor>
  <p:cmAuthor id="2" name="Kapil  Krishnan" initials="KK" lastIdx="81" clrIdx="1">
    <p:extLst>
      <p:ext uri="{19B8F6BF-5375-455C-9EA6-DF929625EA0E}">
        <p15:presenceInfo xmlns:p15="http://schemas.microsoft.com/office/powerpoint/2012/main" userId="S::571206@TCS.com::f34fbc68-f4bd-41fd-a210-a6e9abee1cae" providerId="AD"/>
      </p:ext>
    </p:extLst>
  </p:cmAuthor>
  <p:cmAuthor id="3" name="Milind" initials="M" lastIdx="1" clrIdx="2">
    <p:extLst>
      <p:ext uri="{19B8F6BF-5375-455C-9EA6-DF929625EA0E}">
        <p15:presenceInfo xmlns:p15="http://schemas.microsoft.com/office/powerpoint/2012/main" userId="S::106465@TCS.com::6f0e4f12-3889-446c-9da4-4330ec04817d" providerId="AD"/>
      </p:ext>
    </p:extLst>
  </p:cmAuthor>
  <p:cmAuthor id="4" name="Sreenivasa Chakravarti" initials="SC" lastIdx="7" clrIdx="3">
    <p:extLst>
      <p:ext uri="{19B8F6BF-5375-455C-9EA6-DF929625EA0E}">
        <p15:presenceInfo xmlns:p15="http://schemas.microsoft.com/office/powerpoint/2012/main" userId="S::132743@TCS.com::aa4a9113-4e87-47be-963d-67c84a2112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C7F"/>
    <a:srgbClr val="F47B54"/>
    <a:srgbClr val="913619"/>
    <a:srgbClr val="C14821"/>
    <a:srgbClr val="F15A29"/>
    <a:srgbClr val="F58D86"/>
    <a:srgbClr val="F2675D"/>
    <a:srgbClr val="8F2720"/>
    <a:srgbClr val="BF342A"/>
    <a:srgbClr val="EF4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0D65A-A7DC-4C49-90B4-A427888B7133}" v="58" dt="2024-04-23T07:09:45.45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94"/>
  </p:normalViewPr>
  <p:slideViewPr>
    <p:cSldViewPr snapToGrid="0">
      <p:cViewPr varScale="1">
        <p:scale>
          <a:sx n="72" d="100"/>
          <a:sy n="72" d="100"/>
        </p:scale>
        <p:origin x="798" y="6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F93363-4B1F-4C8E-A6A8-E59E73B1D5DB}"/>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94A02-2C6F-4C3E-B8A6-F4E320ED106D}"/>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E053A15D-369C-476E-A4FD-27B2714E554A}" type="datetimeFigureOut">
              <a:rPr lang="en-US" smtClean="0"/>
              <a:t>5/21/2024</a:t>
            </a:fld>
            <a:endParaRPr lang="en-US"/>
          </a:p>
        </p:txBody>
      </p:sp>
      <p:sp>
        <p:nvSpPr>
          <p:cNvPr id="4" name="Footer Placeholder 3">
            <a:extLst>
              <a:ext uri="{FF2B5EF4-FFF2-40B4-BE49-F238E27FC236}">
                <a16:creationId xmlns:a16="http://schemas.microsoft.com/office/drawing/2014/main" id="{B4DC65AE-70C1-456E-BDCB-3BF147736CFA}"/>
              </a:ext>
            </a:extLst>
          </p:cNvPr>
          <p:cNvSpPr>
            <a:spLocks noGrp="1"/>
          </p:cNvSpPr>
          <p:nvPr>
            <p:ph type="ftr" sz="quarter" idx="2"/>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6D416F-24FB-46D6-8460-CBAA61BA370F}"/>
              </a:ext>
            </a:extLst>
          </p:cNvPr>
          <p:cNvSpPr>
            <a:spLocks noGrp="1"/>
          </p:cNvSpPr>
          <p:nvPr>
            <p:ph type="sldNum" sz="quarter" idx="3"/>
          </p:nvPr>
        </p:nvSpPr>
        <p:spPr>
          <a:xfrm>
            <a:off x="11387138" y="10748963"/>
            <a:ext cx="8712200" cy="566737"/>
          </a:xfrm>
          <a:prstGeom prst="rect">
            <a:avLst/>
          </a:prstGeom>
        </p:spPr>
        <p:txBody>
          <a:bodyPr vert="horz" lIns="91440" tIns="45720" rIns="91440" bIns="45720" rtlCol="0" anchor="b"/>
          <a:lstStyle>
            <a:lvl1pPr algn="r">
              <a:defRPr sz="1200"/>
            </a:lvl1pPr>
          </a:lstStyle>
          <a:p>
            <a:fld id="{FBF4DE49-BEC2-4CDB-9AEE-41A7BC71EE60}" type="slidenum">
              <a:rPr lang="en-US" smtClean="0"/>
              <a:t>‹#›</a:t>
            </a:fld>
            <a:endParaRPr lang="en-US"/>
          </a:p>
        </p:txBody>
      </p:sp>
    </p:spTree>
    <p:extLst>
      <p:ext uri="{BB962C8B-B14F-4D97-AF65-F5344CB8AC3E}">
        <p14:creationId xmlns:p14="http://schemas.microsoft.com/office/powerpoint/2010/main" val="587377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7BD8B44-2349-4EE3-B0D0-553C8A2F62DF}" type="datetimeFigureOut">
              <a:rPr lang="en-US" smtClean="0"/>
              <a:t>5/21/2024</a:t>
            </a:fld>
            <a:endParaRPr lang="en-US"/>
          </a:p>
        </p:txBody>
      </p:sp>
      <p:sp>
        <p:nvSpPr>
          <p:cNvPr id="4" name="Slide Image Placeholder 3"/>
          <p:cNvSpPr>
            <a:spLocks noGrp="1" noRot="1" noChangeAspect="1"/>
          </p:cNvSpPr>
          <p:nvPr>
            <p:ph type="sldImg" idx="2"/>
          </p:nvPr>
        </p:nvSpPr>
        <p:spPr>
          <a:xfrm>
            <a:off x="6656388" y="1414463"/>
            <a:ext cx="6791325" cy="381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5125"/>
            <a:ext cx="16084550"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8963"/>
            <a:ext cx="8712200" cy="566737"/>
          </a:xfrm>
          <a:prstGeom prst="rect">
            <a:avLst/>
          </a:prstGeom>
        </p:spPr>
        <p:txBody>
          <a:bodyPr vert="horz" lIns="91440" tIns="45720" rIns="91440" bIns="45720" rtlCol="0" anchor="b"/>
          <a:lstStyle>
            <a:lvl1pPr algn="r">
              <a:defRPr sz="1200"/>
            </a:lvl1pPr>
          </a:lstStyle>
          <a:p>
            <a:fld id="{E3D9C5E5-9620-4FBC-AD03-52B8306EED06}" type="slidenum">
              <a:rPr lang="en-US" smtClean="0"/>
              <a:t>‹#›</a:t>
            </a:fld>
            <a:endParaRPr lang="en-US"/>
          </a:p>
        </p:txBody>
      </p:sp>
    </p:spTree>
    <p:extLst>
      <p:ext uri="{BB962C8B-B14F-4D97-AF65-F5344CB8AC3E}">
        <p14:creationId xmlns:p14="http://schemas.microsoft.com/office/powerpoint/2010/main" val="3355417413"/>
      </p:ext>
    </p:extLst>
  </p:cSld>
  <p:clrMap bg1="lt1" tx1="dk1" bg2="lt2" tx2="dk2" accent1="accent1" accent2="accent2" accent3="accent3" accent4="accent4" accent5="accent5" accent6="accent6" hlink="hlink" folHlink="folHlink"/>
  <p:notesStyle>
    <a:lvl1pPr marL="0" algn="l" defTabSz="1219080" rtl="0" eaLnBrk="1" latinLnBrk="0" hangingPunct="1">
      <a:defRPr sz="1600" kern="1200">
        <a:solidFill>
          <a:schemeClr val="tx1"/>
        </a:solidFill>
        <a:latin typeface="+mn-lt"/>
        <a:ea typeface="+mn-ea"/>
        <a:cs typeface="+mn-cs"/>
      </a:defRPr>
    </a:lvl1pPr>
    <a:lvl2pPr marL="609539" algn="l" defTabSz="1219080" rtl="0" eaLnBrk="1" latinLnBrk="0" hangingPunct="1">
      <a:defRPr sz="1600" kern="1200">
        <a:solidFill>
          <a:schemeClr val="tx1"/>
        </a:solidFill>
        <a:latin typeface="+mn-lt"/>
        <a:ea typeface="+mn-ea"/>
        <a:cs typeface="+mn-cs"/>
      </a:defRPr>
    </a:lvl2pPr>
    <a:lvl3pPr marL="1219080" algn="l" defTabSz="1219080" rtl="0" eaLnBrk="1" latinLnBrk="0" hangingPunct="1">
      <a:defRPr sz="1600" kern="1200">
        <a:solidFill>
          <a:schemeClr val="tx1"/>
        </a:solidFill>
        <a:latin typeface="+mn-lt"/>
        <a:ea typeface="+mn-ea"/>
        <a:cs typeface="+mn-cs"/>
      </a:defRPr>
    </a:lvl3pPr>
    <a:lvl4pPr marL="1828618" algn="l" defTabSz="1219080" rtl="0" eaLnBrk="1" latinLnBrk="0" hangingPunct="1">
      <a:defRPr sz="1600" kern="1200">
        <a:solidFill>
          <a:schemeClr val="tx1"/>
        </a:solidFill>
        <a:latin typeface="+mn-lt"/>
        <a:ea typeface="+mn-ea"/>
        <a:cs typeface="+mn-cs"/>
      </a:defRPr>
    </a:lvl4pPr>
    <a:lvl5pPr marL="2438158" algn="l" defTabSz="1219080" rtl="0" eaLnBrk="1" latinLnBrk="0" hangingPunct="1">
      <a:defRPr sz="1600" kern="1200">
        <a:solidFill>
          <a:schemeClr val="tx1"/>
        </a:solidFill>
        <a:latin typeface="+mn-lt"/>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853-4DB9-5189-15B3-8A47498BA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7229-AB7A-67D3-EA06-0D6FD557224D}"/>
              </a:ext>
            </a:extLst>
          </p:cNvPr>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7ED8FC10-2C0A-9612-D218-37654C7E1335}"/>
              </a:ext>
            </a:extLst>
          </p:cNvPr>
          <p:cNvSpPr>
            <a:spLocks noGrp="1"/>
          </p:cNvSpPr>
          <p:nvPr>
            <p:ph type="ftr" sz="quarter" idx="11"/>
          </p:nvPr>
        </p:nvSpPr>
        <p:spPr/>
        <p:txBody>
          <a:bodyPr/>
          <a:lstStyle/>
          <a:p>
            <a:r>
              <a:rPr lang="en-IN"/>
              <a:t>TCS confidential</a:t>
            </a:r>
          </a:p>
        </p:txBody>
      </p:sp>
      <p:sp>
        <p:nvSpPr>
          <p:cNvPr id="6" name="Slide Number Placeholder 5">
            <a:extLst>
              <a:ext uri="{FF2B5EF4-FFF2-40B4-BE49-F238E27FC236}">
                <a16:creationId xmlns:a16="http://schemas.microsoft.com/office/drawing/2014/main" id="{60077400-51B4-1126-A5F4-07654EC4C6BE}"/>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180569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7"/>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8"/>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12854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54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A939-6BD5-6D9A-C6E0-773DC6558828}"/>
              </a:ext>
            </a:extLst>
          </p:cNvPr>
          <p:cNvSpPr>
            <a:spLocks noGrp="1"/>
          </p:cNvSpPr>
          <p:nvPr>
            <p:ph type="title"/>
          </p:nvPr>
        </p:nvSpPr>
        <p:spPr>
          <a:xfrm>
            <a:off x="370418" y="2970352"/>
            <a:ext cx="3533967" cy="914866"/>
          </a:xfrm>
          <a:prstGeom prst="rect">
            <a:avLst/>
          </a:prstGeom>
        </p:spPr>
        <p:txBody>
          <a:bodyPr vert="horz" wrap="square" lIns="0" tIns="12065" rIns="0" bIns="0" rtlCol="0" anchor="ctr">
            <a:spAutoFit/>
          </a:bodyPr>
          <a:lstStyle>
            <a:lvl1pPr>
              <a:defRPr lang="en-IN" sz="2933" dirty="0"/>
            </a:lvl1pPr>
          </a:lstStyle>
          <a:p>
            <a:pPr marL="7701" lvl="0">
              <a:lnSpc>
                <a:spcPct val="100000"/>
              </a:lnSpc>
              <a:spcBef>
                <a:spcPts val="57"/>
              </a:spcBef>
            </a:pPr>
            <a:r>
              <a:rPr lang="en-US" dirty="0"/>
              <a:t>Click to edit Master title style</a:t>
            </a:r>
            <a:endParaRPr lang="en-IN" dirty="0"/>
          </a:p>
        </p:txBody>
      </p:sp>
    </p:spTree>
    <p:extLst>
      <p:ext uri="{BB962C8B-B14F-4D97-AF65-F5344CB8AC3E}">
        <p14:creationId xmlns:p14="http://schemas.microsoft.com/office/powerpoint/2010/main" val="374061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435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62" lvl="0" indent="-761962" algn="ctr">
              <a:buClr>
                <a:srgbClr val="808285"/>
              </a:buClr>
            </a:pPr>
            <a:endParaRPr lang="en-US"/>
          </a:p>
        </p:txBody>
      </p:sp>
    </p:spTree>
    <p:extLst>
      <p:ext uri="{BB962C8B-B14F-4D97-AF65-F5344CB8AC3E}">
        <p14:creationId xmlns:p14="http://schemas.microsoft.com/office/powerpoint/2010/main" val="196068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361039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3618170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74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125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6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F54-6F0A-19B4-3238-7BC32D8F4DC8}"/>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F727FC30-A017-62AC-416F-FE4B67D8E730}"/>
              </a:ext>
            </a:extLst>
          </p:cNvPr>
          <p:cNvSpPr>
            <a:spLocks noGrp="1"/>
          </p:cNvSpPr>
          <p:nvPr>
            <p:ph type="ftr" sz="quarter" idx="11"/>
          </p:nvPr>
        </p:nvSpPr>
        <p:spPr/>
        <p:txBody>
          <a:bodyPr/>
          <a:lstStyle/>
          <a:p>
            <a:r>
              <a:rPr lang="en-IN"/>
              <a:t>TCS confidential</a:t>
            </a:r>
          </a:p>
        </p:txBody>
      </p:sp>
      <p:sp>
        <p:nvSpPr>
          <p:cNvPr id="5" name="Slide Number Placeholder 4">
            <a:extLst>
              <a:ext uri="{FF2B5EF4-FFF2-40B4-BE49-F238E27FC236}">
                <a16:creationId xmlns:a16="http://schemas.microsoft.com/office/drawing/2014/main" id="{4C5F89A8-A7DB-7E7B-4952-3EFF5B5544B9}"/>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4831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FF3A67-9F87-D948-0E1B-C965F3A44C36}"/>
              </a:ext>
            </a:extLst>
          </p:cNvPr>
          <p:cNvSpPr>
            <a:spLocks noGrp="1"/>
          </p:cNvSpPr>
          <p:nvPr>
            <p:ph type="ftr" sz="quarter" idx="11"/>
          </p:nvPr>
        </p:nvSpPr>
        <p:spPr/>
        <p:txBody>
          <a:bodyPr/>
          <a:lstStyle/>
          <a:p>
            <a:r>
              <a:rPr lang="en-IN"/>
              <a:t>TCS confidential</a:t>
            </a:r>
          </a:p>
        </p:txBody>
      </p:sp>
      <p:sp>
        <p:nvSpPr>
          <p:cNvPr id="4" name="Slide Number Placeholder 3">
            <a:extLst>
              <a:ext uri="{FF2B5EF4-FFF2-40B4-BE49-F238E27FC236}">
                <a16:creationId xmlns:a16="http://schemas.microsoft.com/office/drawing/2014/main" id="{D6930D96-E5F4-B8B9-8376-0B62449B0A50}"/>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34816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7"/>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8"/>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46579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5"/>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29073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2667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853-4DB9-5189-15B3-8A47498BA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7229-AB7A-67D3-EA06-0D6FD557224D}"/>
              </a:ext>
            </a:extLst>
          </p:cNvPr>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7ED8FC10-2C0A-9612-D218-37654C7E1335}"/>
              </a:ext>
            </a:extLst>
          </p:cNvPr>
          <p:cNvSpPr>
            <a:spLocks noGrp="1"/>
          </p:cNvSpPr>
          <p:nvPr>
            <p:ph type="ftr" sz="quarter" idx="11"/>
          </p:nvPr>
        </p:nvSpPr>
        <p:spPr/>
        <p:txBody>
          <a:bodyPr/>
          <a:lstStyle/>
          <a:p>
            <a:r>
              <a:rPr lang="en-IN"/>
              <a:t>TCS confidential</a:t>
            </a:r>
          </a:p>
        </p:txBody>
      </p:sp>
      <p:sp>
        <p:nvSpPr>
          <p:cNvPr id="6" name="Slide Number Placeholder 5">
            <a:extLst>
              <a:ext uri="{FF2B5EF4-FFF2-40B4-BE49-F238E27FC236}">
                <a16:creationId xmlns:a16="http://schemas.microsoft.com/office/drawing/2014/main" id="{60077400-51B4-1126-A5F4-07654EC4C6BE}"/>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306528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F54-6F0A-19B4-3238-7BC32D8F4DC8}"/>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F727FC30-A017-62AC-416F-FE4B67D8E730}"/>
              </a:ext>
            </a:extLst>
          </p:cNvPr>
          <p:cNvSpPr>
            <a:spLocks noGrp="1"/>
          </p:cNvSpPr>
          <p:nvPr>
            <p:ph type="ftr" sz="quarter" idx="11"/>
          </p:nvPr>
        </p:nvSpPr>
        <p:spPr/>
        <p:txBody>
          <a:bodyPr/>
          <a:lstStyle/>
          <a:p>
            <a:r>
              <a:rPr lang="en-IN"/>
              <a:t>TCS confidential</a:t>
            </a:r>
          </a:p>
        </p:txBody>
      </p:sp>
      <p:sp>
        <p:nvSpPr>
          <p:cNvPr id="5" name="Slide Number Placeholder 4">
            <a:extLst>
              <a:ext uri="{FF2B5EF4-FFF2-40B4-BE49-F238E27FC236}">
                <a16:creationId xmlns:a16="http://schemas.microsoft.com/office/drawing/2014/main" id="{4C5F89A8-A7DB-7E7B-4952-3EFF5B5544B9}"/>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66410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FF3A67-9F87-D948-0E1B-C965F3A44C36}"/>
              </a:ext>
            </a:extLst>
          </p:cNvPr>
          <p:cNvSpPr>
            <a:spLocks noGrp="1"/>
          </p:cNvSpPr>
          <p:nvPr>
            <p:ph type="ftr" sz="quarter" idx="11"/>
          </p:nvPr>
        </p:nvSpPr>
        <p:spPr/>
        <p:txBody>
          <a:bodyPr/>
          <a:lstStyle/>
          <a:p>
            <a:r>
              <a:rPr lang="en-IN"/>
              <a:t>TCS confidential</a:t>
            </a:r>
          </a:p>
        </p:txBody>
      </p:sp>
      <p:sp>
        <p:nvSpPr>
          <p:cNvPr id="4" name="Slide Number Placeholder 3">
            <a:extLst>
              <a:ext uri="{FF2B5EF4-FFF2-40B4-BE49-F238E27FC236}">
                <a16:creationId xmlns:a16="http://schemas.microsoft.com/office/drawing/2014/main" id="{D6930D96-E5F4-B8B9-8376-0B62449B0A50}"/>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54506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microsoft.com/office/2007/relationships/hdphoto" Target="../media/hdphoto1.wdp"/><Relationship Id="rId12"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svg"/><Relationship Id="rId5" Type="http://schemas.openxmlformats.org/officeDocument/2006/relationships/theme" Target="../theme/theme2.xml"/><Relationship Id="rId10" Type="http://schemas.openxmlformats.org/officeDocument/2006/relationships/image" Target="../media/image3.png"/><Relationship Id="rId4" Type="http://schemas.openxmlformats.org/officeDocument/2006/relationships/slideLayout" Target="../slideLayouts/slideLayout10.xml"/><Relationship Id="rId9" Type="http://schemas.microsoft.com/office/2007/relationships/hdphoto" Target="../media/hdphoto2.wdp"/></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 Id="rId9" Type="http://schemas.microsoft.com/office/2007/relationships/hdphoto" Target="../media/hdphoto3.wdp"/></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4.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16.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17.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4.sv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19.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FA0BF-8DAC-3B8C-4AE3-5CA36724CAB0}"/>
              </a:ext>
            </a:extLst>
          </p:cNvPr>
          <p:cNvSpPr>
            <a:spLocks noGrp="1"/>
          </p:cNvSpPr>
          <p:nvPr>
            <p:ph type="title"/>
          </p:nvPr>
        </p:nvSpPr>
        <p:spPr>
          <a:xfrm>
            <a:off x="257325" y="143889"/>
            <a:ext cx="10514927" cy="737369"/>
          </a:xfrm>
          <a:prstGeom prst="rect">
            <a:avLst/>
          </a:prstGeom>
        </p:spPr>
        <p:txBody>
          <a:bodyPr vert="horz" lIns="91440" tIns="45720" rIns="91440" bIns="45720" rtlCol="0" anchor="t">
            <a:noAutofit/>
          </a:bodyPr>
          <a:lstStyle/>
          <a:p>
            <a:pPr lvl="0" defTabSz="1219080"/>
            <a:r>
              <a:rPr lang="en-US"/>
              <a:t>Click to edit Master title style</a:t>
            </a:r>
            <a:endParaRPr lang="en-IN" dirty="0"/>
          </a:p>
        </p:txBody>
      </p:sp>
      <p:sp>
        <p:nvSpPr>
          <p:cNvPr id="3" name="Text Placeholder 2">
            <a:extLst>
              <a:ext uri="{FF2B5EF4-FFF2-40B4-BE49-F238E27FC236}">
                <a16:creationId xmlns:a16="http://schemas.microsoft.com/office/drawing/2014/main" id="{A9CEB974-2740-39F8-02D1-C88C824BE991}"/>
              </a:ext>
            </a:extLst>
          </p:cNvPr>
          <p:cNvSpPr>
            <a:spLocks noGrp="1"/>
          </p:cNvSpPr>
          <p:nvPr>
            <p:ph type="body" idx="1"/>
          </p:nvPr>
        </p:nvSpPr>
        <p:spPr>
          <a:xfrm>
            <a:off x="257323" y="1135771"/>
            <a:ext cx="105156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304D14DC-BF94-9E10-B09A-E89A386DEB11}"/>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IN" sz="930"/>
            </a:lvl1pPr>
          </a:lstStyle>
          <a:p>
            <a:r>
              <a:rPr lang="en-IN"/>
              <a:t>TCS confidential</a:t>
            </a:r>
            <a:endParaRPr lang="en-IN" dirty="0"/>
          </a:p>
        </p:txBody>
      </p:sp>
      <p:sp>
        <p:nvSpPr>
          <p:cNvPr id="6" name="Slide Number Placeholder 5">
            <a:extLst>
              <a:ext uri="{FF2B5EF4-FFF2-40B4-BE49-F238E27FC236}">
                <a16:creationId xmlns:a16="http://schemas.microsoft.com/office/drawing/2014/main" id="{61DDCB85-668C-1A07-18A7-82A4D4D7148F}"/>
              </a:ext>
            </a:extLst>
          </p:cNvPr>
          <p:cNvSpPr>
            <a:spLocks noGrp="1"/>
          </p:cNvSpPr>
          <p:nvPr>
            <p:ph type="sldNum" sz="quarter" idx="4"/>
          </p:nvPr>
        </p:nvSpPr>
        <p:spPr>
          <a:xfrm>
            <a:off x="5732464" y="6590128"/>
            <a:ext cx="400784" cy="16956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lang="en-IN" sz="933" b="1" smtClean="0">
                <a:solidFill>
                  <a:schemeClr val="bg1">
                    <a:lumMod val="50000"/>
                  </a:schemeClr>
                </a:solidFill>
                <a:latin typeface="+mj-lt"/>
                <a:cs typeface="Arial" pitchFamily="34" charset="0"/>
              </a:defRPr>
            </a:lvl1pPr>
          </a:lstStyle>
          <a:p>
            <a:pPr algn="ctr" defTabSz="1219140"/>
            <a:fld id="{662A0901-ACEF-4BE9-9C8C-C119B421173E}" type="slidenum">
              <a:rPr lang="en-IN" smtClean="0"/>
              <a:pPr algn="ctr" defTabSz="1219140"/>
              <a:t>‹#›</a:t>
            </a:fld>
            <a:endParaRPr lang="en-IN"/>
          </a:p>
        </p:txBody>
      </p:sp>
      <p:pic>
        <p:nvPicPr>
          <p:cNvPr id="7" name="Picture 6">
            <a:extLst>
              <a:ext uri="{FF2B5EF4-FFF2-40B4-BE49-F238E27FC236}">
                <a16:creationId xmlns:a16="http://schemas.microsoft.com/office/drawing/2014/main" id="{4DCE2272-ED9B-DD02-B7B0-029616CF6AB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l="728" r="728"/>
          <a:stretch/>
        </p:blipFill>
        <p:spPr>
          <a:xfrm>
            <a:off x="11237838" y="6196839"/>
            <a:ext cx="581292" cy="517277"/>
          </a:xfrm>
          <a:prstGeom prst="rect">
            <a:avLst/>
          </a:prstGeom>
        </p:spPr>
      </p:pic>
      <p:pic>
        <p:nvPicPr>
          <p:cNvPr id="8" name="Picture 7" descr="A close-up of a sign&#10;&#10;Description automatically generated">
            <a:extLst>
              <a:ext uri="{FF2B5EF4-FFF2-40B4-BE49-F238E27FC236}">
                <a16:creationId xmlns:a16="http://schemas.microsoft.com/office/drawing/2014/main" id="{CAE4914F-666B-70AC-6C67-9424F69EF375}"/>
              </a:ext>
            </a:extLst>
          </p:cNvPr>
          <p:cNvPicPr>
            <a:picLocks noChangeAspect="1"/>
          </p:cNvPicPr>
          <p:nvPr userDrawn="1"/>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1000" y="6310751"/>
            <a:ext cx="1689205" cy="403364"/>
          </a:xfrm>
          <a:prstGeom prst="rect">
            <a:avLst/>
          </a:prstGeom>
        </p:spPr>
      </p:pic>
      <p:cxnSp>
        <p:nvCxnSpPr>
          <p:cNvPr id="10" name="Straight Connector 9">
            <a:extLst>
              <a:ext uri="{FF2B5EF4-FFF2-40B4-BE49-F238E27FC236}">
                <a16:creationId xmlns:a16="http://schemas.microsoft.com/office/drawing/2014/main" id="{204A0732-89C6-3C17-1231-F15060AB29F0}"/>
              </a:ext>
            </a:extLst>
          </p:cNvPr>
          <p:cNvCxnSpPr/>
          <p:nvPr userDrawn="1"/>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98090"/>
      </p:ext>
    </p:extLst>
  </p:cSld>
  <p:clrMap bg1="lt1" tx1="dk1" bg2="lt2" tx2="dk2" accent1="accent1" accent2="accent2" accent3="accent3" accent4="accent4" accent5="accent5" accent6="accent6" hlink="hlink" folHlink="folHlink"/>
  <p:sldLayoutIdLst>
    <p:sldLayoutId id="2147483888" r:id="rId1"/>
    <p:sldLayoutId id="2147483892" r:id="rId2"/>
    <p:sldLayoutId id="2147483893" r:id="rId3"/>
    <p:sldLayoutId id="2147483935" r:id="rId4"/>
    <p:sldLayoutId id="2147483953" r:id="rId5"/>
    <p:sldLayoutId id="2147483966" r:id="rId6"/>
  </p:sldLayoutIdLst>
  <p:hf hdr="0" dt="0"/>
  <p:txStyles>
    <p:titleStyle>
      <a:lvl1pPr algn="l" defTabSz="1219140" rtl="0" eaLnBrk="1" latinLnBrk="0" hangingPunct="1">
        <a:lnSpc>
          <a:spcPct val="90000"/>
        </a:lnSpc>
        <a:spcBef>
          <a:spcPct val="0"/>
        </a:spcBef>
        <a:buNone/>
        <a:defRPr lang="en-IN" sz="2800" b="0" kern="0" baseline="0" dirty="0" smtClean="0">
          <a:solidFill>
            <a:srgbClr val="4E84C4"/>
          </a:solidFill>
          <a:latin typeface="+mj-lt"/>
          <a:ea typeface="+mj-ea"/>
          <a:cs typeface="+mj-cs"/>
        </a:defRPr>
      </a:lvl1pPr>
    </p:titleStyle>
    <p:bodyStyle>
      <a:lvl1pPr marL="304784" indent="-304784" algn="l" defTabSz="1219140" rtl="0" eaLnBrk="1" latinLnBrk="0" hangingPunct="1">
        <a:lnSpc>
          <a:spcPct val="90000"/>
        </a:lnSpc>
        <a:spcBef>
          <a:spcPts val="1333"/>
        </a:spcBef>
        <a:buClr>
          <a:srgbClr val="4E84C4"/>
        </a:buClr>
        <a:buFont typeface="Arial" panose="020B0604020202020204" pitchFamily="34" charset="0"/>
        <a:buChar char="•"/>
        <a:defRPr sz="2133" kern="1200" baseline="0">
          <a:solidFill>
            <a:schemeClr val="tx1"/>
          </a:solidFill>
          <a:latin typeface="+mn-lt"/>
          <a:ea typeface="+mn-ea"/>
          <a:cs typeface="+mn-cs"/>
        </a:defRPr>
      </a:lvl1pPr>
      <a:lvl2pPr marL="618035" indent="-304784" algn="l" defTabSz="1219140" rtl="0" eaLnBrk="1" latinLnBrk="0" hangingPunct="1">
        <a:lnSpc>
          <a:spcPct val="90000"/>
        </a:lnSpc>
        <a:spcBef>
          <a:spcPts val="667"/>
        </a:spcBef>
        <a:buClr>
          <a:srgbClr val="4E84C4"/>
        </a:buClr>
        <a:buFont typeface="Symbol" panose="05050102010706020507" pitchFamily="18" charset="2"/>
        <a:buChar char="-"/>
        <a:defRPr sz="2133" kern="1200" baseline="0">
          <a:solidFill>
            <a:schemeClr val="tx1"/>
          </a:solidFill>
          <a:latin typeface="+mn-lt"/>
          <a:ea typeface="+mn-ea"/>
          <a:cs typeface="+mn-cs"/>
        </a:defRPr>
      </a:lvl2pPr>
      <a:lvl3pPr marL="918588"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tx1"/>
          </a:solidFill>
          <a:latin typeface="+mn-lt"/>
          <a:ea typeface="+mn-ea"/>
          <a:cs typeface="+mn-cs"/>
        </a:defRPr>
      </a:lvl3pPr>
      <a:lvl4pPr marL="1219140" indent="-304784" algn="l" defTabSz="1219140" rtl="0" eaLnBrk="1" latinLnBrk="0" hangingPunct="1">
        <a:lnSpc>
          <a:spcPct val="90000"/>
        </a:lnSpc>
        <a:spcBef>
          <a:spcPts val="667"/>
        </a:spcBef>
        <a:buClr>
          <a:srgbClr val="4E84C4"/>
        </a:buClr>
        <a:buFont typeface="Courier New" panose="02070309020205020404" pitchFamily="49" charset="0"/>
        <a:buChar char="o"/>
        <a:tabLst/>
        <a:defRPr sz="2133" kern="1200" baseline="0">
          <a:solidFill>
            <a:schemeClr val="tx1"/>
          </a:solidFill>
          <a:latin typeface="+mn-lt"/>
          <a:ea typeface="+mn-ea"/>
          <a:cs typeface="+mn-cs"/>
        </a:defRPr>
      </a:lvl4pPr>
      <a:lvl5pPr marL="1519691"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9" userDrawn="1">
          <p15:clr>
            <a:srgbClr val="F26B43"/>
          </p15:clr>
        </p15:guide>
        <p15:guide id="2" pos="229" userDrawn="1">
          <p15:clr>
            <a:srgbClr val="F26B43"/>
          </p15:clr>
        </p15:guide>
        <p15:guide id="3" pos="7431" userDrawn="1">
          <p15:clr>
            <a:srgbClr val="F26B43"/>
          </p15:clr>
        </p15:guide>
        <p15:guide id="4" orient="horz" pos="2293" userDrawn="1">
          <p15:clr>
            <a:srgbClr val="F26B43"/>
          </p15:clr>
        </p15:guide>
        <p15:guide id="5" orient="horz" pos="3888" userDrawn="1">
          <p15:clr>
            <a:srgbClr val="F26B43"/>
          </p15:clr>
        </p15:guide>
        <p15:guide id="6" orient="horz" pos="708" userDrawn="1">
          <p15:clr>
            <a:srgbClr val="F26B43"/>
          </p15:clr>
        </p15:guide>
        <p15:guide id="7"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FA0BF-8DAC-3B8C-4AE3-5CA36724CAB0}"/>
              </a:ext>
            </a:extLst>
          </p:cNvPr>
          <p:cNvSpPr>
            <a:spLocks noGrp="1"/>
          </p:cNvSpPr>
          <p:nvPr>
            <p:ph type="title"/>
          </p:nvPr>
        </p:nvSpPr>
        <p:spPr>
          <a:xfrm>
            <a:off x="257325" y="143889"/>
            <a:ext cx="10514927" cy="737369"/>
          </a:xfrm>
          <a:prstGeom prst="rect">
            <a:avLst/>
          </a:prstGeom>
        </p:spPr>
        <p:txBody>
          <a:bodyPr vert="horz" lIns="91440" tIns="45720" rIns="91440" bIns="45720" rtlCol="0" anchor="t">
            <a:noAutofit/>
          </a:bodyPr>
          <a:lstStyle/>
          <a:p>
            <a:pPr lvl="0" defTabSz="1219080"/>
            <a:r>
              <a:rPr lang="en-US" dirty="0"/>
              <a:t>Click to edit Master title style</a:t>
            </a:r>
            <a:endParaRPr lang="en-IN" dirty="0"/>
          </a:p>
        </p:txBody>
      </p:sp>
      <p:sp>
        <p:nvSpPr>
          <p:cNvPr id="3" name="Text Placeholder 2">
            <a:extLst>
              <a:ext uri="{FF2B5EF4-FFF2-40B4-BE49-F238E27FC236}">
                <a16:creationId xmlns:a16="http://schemas.microsoft.com/office/drawing/2014/main" id="{A9CEB974-2740-39F8-02D1-C88C824BE991}"/>
              </a:ext>
            </a:extLst>
          </p:cNvPr>
          <p:cNvSpPr>
            <a:spLocks noGrp="1"/>
          </p:cNvSpPr>
          <p:nvPr>
            <p:ph type="body" idx="1"/>
          </p:nvPr>
        </p:nvSpPr>
        <p:spPr>
          <a:xfrm>
            <a:off x="257323" y="1135771"/>
            <a:ext cx="105156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304D14DC-BF94-9E10-B09A-E89A386DEB11}"/>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IN" sz="933">
                <a:solidFill>
                  <a:schemeClr val="bg1"/>
                </a:solidFill>
              </a:defRPr>
            </a:lvl1pPr>
          </a:lstStyle>
          <a:p>
            <a:r>
              <a:rPr lang="en-IN"/>
              <a:t>TCS confidential</a:t>
            </a:r>
          </a:p>
        </p:txBody>
      </p:sp>
      <p:sp>
        <p:nvSpPr>
          <p:cNvPr id="6" name="Slide Number Placeholder 5">
            <a:extLst>
              <a:ext uri="{FF2B5EF4-FFF2-40B4-BE49-F238E27FC236}">
                <a16:creationId xmlns:a16="http://schemas.microsoft.com/office/drawing/2014/main" id="{61DDCB85-668C-1A07-18A7-82A4D4D7148F}"/>
              </a:ext>
            </a:extLst>
          </p:cNvPr>
          <p:cNvSpPr>
            <a:spLocks noGrp="1"/>
          </p:cNvSpPr>
          <p:nvPr>
            <p:ph type="sldNum" sz="quarter" idx="4"/>
          </p:nvPr>
        </p:nvSpPr>
        <p:spPr>
          <a:xfrm>
            <a:off x="5732464" y="6590128"/>
            <a:ext cx="400784" cy="16956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lang="en-IN" sz="933" b="1" smtClean="0">
                <a:solidFill>
                  <a:schemeClr val="bg1">
                    <a:lumMod val="95000"/>
                  </a:schemeClr>
                </a:solidFill>
                <a:latin typeface="+mj-lt"/>
                <a:cs typeface="Arial" pitchFamily="34" charset="0"/>
              </a:defRPr>
            </a:lvl1pPr>
          </a:lstStyle>
          <a:p>
            <a:pPr algn="ctr" defTabSz="1219140"/>
            <a:fld id="{662A0901-ACEF-4BE9-9C8C-C119B421173E}" type="slidenum">
              <a:rPr lang="en-IN" smtClean="0"/>
              <a:pPr algn="ctr" defTabSz="1219140"/>
              <a:t>‹#›</a:t>
            </a:fld>
            <a:endParaRPr lang="en-IN" dirty="0"/>
          </a:p>
        </p:txBody>
      </p:sp>
      <p:pic>
        <p:nvPicPr>
          <p:cNvPr id="7" name="Picture 6">
            <a:extLst>
              <a:ext uri="{FF2B5EF4-FFF2-40B4-BE49-F238E27FC236}">
                <a16:creationId xmlns:a16="http://schemas.microsoft.com/office/drawing/2014/main" id="{4DCE2272-ED9B-DD02-B7B0-029616CF6AB1}"/>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728" r="728"/>
          <a:stretch/>
        </p:blipFill>
        <p:spPr>
          <a:xfrm>
            <a:off x="11237838" y="6196839"/>
            <a:ext cx="581292" cy="517277"/>
          </a:xfrm>
          <a:prstGeom prst="rect">
            <a:avLst/>
          </a:prstGeom>
        </p:spPr>
      </p:pic>
      <p:pic>
        <p:nvPicPr>
          <p:cNvPr id="8" name="Picture 7" descr="A close-up of a sign&#10;&#10;Description automatically generated">
            <a:extLst>
              <a:ext uri="{FF2B5EF4-FFF2-40B4-BE49-F238E27FC236}">
                <a16:creationId xmlns:a16="http://schemas.microsoft.com/office/drawing/2014/main" id="{CAE4914F-666B-70AC-6C67-9424F69EF375}"/>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1000" y="6310751"/>
            <a:ext cx="1689205" cy="403364"/>
          </a:xfrm>
          <a:prstGeom prst="rect">
            <a:avLst/>
          </a:prstGeom>
        </p:spPr>
      </p:pic>
      <p:cxnSp>
        <p:nvCxnSpPr>
          <p:cNvPr id="10" name="Straight Connector 9">
            <a:extLst>
              <a:ext uri="{FF2B5EF4-FFF2-40B4-BE49-F238E27FC236}">
                <a16:creationId xmlns:a16="http://schemas.microsoft.com/office/drawing/2014/main" id="{204A0732-89C6-3C17-1231-F15060AB29F0}"/>
              </a:ext>
            </a:extLst>
          </p:cNvPr>
          <p:cNvCxnSpPr/>
          <p:nvPr userDrawn="1"/>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FCA1EE8-7685-8A5C-F7B5-D9CDCDF1C2CB}"/>
              </a:ext>
            </a:extLst>
          </p:cNvPr>
          <p:cNvGrpSpPr/>
          <p:nvPr userDrawn="1"/>
        </p:nvGrpSpPr>
        <p:grpSpPr>
          <a:xfrm>
            <a:off x="296445" y="6190886"/>
            <a:ext cx="11538187" cy="550015"/>
            <a:chOff x="254128" y="4647628"/>
            <a:chExt cx="8604122" cy="410150"/>
          </a:xfrm>
        </p:grpSpPr>
        <p:pic>
          <p:nvPicPr>
            <p:cNvPr id="9" name="Graphic 8">
              <a:extLst>
                <a:ext uri="{FF2B5EF4-FFF2-40B4-BE49-F238E27FC236}">
                  <a16:creationId xmlns:a16="http://schemas.microsoft.com/office/drawing/2014/main" id="{40CB5E8C-5F6B-E6F8-FC0B-CED55772653C}"/>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36534" b="36534"/>
            <a:stretch/>
          </p:blipFill>
          <p:spPr>
            <a:xfrm>
              <a:off x="254128" y="4708634"/>
              <a:ext cx="1296349" cy="349144"/>
            </a:xfrm>
            <a:prstGeom prst="rect">
              <a:avLst/>
            </a:prstGeom>
          </p:spPr>
        </p:pic>
        <p:pic>
          <p:nvPicPr>
            <p:cNvPr id="11" name="Picture 10">
              <a:extLst>
                <a:ext uri="{FF2B5EF4-FFF2-40B4-BE49-F238E27FC236}">
                  <a16:creationId xmlns:a16="http://schemas.microsoft.com/office/drawing/2014/main" id="{A74C8A49-D7E5-1E10-B435-3654E345A545}"/>
                </a:ext>
              </a:extLst>
            </p:cNvPr>
            <p:cNvPicPr>
              <a:picLocks noChangeAspect="1"/>
            </p:cNvPicPr>
            <p:nvPr userDrawn="1"/>
          </p:nvPicPr>
          <p:blipFill>
            <a:blip r:embed="rId12">
              <a:biLevel thresh="25000"/>
              <a:extLst>
                <a:ext uri="{28A0092B-C50C-407E-A947-70E740481C1C}">
                  <a14:useLocalDpi xmlns:a14="http://schemas.microsoft.com/office/drawing/2010/main" val="0"/>
                </a:ext>
              </a:extLst>
            </a:blip>
            <a:srcRect l="728" r="728"/>
            <a:stretch/>
          </p:blipFill>
          <p:spPr>
            <a:xfrm>
              <a:off x="8422281" y="4647628"/>
              <a:ext cx="435969" cy="387958"/>
            </a:xfrm>
            <a:prstGeom prst="rect">
              <a:avLst/>
            </a:prstGeom>
          </p:spPr>
        </p:pic>
      </p:grpSp>
    </p:spTree>
    <p:extLst>
      <p:ext uri="{BB962C8B-B14F-4D97-AF65-F5344CB8AC3E}">
        <p14:creationId xmlns:p14="http://schemas.microsoft.com/office/powerpoint/2010/main" val="67162543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Lst>
  <p:hf hdr="0" dt="0"/>
  <p:txStyles>
    <p:titleStyle>
      <a:lvl1pPr algn="l" defTabSz="1219140" rtl="0" eaLnBrk="1" latinLnBrk="0" hangingPunct="1">
        <a:lnSpc>
          <a:spcPct val="90000"/>
        </a:lnSpc>
        <a:spcBef>
          <a:spcPct val="0"/>
        </a:spcBef>
        <a:buNone/>
        <a:defRPr lang="en-IN" sz="2800" b="0" kern="0" baseline="0" dirty="0" smtClean="0">
          <a:solidFill>
            <a:schemeClr val="bg1"/>
          </a:solidFill>
          <a:latin typeface="+mj-lt"/>
          <a:ea typeface="+mj-ea"/>
          <a:cs typeface="+mj-cs"/>
        </a:defRPr>
      </a:lvl1pPr>
    </p:titleStyle>
    <p:bodyStyle>
      <a:lvl1pPr marL="304784" indent="-304784" algn="l" defTabSz="1219140" rtl="0" eaLnBrk="1" latinLnBrk="0" hangingPunct="1">
        <a:lnSpc>
          <a:spcPct val="90000"/>
        </a:lnSpc>
        <a:spcBef>
          <a:spcPts val="1333"/>
        </a:spcBef>
        <a:buClr>
          <a:srgbClr val="4E84C4"/>
        </a:buClr>
        <a:buFont typeface="Arial" panose="020B0604020202020204" pitchFamily="34" charset="0"/>
        <a:buChar char="•"/>
        <a:defRPr sz="2133" kern="1200" baseline="0">
          <a:solidFill>
            <a:schemeClr val="bg1"/>
          </a:solidFill>
          <a:latin typeface="+mn-lt"/>
          <a:ea typeface="+mn-ea"/>
          <a:cs typeface="+mn-cs"/>
        </a:defRPr>
      </a:lvl1pPr>
      <a:lvl2pPr marL="618035" indent="-304784" algn="l" defTabSz="1219140" rtl="0" eaLnBrk="1" latinLnBrk="0" hangingPunct="1">
        <a:lnSpc>
          <a:spcPct val="90000"/>
        </a:lnSpc>
        <a:spcBef>
          <a:spcPts val="667"/>
        </a:spcBef>
        <a:buClr>
          <a:srgbClr val="4E84C4"/>
        </a:buClr>
        <a:buFont typeface="Symbol" panose="05050102010706020507" pitchFamily="18" charset="2"/>
        <a:buChar char="-"/>
        <a:defRPr sz="2133" kern="1200" baseline="0">
          <a:solidFill>
            <a:schemeClr val="bg1"/>
          </a:solidFill>
          <a:latin typeface="+mn-lt"/>
          <a:ea typeface="+mn-ea"/>
          <a:cs typeface="+mn-cs"/>
        </a:defRPr>
      </a:lvl2pPr>
      <a:lvl3pPr marL="918588"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bg1"/>
          </a:solidFill>
          <a:latin typeface="+mn-lt"/>
          <a:ea typeface="+mn-ea"/>
          <a:cs typeface="+mn-cs"/>
        </a:defRPr>
      </a:lvl3pPr>
      <a:lvl4pPr marL="1219140" indent="-304784" algn="l" defTabSz="1219140" rtl="0" eaLnBrk="1" latinLnBrk="0" hangingPunct="1">
        <a:lnSpc>
          <a:spcPct val="90000"/>
        </a:lnSpc>
        <a:spcBef>
          <a:spcPts val="667"/>
        </a:spcBef>
        <a:buClr>
          <a:srgbClr val="4E84C4"/>
        </a:buClr>
        <a:buFont typeface="Courier New" panose="02070309020205020404" pitchFamily="49" charset="0"/>
        <a:buChar char="o"/>
        <a:tabLst/>
        <a:defRPr sz="2133" kern="1200" baseline="0">
          <a:solidFill>
            <a:schemeClr val="bg1"/>
          </a:solidFill>
          <a:latin typeface="+mn-lt"/>
          <a:ea typeface="+mn-ea"/>
          <a:cs typeface="+mn-cs"/>
        </a:defRPr>
      </a:lvl4pPr>
      <a:lvl5pPr marL="1519691"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9" userDrawn="1">
          <p15:clr>
            <a:srgbClr val="F26B43"/>
          </p15:clr>
        </p15:guide>
        <p15:guide id="2" pos="229" userDrawn="1">
          <p15:clr>
            <a:srgbClr val="F26B43"/>
          </p15:clr>
        </p15:guide>
        <p15:guide id="3" pos="7431" userDrawn="1">
          <p15:clr>
            <a:srgbClr val="F26B43"/>
          </p15:clr>
        </p15:guide>
        <p15:guide id="4" orient="horz" pos="2293" userDrawn="1">
          <p15:clr>
            <a:srgbClr val="F26B43"/>
          </p15:clr>
        </p15:guide>
        <p15:guide id="5" orient="horz" pos="3888" userDrawn="1">
          <p15:clr>
            <a:srgbClr val="F26B43"/>
          </p15:clr>
        </p15:guide>
        <p15:guide id="6" orient="horz" pos="708" userDrawn="1">
          <p15:clr>
            <a:srgbClr val="F26B43"/>
          </p15:clr>
        </p15:guide>
        <p15:guide id="7"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F83842-6792-443C-8ADD-548A11D67CE1}"/>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E3AF219F-7EEE-4E0A-BE98-F63760BECB6A}"/>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4CA941-F2C4-474E-A1C0-87930FACB8D8}"/>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4" name="Rectangle 13">
            <a:extLst>
              <a:ext uri="{FF2B5EF4-FFF2-40B4-BE49-F238E27FC236}">
                <a16:creationId xmlns:a16="http://schemas.microsoft.com/office/drawing/2014/main" id="{86750701-58D4-4101-89A4-E4C0613A06D1}"/>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2" name="Group 1">
            <a:extLst>
              <a:ext uri="{FF2B5EF4-FFF2-40B4-BE49-F238E27FC236}">
                <a16:creationId xmlns:a16="http://schemas.microsoft.com/office/drawing/2014/main" id="{BEC3F55E-80C5-FA58-BEE1-B1EA909AB2F1}"/>
              </a:ext>
            </a:extLst>
          </p:cNvPr>
          <p:cNvGrpSpPr/>
          <p:nvPr userDrawn="1"/>
        </p:nvGrpSpPr>
        <p:grpSpPr>
          <a:xfrm>
            <a:off x="292105" y="151004"/>
            <a:ext cx="11529481" cy="672485"/>
            <a:chOff x="219077" y="100726"/>
            <a:chExt cx="8647111" cy="504364"/>
          </a:xfrm>
        </p:grpSpPr>
        <p:pic>
          <p:nvPicPr>
            <p:cNvPr id="3" name="Graphic 2">
              <a:extLst>
                <a:ext uri="{FF2B5EF4-FFF2-40B4-BE49-F238E27FC236}">
                  <a16:creationId xmlns:a16="http://schemas.microsoft.com/office/drawing/2014/main" id="{0485C5A4-B4D1-7A55-6E82-3E12E35D3F5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6534" b="36534"/>
            <a:stretch/>
          </p:blipFill>
          <p:spPr>
            <a:xfrm>
              <a:off x="219077" y="169836"/>
              <a:ext cx="1616067" cy="435254"/>
            </a:xfrm>
            <a:prstGeom prst="rect">
              <a:avLst/>
            </a:prstGeom>
          </p:spPr>
        </p:pic>
        <p:pic>
          <p:nvPicPr>
            <p:cNvPr id="4" name="Picture 3" descr="A white logo on a black background&#10;&#10;Description automatically generated">
              <a:extLst>
                <a:ext uri="{FF2B5EF4-FFF2-40B4-BE49-F238E27FC236}">
                  <a16:creationId xmlns:a16="http://schemas.microsoft.com/office/drawing/2014/main" id="{2EED0747-E087-BD83-3541-DFDDE1A9317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4280885665"/>
      </p:ext>
    </p:extLst>
  </p:cSld>
  <p:clrMap bg1="lt1" tx1="dk1" bg2="lt2" tx2="dk2" accent1="accent1" accent2="accent2" accent3="accent3" accent4="accent4" accent5="accent5" accent6="accent6" hlink="hlink" folHlink="folHlink"/>
  <p:sldLayoutIdLst>
    <p:sldLayoutId id="2147483828" r:id="rId1"/>
    <p:sldLayoutId id="2147483875" r:id="rId2"/>
    <p:sldLayoutId id="2147483829" r:id="rId3"/>
  </p:sldLayoutIdLst>
  <p:hf hdr="0" dt="0"/>
  <p:txStyles>
    <p:titleStyle>
      <a:lvl1pPr algn="l" defTabSz="1219080" rtl="0" eaLnBrk="1" latinLnBrk="0" hangingPunct="1">
        <a:lnSpc>
          <a:spcPct val="90000"/>
        </a:lnSpc>
        <a:spcBef>
          <a:spcPct val="0"/>
        </a:spcBef>
        <a:buNone/>
        <a:defRPr lang="en-US" sz="2800" b="0" kern="0" baseline="0" dirty="0">
          <a:solidFill>
            <a:schemeClr val="bg1"/>
          </a:solidFill>
          <a:latin typeface="+mj-lt"/>
          <a:ea typeface="+mj-ea"/>
          <a:cs typeface="+mj-cs"/>
        </a:defRPr>
      </a:lvl1pPr>
    </p:titleStyle>
    <p:bodyStyle>
      <a:lvl1pPr marL="304768" indent="-304768" algn="l" defTabSz="121908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09" indent="-304768" algn="l" defTabSz="121908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49"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387"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26" indent="-304768" algn="l" defTabSz="121908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46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5"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85" userDrawn="1">
          <p15:clr>
            <a:srgbClr val="F26B43"/>
          </p15:clr>
        </p15:guide>
        <p15:guide id="4" orient="horz" pos="480" userDrawn="1">
          <p15:clr>
            <a:srgbClr val="F26B43"/>
          </p15:clr>
        </p15:guide>
        <p15:guide id="5" orient="horz" pos="705" userDrawn="1">
          <p15:clr>
            <a:srgbClr val="F26B43"/>
          </p15:clr>
        </p15:guide>
        <p15:guide id="6" orient="horz" pos="3888" userDrawn="1">
          <p15:clr>
            <a:srgbClr val="F26B43"/>
          </p15:clr>
        </p15:guide>
        <p15:guide id="8" pos="7447" userDrawn="1">
          <p15:clr>
            <a:srgbClr val="F26B43"/>
          </p15:clr>
        </p15:guide>
        <p15:guide id="9" pos="240" userDrawn="1">
          <p15:clr>
            <a:srgbClr val="F26B43"/>
          </p15:clr>
        </p15:guide>
        <p15:guide id="10" orient="horz" pos="422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92000" y="1701804"/>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92000"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8" name="Rectangle 7">
            <a:extLst>
              <a:ext uri="{FF2B5EF4-FFF2-40B4-BE49-F238E27FC236}">
                <a16:creationId xmlns:a16="http://schemas.microsoft.com/office/drawing/2014/main" id="{1DA4006B-35B5-4917-8DF4-E3AC5FD8F23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13" name="Group 12">
            <a:extLst>
              <a:ext uri="{FF2B5EF4-FFF2-40B4-BE49-F238E27FC236}">
                <a16:creationId xmlns:a16="http://schemas.microsoft.com/office/drawing/2014/main" id="{D9DAB661-1A59-574C-5349-AB1765077B4A}"/>
              </a:ext>
            </a:extLst>
          </p:cNvPr>
          <p:cNvGrpSpPr/>
          <p:nvPr userDrawn="1"/>
        </p:nvGrpSpPr>
        <p:grpSpPr>
          <a:xfrm>
            <a:off x="292105" y="809484"/>
            <a:ext cx="11529481" cy="672485"/>
            <a:chOff x="219077" y="100726"/>
            <a:chExt cx="8647111" cy="504364"/>
          </a:xfrm>
        </p:grpSpPr>
        <p:pic>
          <p:nvPicPr>
            <p:cNvPr id="15" name="Graphic 14">
              <a:extLst>
                <a:ext uri="{FF2B5EF4-FFF2-40B4-BE49-F238E27FC236}">
                  <a16:creationId xmlns:a16="http://schemas.microsoft.com/office/drawing/2014/main" id="{20DC0D9F-4DA9-F95E-B458-6AD6558200E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16" name="Picture 15" descr="A white logo on a black background&#10;&#10;Description automatically generated">
              <a:extLst>
                <a:ext uri="{FF2B5EF4-FFF2-40B4-BE49-F238E27FC236}">
                  <a16:creationId xmlns:a16="http://schemas.microsoft.com/office/drawing/2014/main" id="{8CF70A6A-1BFF-583C-569D-C54AF6E8FAD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grpSp>
        <p:nvGrpSpPr>
          <p:cNvPr id="20" name="Group 19">
            <a:extLst>
              <a:ext uri="{FF2B5EF4-FFF2-40B4-BE49-F238E27FC236}">
                <a16:creationId xmlns:a16="http://schemas.microsoft.com/office/drawing/2014/main" id="{057E9EE9-5F6C-5544-465E-1AA90E85E16D}"/>
              </a:ext>
            </a:extLst>
          </p:cNvPr>
          <p:cNvGrpSpPr/>
          <p:nvPr userDrawn="1"/>
        </p:nvGrpSpPr>
        <p:grpSpPr>
          <a:xfrm>
            <a:off x="292105" y="160528"/>
            <a:ext cx="11529481" cy="672485"/>
            <a:chOff x="219077" y="132041"/>
            <a:chExt cx="8647111" cy="504364"/>
          </a:xfrm>
        </p:grpSpPr>
        <p:pic>
          <p:nvPicPr>
            <p:cNvPr id="18" name="Graphic 17">
              <a:extLst>
                <a:ext uri="{FF2B5EF4-FFF2-40B4-BE49-F238E27FC236}">
                  <a16:creationId xmlns:a16="http://schemas.microsoft.com/office/drawing/2014/main" id="{52441CF1-05A1-4BE7-5EDC-4B87C0094FC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36534" b="36534"/>
            <a:stretch/>
          </p:blipFill>
          <p:spPr>
            <a:xfrm>
              <a:off x="219077" y="201151"/>
              <a:ext cx="1616067" cy="435254"/>
            </a:xfrm>
            <a:prstGeom prst="rect">
              <a:avLst/>
            </a:prstGeom>
          </p:spPr>
        </p:pic>
        <p:pic>
          <p:nvPicPr>
            <p:cNvPr id="19" name="Picture 18" descr="A white logo on a black background&#10;&#10;Description automatically generated">
              <a:extLst>
                <a:ext uri="{FF2B5EF4-FFF2-40B4-BE49-F238E27FC236}">
                  <a16:creationId xmlns:a16="http://schemas.microsoft.com/office/drawing/2014/main" id="{CFBAEA02-88A2-D715-9CCC-3FC89572DB02}"/>
                </a:ext>
              </a:extLst>
            </p:cNvPr>
            <p:cNvPicPr>
              <a:picLocks noChangeAspect="1"/>
            </p:cNvPicPr>
            <p:nvPr userDrawn="1"/>
          </p:nvPicPr>
          <p:blipFill rotWithShape="1">
            <a:blip r:embed="rId8">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4074707441"/>
      </p:ext>
    </p:extLst>
  </p:cSld>
  <p:clrMap bg1="lt1" tx1="dk1" bg2="lt2" tx2="dk2" accent1="accent1" accent2="accent2" accent3="accent3" accent4="accent4" accent5="accent5" accent6="accent6" hlink="hlink" folHlink="folHlink"/>
  <p:sldLayoutIdLst>
    <p:sldLayoutId id="2147483858" r:id="rId1"/>
  </p:sldLayoutIdLst>
  <p:hf hdr="0" dt="0"/>
  <p:txStyles>
    <p:titleStyle>
      <a:lvl1pPr algn="l" defTabSz="121914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4"/>
            <a:ext cx="5390651" cy="508687"/>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6" name="Rectangle 5">
            <a:extLst>
              <a:ext uri="{FF2B5EF4-FFF2-40B4-BE49-F238E27FC236}">
                <a16:creationId xmlns:a16="http://schemas.microsoft.com/office/drawing/2014/main" id="{F85DA422-34A4-42C4-B88D-8E0E3D2E20D8}"/>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6C0BBD5-766E-4A60-979B-6D5475DC8CF6}"/>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B82FAD-D870-4603-AD13-A81E1BF404DA}"/>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02F1AA33-B6EC-4360-84C1-7F601A5C35DD}"/>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4" name="Group 3">
            <a:extLst>
              <a:ext uri="{FF2B5EF4-FFF2-40B4-BE49-F238E27FC236}">
                <a16:creationId xmlns:a16="http://schemas.microsoft.com/office/drawing/2014/main" id="{513AB597-EB64-CE3F-953B-52503B4D000B}"/>
              </a:ext>
            </a:extLst>
          </p:cNvPr>
          <p:cNvGrpSpPr/>
          <p:nvPr userDrawn="1"/>
        </p:nvGrpSpPr>
        <p:grpSpPr>
          <a:xfrm>
            <a:off x="292105" y="160528"/>
            <a:ext cx="11529481" cy="672485"/>
            <a:chOff x="219077" y="100726"/>
            <a:chExt cx="8647111" cy="504364"/>
          </a:xfrm>
        </p:grpSpPr>
        <p:pic>
          <p:nvPicPr>
            <p:cNvPr id="5" name="Graphic 4">
              <a:extLst>
                <a:ext uri="{FF2B5EF4-FFF2-40B4-BE49-F238E27FC236}">
                  <a16:creationId xmlns:a16="http://schemas.microsoft.com/office/drawing/2014/main" id="{F0651C26-EA84-03D9-38D3-26F90B09392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8" name="Picture 7" descr="A white logo on a black background&#10;&#10;Description automatically generated">
              <a:extLst>
                <a:ext uri="{FF2B5EF4-FFF2-40B4-BE49-F238E27FC236}">
                  <a16:creationId xmlns:a16="http://schemas.microsoft.com/office/drawing/2014/main" id="{A1ED308E-44AD-3158-DD83-C59FFFAE9BD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1909491059"/>
      </p:ext>
    </p:extLst>
  </p:cSld>
  <p:clrMap bg1="lt1" tx1="dk1" bg2="lt2" tx2="dk2" accent1="accent1" accent2="accent2" accent3="accent3" accent4="accent4" accent5="accent5" accent6="accent6" hlink="hlink" folHlink="folHlink"/>
  <p:sldLayoutIdLst>
    <p:sldLayoutId id="2147483872" r:id="rId1"/>
  </p:sldLayoutIdLst>
  <p:hf hdr="0" dt="0"/>
  <p:txStyles>
    <p:titleStyle>
      <a:lvl1pPr algn="l" defTabSz="121914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92000" y="1701804"/>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92000"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8" name="Rectangle 7">
            <a:extLst>
              <a:ext uri="{FF2B5EF4-FFF2-40B4-BE49-F238E27FC236}">
                <a16:creationId xmlns:a16="http://schemas.microsoft.com/office/drawing/2014/main" id="{1DA4006B-35B5-4917-8DF4-E3AC5FD8F23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13" name="Group 12">
            <a:extLst>
              <a:ext uri="{FF2B5EF4-FFF2-40B4-BE49-F238E27FC236}">
                <a16:creationId xmlns:a16="http://schemas.microsoft.com/office/drawing/2014/main" id="{3531337B-163B-39E5-7B72-1480CAAD060C}"/>
              </a:ext>
            </a:extLst>
          </p:cNvPr>
          <p:cNvGrpSpPr/>
          <p:nvPr userDrawn="1"/>
        </p:nvGrpSpPr>
        <p:grpSpPr>
          <a:xfrm>
            <a:off x="292105" y="160528"/>
            <a:ext cx="11529481" cy="672485"/>
            <a:chOff x="219077" y="132041"/>
            <a:chExt cx="8647111" cy="504364"/>
          </a:xfrm>
        </p:grpSpPr>
        <p:pic>
          <p:nvPicPr>
            <p:cNvPr id="15" name="Graphic 14">
              <a:extLst>
                <a:ext uri="{FF2B5EF4-FFF2-40B4-BE49-F238E27FC236}">
                  <a16:creationId xmlns:a16="http://schemas.microsoft.com/office/drawing/2014/main" id="{2D439F82-0BD3-8FFB-32ED-45AD2D50EF7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16" name="Picture 15" descr="A white logo on a black background&#10;&#10;Description automatically generated">
              <a:extLst>
                <a:ext uri="{FF2B5EF4-FFF2-40B4-BE49-F238E27FC236}">
                  <a16:creationId xmlns:a16="http://schemas.microsoft.com/office/drawing/2014/main" id="{B5CEF9B3-1360-3B2D-04F6-60065212D07B}"/>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286753316"/>
      </p:ext>
    </p:extLst>
  </p:cSld>
  <p:clrMap bg1="lt1" tx1="dk1" bg2="lt2" tx2="dk2" accent1="accent1" accent2="accent2" accent3="accent3" accent4="accent4" accent5="accent5" accent6="accent6" hlink="hlink" folHlink="folHlink"/>
  <p:sldLayoutIdLst>
    <p:sldLayoutId id="2147483874" r:id="rId1"/>
  </p:sldLayoutIdLst>
  <p:hf hdr="0" dt="0"/>
  <p:txStyles>
    <p:titleStyle>
      <a:lvl1pPr algn="l" defTabSz="121914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0418" y="2970351"/>
            <a:ext cx="3533967" cy="914867"/>
          </a:xfrm>
          <a:prstGeom prst="rect">
            <a:avLst/>
          </a:prstGeom>
        </p:spPr>
        <p:txBody>
          <a:bodyPr vert="horz" wrap="square" lIns="0" tIns="12065" rIns="0" bIns="0" rtlCol="0" anchor="ctr">
            <a:spAutoFit/>
          </a:bodyPr>
          <a:lstStyle/>
          <a:p>
            <a:pPr marL="7701" lvl="0">
              <a:spcBef>
                <a:spcPts val="57"/>
              </a:spcBef>
            </a:pPr>
            <a:r>
              <a:rPr lang="en-US"/>
              <a:t>Click to edit Master title style</a:t>
            </a:r>
          </a:p>
        </p:txBody>
      </p:sp>
      <p:sp>
        <p:nvSpPr>
          <p:cNvPr id="5" name="Rectangle 4">
            <a:extLst>
              <a:ext uri="{FF2B5EF4-FFF2-40B4-BE49-F238E27FC236}">
                <a16:creationId xmlns:a16="http://schemas.microsoft.com/office/drawing/2014/main" id="{A16590AA-3667-48B3-87ED-C4A09CDFE16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7" name="Straight Connector 6">
            <a:extLst>
              <a:ext uri="{FF2B5EF4-FFF2-40B4-BE49-F238E27FC236}">
                <a16:creationId xmlns:a16="http://schemas.microsoft.com/office/drawing/2014/main" id="{A97E1BD5-6100-419D-B8F9-30E03A565220}"/>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870BF-381A-4DEA-A865-45FBF81D3955}"/>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1" name="Rectangle 10">
            <a:extLst>
              <a:ext uri="{FF2B5EF4-FFF2-40B4-BE49-F238E27FC236}">
                <a16:creationId xmlns:a16="http://schemas.microsoft.com/office/drawing/2014/main" id="{BBF7C01B-D556-417D-9E3D-AB40942B56A1}"/>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6" name="Group 5">
            <a:extLst>
              <a:ext uri="{FF2B5EF4-FFF2-40B4-BE49-F238E27FC236}">
                <a16:creationId xmlns:a16="http://schemas.microsoft.com/office/drawing/2014/main" id="{D8677D10-508B-EE3D-934F-7011DD0D83B7}"/>
              </a:ext>
            </a:extLst>
          </p:cNvPr>
          <p:cNvGrpSpPr/>
          <p:nvPr userDrawn="1"/>
        </p:nvGrpSpPr>
        <p:grpSpPr>
          <a:xfrm>
            <a:off x="292105" y="160528"/>
            <a:ext cx="11529481" cy="672485"/>
            <a:chOff x="219077" y="132041"/>
            <a:chExt cx="8647111" cy="504364"/>
          </a:xfrm>
        </p:grpSpPr>
        <p:pic>
          <p:nvPicPr>
            <p:cNvPr id="12" name="Graphic 11">
              <a:extLst>
                <a:ext uri="{FF2B5EF4-FFF2-40B4-BE49-F238E27FC236}">
                  <a16:creationId xmlns:a16="http://schemas.microsoft.com/office/drawing/2014/main" id="{3D0F55E0-EDED-EBAC-3CE3-F991D5F3053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13" name="Picture 12" descr="A white logo on a black background&#10;&#10;Description automatically generated">
              <a:extLst>
                <a:ext uri="{FF2B5EF4-FFF2-40B4-BE49-F238E27FC236}">
                  <a16:creationId xmlns:a16="http://schemas.microsoft.com/office/drawing/2014/main" id="{8B0B5D35-4023-F862-C44D-90425D396093}"/>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4179931982"/>
      </p:ext>
    </p:extLst>
  </p:cSld>
  <p:clrMap bg1="lt1" tx1="dk1" bg2="lt2" tx2="dk2" accent1="accent1" accent2="accent2" accent3="accent3" accent4="accent4" accent5="accent5" accent6="accent6" hlink="hlink" folHlink="folHlink"/>
  <p:sldLayoutIdLst>
    <p:sldLayoutId id="2147483868" r:id="rId1"/>
  </p:sldLayoutIdLst>
  <p:hf hdr="0" dt="0"/>
  <p:txStyles>
    <p:titleStyle>
      <a:lvl1pPr algn="l" defTabSz="1219140" rtl="0" eaLnBrk="1" latinLnBrk="0" hangingPunct="1">
        <a:lnSpc>
          <a:spcPct val="100000"/>
        </a:lnSpc>
        <a:spcBef>
          <a:spcPct val="0"/>
        </a:spcBef>
        <a:buNone/>
        <a:defRPr lang="en-US" sz="2933" b="0" i="0" kern="0" spc="-7" baseline="0" dirty="0">
          <a:solidFill>
            <a:schemeClr val="tx1"/>
          </a:solidFill>
          <a:latin typeface="+mj-lt"/>
          <a:ea typeface="+mj-ea"/>
          <a:cs typeface="+mj-cs"/>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2160"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216FA1-4A56-46E6-BB77-D6006B7684D3}"/>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47FEFDF6-0C60-43AA-ADD5-901E502E80B5}"/>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38AF1A-EA00-4882-84C6-CBA46A27A7C5}"/>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9" name="Rectangle 8">
            <a:extLst>
              <a:ext uri="{FF2B5EF4-FFF2-40B4-BE49-F238E27FC236}">
                <a16:creationId xmlns:a16="http://schemas.microsoft.com/office/drawing/2014/main" id="{2D4BC39D-DEC7-4FC1-BFC5-98DE92A66721}"/>
              </a:ext>
            </a:extLst>
          </p:cNvPr>
          <p:cNvSpPr/>
          <p:nvPr userDrawn="1"/>
        </p:nvSpPr>
        <p:spPr>
          <a:xfrm>
            <a:off x="389466" y="3193989"/>
            <a:ext cx="3533967" cy="467586"/>
          </a:xfrm>
          <a:prstGeom prst="rect">
            <a:avLst/>
          </a:prstGeom>
        </p:spPr>
        <p:txBody>
          <a:bodyPr vert="horz" wrap="square" lIns="0" tIns="16087" rIns="0" bIns="0" rtlCol="0" anchor="ctr">
            <a:spAutoFit/>
          </a:bodyPr>
          <a:lstStyle/>
          <a:p>
            <a:pPr lvl="0"/>
            <a:r>
              <a:rPr lang="en-US" sz="2933" b="0" kern="0" baseline="0">
                <a:solidFill>
                  <a:schemeClr val="bg1"/>
                </a:solidFill>
                <a:latin typeface="+mj-lt"/>
                <a:ea typeface="+mj-ea"/>
                <a:cs typeface="+mj-cs"/>
              </a:rPr>
              <a:t>Thank you</a:t>
            </a:r>
          </a:p>
        </p:txBody>
      </p:sp>
      <p:sp>
        <p:nvSpPr>
          <p:cNvPr id="10" name="object 5">
            <a:extLst>
              <a:ext uri="{FF2B5EF4-FFF2-40B4-BE49-F238E27FC236}">
                <a16:creationId xmlns:a16="http://schemas.microsoft.com/office/drawing/2014/main" id="{37FEB07C-5878-4697-A42C-CB8DD47499D0}"/>
              </a:ext>
            </a:extLst>
          </p:cNvPr>
          <p:cNvSpPr txBox="1"/>
          <p:nvPr userDrawn="1"/>
        </p:nvSpPr>
        <p:spPr>
          <a:xfrm>
            <a:off x="385159"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dirty="0">
                <a:solidFill>
                  <a:schemeClr val="bg1"/>
                </a:solidFill>
                <a:latin typeface="Calibri"/>
                <a:cs typeface="Calibri"/>
              </a:rPr>
              <a:t>Copyright</a:t>
            </a:r>
            <a:r>
              <a:rPr sz="933" b="0" spc="-9" dirty="0">
                <a:solidFill>
                  <a:schemeClr val="bg1"/>
                </a:solidFill>
                <a:latin typeface="Calibri"/>
                <a:cs typeface="Calibri"/>
              </a:rPr>
              <a:t> </a:t>
            </a:r>
            <a:r>
              <a:rPr sz="933" b="0" dirty="0">
                <a:solidFill>
                  <a:schemeClr val="bg1"/>
                </a:solidFill>
                <a:latin typeface="Calibri"/>
                <a:cs typeface="Calibri"/>
              </a:rPr>
              <a:t>©</a:t>
            </a:r>
            <a:r>
              <a:rPr sz="933" b="0" spc="-9" dirty="0">
                <a:solidFill>
                  <a:schemeClr val="bg1"/>
                </a:solidFill>
                <a:latin typeface="Calibri"/>
                <a:cs typeface="Calibri"/>
              </a:rPr>
              <a:t> </a:t>
            </a:r>
            <a:r>
              <a:rPr sz="933" b="0" dirty="0">
                <a:solidFill>
                  <a:schemeClr val="bg1"/>
                </a:solidFill>
                <a:latin typeface="Calibri"/>
                <a:cs typeface="Calibri"/>
              </a:rPr>
              <a:t>202</a:t>
            </a:r>
            <a:r>
              <a:rPr lang="en-IN" sz="933" b="0" dirty="0">
                <a:solidFill>
                  <a:schemeClr val="bg1"/>
                </a:solidFill>
                <a:latin typeface="Calibri"/>
                <a:cs typeface="Calibri"/>
              </a:rPr>
              <a:t>4</a:t>
            </a:r>
            <a:r>
              <a:rPr sz="933" b="0" spc="-3" dirty="0">
                <a:solidFill>
                  <a:schemeClr val="bg1"/>
                </a:solidFill>
                <a:latin typeface="Calibri"/>
                <a:cs typeface="Calibri"/>
              </a:rPr>
              <a:t> Tata</a:t>
            </a:r>
            <a:r>
              <a:rPr sz="933" b="0" spc="-9" dirty="0">
                <a:solidFill>
                  <a:schemeClr val="bg1"/>
                </a:solidFill>
                <a:latin typeface="Calibri"/>
                <a:cs typeface="Calibri"/>
              </a:rPr>
              <a:t> </a:t>
            </a:r>
            <a:r>
              <a:rPr sz="933" b="0" spc="-3" dirty="0">
                <a:solidFill>
                  <a:schemeClr val="bg1"/>
                </a:solidFill>
                <a:latin typeface="Calibri"/>
                <a:cs typeface="Calibri"/>
              </a:rPr>
              <a:t>Consultancy</a:t>
            </a:r>
            <a:r>
              <a:rPr sz="933" b="0" spc="-9" dirty="0">
                <a:solidFill>
                  <a:schemeClr val="bg1"/>
                </a:solidFill>
                <a:latin typeface="Calibri"/>
                <a:cs typeface="Calibri"/>
              </a:rPr>
              <a:t> </a:t>
            </a:r>
            <a:r>
              <a:rPr sz="933" b="0" spc="-3" dirty="0">
                <a:solidFill>
                  <a:schemeClr val="bg1"/>
                </a:solidFill>
                <a:latin typeface="Calibri"/>
                <a:cs typeface="Calibri"/>
              </a:rPr>
              <a:t>Services Limited</a:t>
            </a:r>
            <a:endParaRPr sz="933" b="0" dirty="0">
              <a:solidFill>
                <a:schemeClr val="bg1"/>
              </a:solidFill>
              <a:latin typeface="Calibri"/>
              <a:cs typeface="Calibri"/>
            </a:endParaRPr>
          </a:p>
        </p:txBody>
      </p:sp>
      <p:grpSp>
        <p:nvGrpSpPr>
          <p:cNvPr id="3" name="Group 2">
            <a:extLst>
              <a:ext uri="{FF2B5EF4-FFF2-40B4-BE49-F238E27FC236}">
                <a16:creationId xmlns:a16="http://schemas.microsoft.com/office/drawing/2014/main" id="{45052401-9495-8C4C-0096-71A8EF93FD5B}"/>
              </a:ext>
            </a:extLst>
          </p:cNvPr>
          <p:cNvGrpSpPr/>
          <p:nvPr userDrawn="1"/>
        </p:nvGrpSpPr>
        <p:grpSpPr>
          <a:xfrm>
            <a:off x="292105" y="160528"/>
            <a:ext cx="11529481" cy="672485"/>
            <a:chOff x="219077" y="100726"/>
            <a:chExt cx="8647111" cy="504364"/>
          </a:xfrm>
        </p:grpSpPr>
        <p:pic>
          <p:nvPicPr>
            <p:cNvPr id="4" name="Graphic 3">
              <a:extLst>
                <a:ext uri="{FF2B5EF4-FFF2-40B4-BE49-F238E27FC236}">
                  <a16:creationId xmlns:a16="http://schemas.microsoft.com/office/drawing/2014/main" id="{811211BC-D7D8-7686-BEC6-2AEA11A32C0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7" name="Picture 6" descr="A white logo on a black background&#10;&#10;Description automatically generated">
              <a:extLst>
                <a:ext uri="{FF2B5EF4-FFF2-40B4-BE49-F238E27FC236}">
                  <a16:creationId xmlns:a16="http://schemas.microsoft.com/office/drawing/2014/main" id="{D5B26A75-9230-DB61-FD33-EF2349FF6AD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9813343"/>
      </p:ext>
    </p:extLst>
  </p:cSld>
  <p:clrMap bg1="lt1" tx1="dk1" bg2="lt2" tx2="dk2" accent1="accent1" accent2="accent2" accent3="accent3" accent4="accent4" accent5="accent5" accent6="accent6" hlink="hlink" folHlink="folHlink"/>
  <p:sldLayoutIdLst>
    <p:sldLayoutId id="2147483854" r:id="rId1"/>
  </p:sldLayoutIdLst>
  <p:hf hdr="0" dt="0"/>
  <p:txStyles>
    <p:titleStyle>
      <a:lvl1pPr algn="l" defTabSz="1219080" rtl="0" eaLnBrk="1" latinLnBrk="0" hangingPunct="1">
        <a:lnSpc>
          <a:spcPct val="90000"/>
        </a:lnSpc>
        <a:spcBef>
          <a:spcPct val="0"/>
        </a:spcBef>
        <a:buNone/>
        <a:defRPr lang="en-US" sz="2933" b="0" kern="0" baseline="0" dirty="0">
          <a:solidFill>
            <a:schemeClr val="bg1"/>
          </a:solidFill>
          <a:latin typeface="+mj-lt"/>
          <a:ea typeface="+mj-ea"/>
          <a:cs typeface="+mj-cs"/>
        </a:defRPr>
      </a:lvl1pPr>
    </p:titleStyle>
    <p:bodyStyle>
      <a:lvl1pPr marL="304768" indent="-304768" algn="l" defTabSz="121908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09" indent="-304768" algn="l" defTabSz="121908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49"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387"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26" indent="-304768" algn="l" defTabSz="121908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46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5"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85" userDrawn="1">
          <p15:clr>
            <a:srgbClr val="F26B43"/>
          </p15:clr>
        </p15:guide>
        <p15:guide id="4" orient="horz" pos="480" userDrawn="1">
          <p15:clr>
            <a:srgbClr val="F26B43"/>
          </p15:clr>
        </p15:guide>
        <p15:guide id="5" orient="horz" pos="705" userDrawn="1">
          <p15:clr>
            <a:srgbClr val="F26B43"/>
          </p15:clr>
        </p15:guide>
        <p15:guide id="6" orient="horz" pos="3943" userDrawn="1">
          <p15:clr>
            <a:srgbClr val="F26B43"/>
          </p15:clr>
        </p15:guide>
        <p15:guide id="8" pos="7447" userDrawn="1">
          <p15:clr>
            <a:srgbClr val="F26B43"/>
          </p15:clr>
        </p15:guide>
        <p15:guide id="9" pos="240" userDrawn="1">
          <p15:clr>
            <a:srgbClr val="F26B43"/>
          </p15:clr>
        </p15:guide>
        <p15:guide id="10" orient="horz" pos="422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663A1-B469-4477-ACD8-AF6930245A32}"/>
              </a:ext>
            </a:extLst>
          </p:cNvPr>
          <p:cNvSpPr/>
          <p:nvPr userDrawn="1"/>
        </p:nvSpPr>
        <p:spPr>
          <a:xfrm>
            <a:off x="389466" y="3193989"/>
            <a:ext cx="3533967" cy="467586"/>
          </a:xfrm>
          <a:prstGeom prst="rect">
            <a:avLst/>
          </a:prstGeom>
        </p:spPr>
        <p:txBody>
          <a:bodyPr vert="horz" wrap="square" lIns="0" tIns="16087" rIns="0" bIns="0" rtlCol="0" anchor="ctr">
            <a:spAutoFit/>
          </a:bodyPr>
          <a:lstStyle/>
          <a:p>
            <a:pPr lvl="0"/>
            <a:r>
              <a:rPr lang="en-US" sz="2933" b="0" kern="0" baseline="0">
                <a:latin typeface="+mj-lt"/>
                <a:ea typeface="+mj-ea"/>
                <a:cs typeface="+mj-cs"/>
              </a:rPr>
              <a:t>Thank you</a:t>
            </a:r>
          </a:p>
        </p:txBody>
      </p:sp>
      <p:sp>
        <p:nvSpPr>
          <p:cNvPr id="7" name="object 5">
            <a:extLst>
              <a:ext uri="{FF2B5EF4-FFF2-40B4-BE49-F238E27FC236}">
                <a16:creationId xmlns:a16="http://schemas.microsoft.com/office/drawing/2014/main" id="{0722452D-299C-4935-8E11-CB749311D789}"/>
              </a:ext>
            </a:extLst>
          </p:cNvPr>
          <p:cNvSpPr txBox="1"/>
          <p:nvPr userDrawn="1"/>
        </p:nvSpPr>
        <p:spPr>
          <a:xfrm>
            <a:off x="385159"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dirty="0">
                <a:solidFill>
                  <a:schemeClr val="tx1"/>
                </a:solidFill>
                <a:latin typeface="Calibri"/>
                <a:cs typeface="Calibri"/>
              </a:rPr>
              <a:t>Copyright</a:t>
            </a:r>
            <a:r>
              <a:rPr sz="933" b="0" spc="-9" dirty="0">
                <a:solidFill>
                  <a:schemeClr val="tx1"/>
                </a:solidFill>
                <a:latin typeface="Calibri"/>
                <a:cs typeface="Calibri"/>
              </a:rPr>
              <a:t> </a:t>
            </a:r>
            <a:r>
              <a:rPr sz="933" b="0" dirty="0">
                <a:solidFill>
                  <a:schemeClr val="tx1"/>
                </a:solidFill>
                <a:latin typeface="Calibri"/>
                <a:cs typeface="Calibri"/>
              </a:rPr>
              <a:t>©</a:t>
            </a:r>
            <a:r>
              <a:rPr sz="933" b="0" spc="-9" dirty="0">
                <a:solidFill>
                  <a:schemeClr val="tx1"/>
                </a:solidFill>
                <a:latin typeface="Calibri"/>
                <a:cs typeface="Calibri"/>
              </a:rPr>
              <a:t> </a:t>
            </a:r>
            <a:r>
              <a:rPr sz="933" b="0" dirty="0">
                <a:solidFill>
                  <a:schemeClr val="tx1"/>
                </a:solidFill>
                <a:latin typeface="Calibri"/>
                <a:cs typeface="Calibri"/>
              </a:rPr>
              <a:t>202</a:t>
            </a:r>
            <a:r>
              <a:rPr lang="en-IN" sz="933" b="0" dirty="0">
                <a:solidFill>
                  <a:schemeClr val="tx1"/>
                </a:solidFill>
                <a:latin typeface="Calibri"/>
                <a:cs typeface="Calibri"/>
              </a:rPr>
              <a:t>4</a:t>
            </a:r>
            <a:r>
              <a:rPr sz="933" b="0" spc="-3" dirty="0">
                <a:solidFill>
                  <a:schemeClr val="tx1"/>
                </a:solidFill>
                <a:latin typeface="Calibri"/>
                <a:cs typeface="Calibri"/>
              </a:rPr>
              <a:t> Tata</a:t>
            </a:r>
            <a:r>
              <a:rPr sz="933" b="0" spc="-9" dirty="0">
                <a:solidFill>
                  <a:schemeClr val="tx1"/>
                </a:solidFill>
                <a:latin typeface="Calibri"/>
                <a:cs typeface="Calibri"/>
              </a:rPr>
              <a:t> </a:t>
            </a:r>
            <a:r>
              <a:rPr sz="933" b="0" spc="-3" dirty="0">
                <a:solidFill>
                  <a:schemeClr val="tx1"/>
                </a:solidFill>
                <a:latin typeface="Calibri"/>
                <a:cs typeface="Calibri"/>
              </a:rPr>
              <a:t>Consultancy</a:t>
            </a:r>
            <a:r>
              <a:rPr sz="933" b="0" spc="-9" dirty="0">
                <a:solidFill>
                  <a:schemeClr val="tx1"/>
                </a:solidFill>
                <a:latin typeface="Calibri"/>
                <a:cs typeface="Calibri"/>
              </a:rPr>
              <a:t> </a:t>
            </a:r>
            <a:r>
              <a:rPr sz="933" b="0" spc="-3" dirty="0">
                <a:solidFill>
                  <a:schemeClr val="tx1"/>
                </a:solidFill>
                <a:latin typeface="Calibri"/>
                <a:cs typeface="Calibri"/>
              </a:rPr>
              <a:t>Services Limited</a:t>
            </a:r>
            <a:endParaRPr sz="933" b="0" dirty="0">
              <a:solidFill>
                <a:schemeClr val="tx1"/>
              </a:solidFill>
              <a:latin typeface="Calibri"/>
              <a:cs typeface="Calibri"/>
            </a:endParaRPr>
          </a:p>
        </p:txBody>
      </p:sp>
      <p:sp>
        <p:nvSpPr>
          <p:cNvPr id="9" name="Rectangle 8">
            <a:extLst>
              <a:ext uri="{FF2B5EF4-FFF2-40B4-BE49-F238E27FC236}">
                <a16:creationId xmlns:a16="http://schemas.microsoft.com/office/drawing/2014/main" id="{022E0E5C-42D9-44C3-89C1-D707CE9B147A}"/>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6831B4C3-D5FA-4A30-BE4D-5CDA923C786E}"/>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9BF62-AEA7-458C-8360-8B032A2CF622}"/>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F0EB9762-CAFF-4D0A-B818-46287453272F}"/>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2" name="Group 1">
            <a:extLst>
              <a:ext uri="{FF2B5EF4-FFF2-40B4-BE49-F238E27FC236}">
                <a16:creationId xmlns:a16="http://schemas.microsoft.com/office/drawing/2014/main" id="{A605FDF7-5390-3F81-DEF8-714D2F34CCA8}"/>
              </a:ext>
            </a:extLst>
          </p:cNvPr>
          <p:cNvGrpSpPr/>
          <p:nvPr userDrawn="1"/>
        </p:nvGrpSpPr>
        <p:grpSpPr>
          <a:xfrm>
            <a:off x="292105" y="160528"/>
            <a:ext cx="11529481" cy="672485"/>
            <a:chOff x="219077" y="132041"/>
            <a:chExt cx="8647111" cy="504364"/>
          </a:xfrm>
        </p:grpSpPr>
        <p:pic>
          <p:nvPicPr>
            <p:cNvPr id="4" name="Graphic 3">
              <a:extLst>
                <a:ext uri="{FF2B5EF4-FFF2-40B4-BE49-F238E27FC236}">
                  <a16:creationId xmlns:a16="http://schemas.microsoft.com/office/drawing/2014/main" id="{AA217314-B936-1115-7E01-1ECDB5F8A18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6" name="Picture 5" descr="A white logo on a black background&#10;&#10;Description automatically generated">
              <a:extLst>
                <a:ext uri="{FF2B5EF4-FFF2-40B4-BE49-F238E27FC236}">
                  <a16:creationId xmlns:a16="http://schemas.microsoft.com/office/drawing/2014/main" id="{37900AFE-F55F-6A89-2A06-D08CC657237E}"/>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1258999112"/>
      </p:ext>
    </p:extLst>
  </p:cSld>
  <p:clrMap bg1="lt1" tx1="dk1" bg2="lt2" tx2="dk2" accent1="accent1" accent2="accent2" accent3="accent3" accent4="accent4" accent5="accent5" accent6="accent6" hlink="hlink" folHlink="folHlink"/>
  <p:sldLayoutIdLst>
    <p:sldLayoutId id="2147483870" r:id="rId1"/>
  </p:sldLayoutIdLst>
  <p:hf hdr="0" dt="0"/>
  <p:txStyles>
    <p:titleStyle>
      <a:lvl1pPr algn="l" defTabSz="1219140" rtl="0" eaLnBrk="1" latinLnBrk="0" hangingPunct="1">
        <a:lnSpc>
          <a:spcPct val="100000"/>
        </a:lnSpc>
        <a:spcBef>
          <a:spcPct val="0"/>
        </a:spcBef>
        <a:buNone/>
        <a:defRPr lang="en-US" sz="2933" b="0" i="0" kern="0" spc="-7" baseline="0" dirty="0">
          <a:solidFill>
            <a:schemeClr val="tx1"/>
          </a:solidFill>
          <a:latin typeface="+mj-lt"/>
          <a:ea typeface="+mj-ea"/>
          <a:cs typeface="+mj-cs"/>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5" pos="240" userDrawn="1">
          <p15:clr>
            <a:srgbClr val="F26B43"/>
          </p15:clr>
        </p15:guide>
        <p15:guide id="6" pos="7440" userDrawn="1">
          <p15:clr>
            <a:srgbClr val="F26B43"/>
          </p15:clr>
        </p15:guide>
        <p15:guide id="7"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20636-631C-49E3-A5F8-C3D8684F9D01}"/>
              </a:ext>
            </a:extLst>
          </p:cNvPr>
          <p:cNvSpPr>
            <a:spLocks noGrp="1"/>
          </p:cNvSpPr>
          <p:nvPr>
            <p:ph type="title"/>
          </p:nvPr>
        </p:nvSpPr>
        <p:spPr>
          <a:xfrm>
            <a:off x="374984" y="1689551"/>
            <a:ext cx="10501287" cy="508687"/>
          </a:xfrm>
        </p:spPr>
        <p:txBody>
          <a:bodyPr/>
          <a:lstStyle/>
          <a:p>
            <a:r>
              <a:rPr lang="en-US" dirty="0"/>
              <a:t>A Combined Neural Price-Aware Collaborative Filtering and Clustering Approach for User Segmentation Based on Willingness to Pay</a:t>
            </a:r>
          </a:p>
        </p:txBody>
      </p:sp>
      <p:pic>
        <p:nvPicPr>
          <p:cNvPr id="2" name="Graphic 1">
            <a:extLst>
              <a:ext uri="{FF2B5EF4-FFF2-40B4-BE49-F238E27FC236}">
                <a16:creationId xmlns:a16="http://schemas.microsoft.com/office/drawing/2014/main" id="{74C4A585-95AC-FC6D-B613-5A38BE970B6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5157" y="6405333"/>
            <a:ext cx="1467371" cy="192969"/>
          </a:xfrm>
          <a:prstGeom prst="rect">
            <a:avLst/>
          </a:prstGeom>
        </p:spPr>
      </p:pic>
      <p:sp>
        <p:nvSpPr>
          <p:cNvPr id="4" name="Text Placeholder 3">
            <a:extLst>
              <a:ext uri="{FF2B5EF4-FFF2-40B4-BE49-F238E27FC236}">
                <a16:creationId xmlns:a16="http://schemas.microsoft.com/office/drawing/2014/main" id="{85BE78F7-9770-A863-7AC3-8D51B87A6A62}"/>
              </a:ext>
            </a:extLst>
          </p:cNvPr>
          <p:cNvSpPr>
            <a:spLocks noGrp="1"/>
          </p:cNvSpPr>
          <p:nvPr>
            <p:ph type="body" sz="quarter" idx="10"/>
          </p:nvPr>
        </p:nvSpPr>
        <p:spPr>
          <a:xfrm>
            <a:off x="385157" y="3459815"/>
            <a:ext cx="5390651" cy="1494640"/>
          </a:xfrm>
        </p:spPr>
        <p:txBody>
          <a:bodyPr/>
          <a:lstStyle/>
          <a:p>
            <a:r>
              <a:rPr lang="en-US" sz="2400" dirty="0"/>
              <a:t>Paper ID - LT617</a:t>
            </a:r>
          </a:p>
          <a:p>
            <a:endParaRPr lang="en-US" sz="2400" dirty="0"/>
          </a:p>
          <a:p>
            <a:r>
              <a:rPr lang="en-US" sz="2400" dirty="0"/>
              <a:t>By: Aakash Swami and Tirumala V</a:t>
            </a:r>
          </a:p>
          <a:p>
            <a:r>
              <a:rPr lang="en-US" sz="2400" dirty="0"/>
              <a:t>TCS Research</a:t>
            </a:r>
          </a:p>
        </p:txBody>
      </p:sp>
      <p:sp>
        <p:nvSpPr>
          <p:cNvPr id="10" name="Text Placeholder 9">
            <a:extLst>
              <a:ext uri="{FF2B5EF4-FFF2-40B4-BE49-F238E27FC236}">
                <a16:creationId xmlns:a16="http://schemas.microsoft.com/office/drawing/2014/main" id="{FA3E314C-0408-2850-A861-E8A36158330D}"/>
              </a:ext>
            </a:extLst>
          </p:cNvPr>
          <p:cNvSpPr>
            <a:spLocks noGrp="1"/>
          </p:cNvSpPr>
          <p:nvPr>
            <p:ph type="body" sz="quarter" idx="11"/>
          </p:nvPr>
        </p:nvSpPr>
        <p:spPr/>
        <p:txBody>
          <a:bodyPr/>
          <a:lstStyle/>
          <a:p>
            <a:r>
              <a:rPr lang="en-US" dirty="0"/>
              <a:t>May 25, 2024</a:t>
            </a:r>
          </a:p>
        </p:txBody>
      </p:sp>
    </p:spTree>
    <p:extLst>
      <p:ext uri="{BB962C8B-B14F-4D97-AF65-F5344CB8AC3E}">
        <p14:creationId xmlns:p14="http://schemas.microsoft.com/office/powerpoint/2010/main" val="344980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FA88-A571-99B5-6E4A-D9B2B776D448}"/>
              </a:ext>
            </a:extLst>
          </p:cNvPr>
          <p:cNvSpPr>
            <a:spLocks noGrp="1"/>
          </p:cNvSpPr>
          <p:nvPr>
            <p:ph type="title"/>
          </p:nvPr>
        </p:nvSpPr>
        <p:spPr>
          <a:xfrm>
            <a:off x="257323" y="143888"/>
            <a:ext cx="11770554" cy="737369"/>
          </a:xfrm>
        </p:spPr>
        <p:txBody>
          <a:bodyPr/>
          <a:lstStyle/>
          <a:p>
            <a:r>
              <a:rPr lang="en-US" dirty="0">
                <a:latin typeface="+mn-lt"/>
              </a:rPr>
              <a:t>Result: User’s purchase behavior for a given item at a given price within a segment</a:t>
            </a:r>
            <a:br>
              <a:rPr lang="en-US" dirty="0">
                <a:latin typeface="+mn-lt"/>
              </a:rPr>
            </a:br>
            <a:endParaRPr lang="en-US" dirty="0">
              <a:latin typeface="+mn-lt"/>
            </a:endParaRPr>
          </a:p>
        </p:txBody>
      </p:sp>
      <p:graphicFrame>
        <p:nvGraphicFramePr>
          <p:cNvPr id="6" name="Table 5">
            <a:extLst>
              <a:ext uri="{FF2B5EF4-FFF2-40B4-BE49-F238E27FC236}">
                <a16:creationId xmlns:a16="http://schemas.microsoft.com/office/drawing/2014/main" id="{97469C8F-331C-5E23-44D8-8A443201BE9D}"/>
              </a:ext>
            </a:extLst>
          </p:cNvPr>
          <p:cNvGraphicFramePr>
            <a:graphicFrameLocks noGrp="1"/>
          </p:cNvGraphicFramePr>
          <p:nvPr>
            <p:extLst>
              <p:ext uri="{D42A27DB-BD31-4B8C-83A1-F6EECF244321}">
                <p14:modId xmlns:p14="http://schemas.microsoft.com/office/powerpoint/2010/main" val="2633293412"/>
              </p:ext>
            </p:extLst>
          </p:nvPr>
        </p:nvGraphicFramePr>
        <p:xfrm>
          <a:off x="967409" y="1507365"/>
          <a:ext cx="4433279" cy="3474720"/>
        </p:xfrm>
        <a:graphic>
          <a:graphicData uri="http://schemas.openxmlformats.org/drawingml/2006/table">
            <a:tbl>
              <a:tblPr firstRow="1" bandRow="1">
                <a:tableStyleId>{5940675A-B579-460E-94D1-54222C63F5DA}</a:tableStyleId>
              </a:tblPr>
              <a:tblGrid>
                <a:gridCol w="1021071">
                  <a:extLst>
                    <a:ext uri="{9D8B030D-6E8A-4147-A177-3AD203B41FA5}">
                      <a16:colId xmlns:a16="http://schemas.microsoft.com/office/drawing/2014/main" val="1147314004"/>
                    </a:ext>
                  </a:extLst>
                </a:gridCol>
                <a:gridCol w="752240">
                  <a:extLst>
                    <a:ext uri="{9D8B030D-6E8A-4147-A177-3AD203B41FA5}">
                      <a16:colId xmlns:a16="http://schemas.microsoft.com/office/drawing/2014/main" val="3022908796"/>
                    </a:ext>
                  </a:extLst>
                </a:gridCol>
                <a:gridCol w="886656">
                  <a:extLst>
                    <a:ext uri="{9D8B030D-6E8A-4147-A177-3AD203B41FA5}">
                      <a16:colId xmlns:a16="http://schemas.microsoft.com/office/drawing/2014/main" val="4236287625"/>
                    </a:ext>
                  </a:extLst>
                </a:gridCol>
                <a:gridCol w="886656">
                  <a:extLst>
                    <a:ext uri="{9D8B030D-6E8A-4147-A177-3AD203B41FA5}">
                      <a16:colId xmlns:a16="http://schemas.microsoft.com/office/drawing/2014/main" val="336257693"/>
                    </a:ext>
                  </a:extLst>
                </a:gridCol>
                <a:gridCol w="886656">
                  <a:extLst>
                    <a:ext uri="{9D8B030D-6E8A-4147-A177-3AD203B41FA5}">
                      <a16:colId xmlns:a16="http://schemas.microsoft.com/office/drawing/2014/main" val="1845591921"/>
                    </a:ext>
                  </a:extLst>
                </a:gridCol>
              </a:tblGrid>
              <a:tr h="241271">
                <a:tc>
                  <a:txBody>
                    <a:bodyPr/>
                    <a:lstStyle/>
                    <a:p>
                      <a:pPr lvl="0" algn="ctr">
                        <a:buNone/>
                      </a:pP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User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Item shown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dirty="0">
                          <a:effectLst/>
                          <a:latin typeface="Calibri"/>
                        </a:rPr>
                        <a:t>Offer price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i="0" u="none" strike="noStrike" noProof="0" dirty="0">
                          <a:solidFill>
                            <a:srgbClr val="000000"/>
                          </a:solidFill>
                          <a:effectLst/>
                          <a:latin typeface="Calibri"/>
                        </a:rPr>
                        <a:t>Purchase decision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23370642"/>
                  </a:ext>
                </a:extLst>
              </a:tr>
              <a:tr h="144763">
                <a:tc rowSpan="2">
                  <a:txBody>
                    <a:bodyPr/>
                    <a:lstStyle/>
                    <a:p>
                      <a:pPr lvl="0" algn="ctr">
                        <a:buNone/>
                      </a:pPr>
                      <a:endParaRPr lang="en-US" sz="1200" b="1" dirty="0">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rowSpan="2">
                  <a:txBody>
                    <a:bodyPr/>
                    <a:lstStyle/>
                    <a:p>
                      <a:pPr lvl="0" algn="ctr">
                        <a:buNone/>
                      </a:pPr>
                      <a:r>
                        <a:rPr lang="en-US" sz="1200" dirty="0">
                          <a:effectLst/>
                          <a:highlight>
                            <a:srgbClr val="FFFF00"/>
                          </a:highlight>
                          <a:latin typeface="Calibri"/>
                        </a:rPr>
                        <a:t>150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65.35</a:t>
                      </a:r>
                      <a:endParaRPr lang="en-US" sz="1200" dirty="0">
                        <a:solidFill>
                          <a:schemeClr val="tx1"/>
                        </a:solidFill>
                        <a:effectLst/>
                        <a:latin typeface="Arial"/>
                      </a:endParaRPr>
                    </a:p>
                  </a:txBody>
                  <a:tcPr anchor="b">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b">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2601912183"/>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78.99</a:t>
                      </a:r>
                      <a:endParaRPr lang="en-US" sz="1200" dirty="0">
                        <a:effectLst/>
                        <a:latin typeface="Arial"/>
                      </a:endParaRPr>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dirty="0">
                        <a:effectLst/>
                        <a:latin typeface="Arial"/>
                      </a:endParaRPr>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77765745"/>
                  </a:ext>
                </a:extLst>
              </a:tr>
              <a:tr h="144763">
                <a:tc rowSpan="9">
                  <a:txBody>
                    <a:bodyPr/>
                    <a:lstStyle/>
                    <a:p>
                      <a:pPr lvl="0" algn="ctr">
                        <a:buNone/>
                      </a:pPr>
                      <a:r>
                        <a:rPr lang="en-US" sz="1200" b="1" dirty="0">
                          <a:latin typeface="Calibri"/>
                        </a:rPr>
                        <a:t>Similar/</a:t>
                      </a:r>
                    </a:p>
                    <a:p>
                      <a:pPr lvl="0" algn="ctr">
                        <a:buNone/>
                      </a:pPr>
                      <a:r>
                        <a:rPr lang="en-US" sz="1200" b="1" dirty="0">
                          <a:latin typeface="Calibri"/>
                        </a:rPr>
                        <a:t>Nearby clustered users </a:t>
                      </a:r>
                    </a:p>
                  </a:txBody>
                  <a:tcPr anchor="ctr">
                    <a:lnL w="12700">
                      <a:solidFill>
                        <a:schemeClr val="tx1"/>
                      </a:solidFill>
                    </a:lnL>
                    <a:lnR w="12700">
                      <a:solidFill>
                        <a:schemeClr val="tx1"/>
                      </a:solidFill>
                    </a:lnR>
                    <a:lnT w="12700">
                      <a:solidFill>
                        <a:schemeClr val="tx1"/>
                      </a:solidFill>
                    </a:lnT>
                    <a:lnB w="12700">
                      <a:solidFill>
                        <a:schemeClr val="tx1"/>
                      </a:solidFill>
                    </a:lnB>
                  </a:tcPr>
                </a:tc>
                <a:tc rowSpan="2">
                  <a:txBody>
                    <a:bodyPr/>
                    <a:lstStyle/>
                    <a:p>
                      <a:pPr lvl="0" algn="ctr">
                        <a:buNone/>
                      </a:pPr>
                      <a:r>
                        <a:rPr lang="en-US" sz="1200" b="0" i="0" u="none" strike="noStrike" noProof="0" dirty="0">
                          <a:solidFill>
                            <a:srgbClr val="000000"/>
                          </a:solidFill>
                          <a:effectLst/>
                          <a:latin typeface="Calibri"/>
                        </a:rPr>
                        <a:t>427</a:t>
                      </a: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66.36</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90926341"/>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77.98</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55098399"/>
                  </a:ext>
                </a:extLst>
              </a:tr>
              <a:tr h="144763">
                <a:tc vMerge="1">
                  <a:txBody>
                    <a:bodyPr/>
                    <a:lstStyle/>
                    <a:p>
                      <a:endParaRPr lang="en-US"/>
                    </a:p>
                  </a:txBody>
                  <a:tcPr marL="0" marR="0" marT="0" marB="0" horzOverflow="overflow"/>
                </a:tc>
                <a:tc rowSpan="2">
                  <a:txBody>
                    <a:bodyPr/>
                    <a:lstStyle/>
                    <a:p>
                      <a:pPr lvl="0" algn="ctr">
                        <a:buNone/>
                      </a:pPr>
                      <a:r>
                        <a:rPr lang="en-US" sz="1200" dirty="0">
                          <a:effectLst/>
                          <a:latin typeface="Calibri"/>
                        </a:rPr>
                        <a:t>269</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73.43</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198499"/>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58.28</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9900546"/>
                  </a:ext>
                </a:extLst>
              </a:tr>
              <a:tr h="144763">
                <a:tc vMerge="1">
                  <a:txBody>
                    <a:bodyPr/>
                    <a:lstStyle/>
                    <a:p>
                      <a:endParaRPr lang="en-US"/>
                    </a:p>
                  </a:txBody>
                  <a:tcPr marL="0" marR="0" marT="0" marB="0" horzOverflow="overflow"/>
                </a:tc>
                <a:tc rowSpan="2">
                  <a:txBody>
                    <a:bodyPr/>
                    <a:lstStyle/>
                    <a:p>
                      <a:pPr lvl="0" algn="ctr">
                        <a:buNone/>
                      </a:pPr>
                      <a:r>
                        <a:rPr lang="en-US" sz="1200" dirty="0">
                          <a:effectLst/>
                          <a:latin typeface="Calibri"/>
                        </a:rPr>
                        <a:t>312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60.81</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98535691"/>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72.42</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14259572"/>
                  </a:ext>
                </a:extLst>
              </a:tr>
              <a:tr h="144763">
                <a:tc vMerge="1">
                  <a:txBody>
                    <a:bodyPr/>
                    <a:lstStyle/>
                    <a:p>
                      <a:endParaRPr lang="en-US"/>
                    </a:p>
                  </a:txBody>
                  <a:tcPr marL="0" marR="0" marT="0" marB="0" horzOverflow="overflow"/>
                </a:tc>
                <a:tc rowSpan="2">
                  <a:txBody>
                    <a:bodyPr/>
                    <a:lstStyle/>
                    <a:p>
                      <a:pPr lvl="0" algn="ctr" rtl="0">
                        <a:buNone/>
                      </a:pPr>
                      <a:r>
                        <a:rPr lang="en-US" sz="1200" dirty="0">
                          <a:effectLst/>
                          <a:latin typeface="Calibri"/>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61.31</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1</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332909"/>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rtl="0">
                        <a:buNone/>
                      </a:pPr>
                      <a:r>
                        <a:rPr lang="en-US" sz="1200" dirty="0">
                          <a:effectLst/>
                          <a:latin typeface="Calibri"/>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74.95</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0</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0794890"/>
                  </a:ext>
                </a:extLst>
              </a:tr>
              <a:tr h="144763">
                <a:tc vMerge="1">
                  <a:txBody>
                    <a:bodyPr/>
                    <a:lstStyle/>
                    <a:p>
                      <a:endParaRPr lang="en-US"/>
                    </a:p>
                  </a:txBody>
                  <a:tcPr marL="0" marR="0" marT="0" marB="0" horzOverflow="overflow"/>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301241680"/>
                  </a:ext>
                </a:extLst>
              </a:tr>
            </a:tbl>
          </a:graphicData>
        </a:graphic>
      </p:graphicFrame>
      <p:graphicFrame>
        <p:nvGraphicFramePr>
          <p:cNvPr id="4" name="Table 3">
            <a:extLst>
              <a:ext uri="{FF2B5EF4-FFF2-40B4-BE49-F238E27FC236}">
                <a16:creationId xmlns:a16="http://schemas.microsoft.com/office/drawing/2014/main" id="{76A582CA-02FF-C87B-0447-9883DE379E8C}"/>
              </a:ext>
            </a:extLst>
          </p:cNvPr>
          <p:cNvGraphicFramePr>
            <a:graphicFrameLocks noGrp="1"/>
          </p:cNvGraphicFramePr>
          <p:nvPr>
            <p:extLst>
              <p:ext uri="{D42A27DB-BD31-4B8C-83A1-F6EECF244321}">
                <p14:modId xmlns:p14="http://schemas.microsoft.com/office/powerpoint/2010/main" val="2831891625"/>
              </p:ext>
            </p:extLst>
          </p:nvPr>
        </p:nvGraphicFramePr>
        <p:xfrm>
          <a:off x="6329168" y="1507365"/>
          <a:ext cx="4308079" cy="3200400"/>
        </p:xfrm>
        <a:graphic>
          <a:graphicData uri="http://schemas.openxmlformats.org/drawingml/2006/table">
            <a:tbl>
              <a:tblPr firstRow="1" bandRow="1">
                <a:tableStyleId>{5940675A-B579-460E-94D1-54222C63F5DA}</a:tableStyleId>
              </a:tblPr>
              <a:tblGrid>
                <a:gridCol w="916820">
                  <a:extLst>
                    <a:ext uri="{9D8B030D-6E8A-4147-A177-3AD203B41FA5}">
                      <a16:colId xmlns:a16="http://schemas.microsoft.com/office/drawing/2014/main" val="3741935733"/>
                    </a:ext>
                  </a:extLst>
                </a:gridCol>
                <a:gridCol w="701764">
                  <a:extLst>
                    <a:ext uri="{9D8B030D-6E8A-4147-A177-3AD203B41FA5}">
                      <a16:colId xmlns:a16="http://schemas.microsoft.com/office/drawing/2014/main" val="3520559942"/>
                    </a:ext>
                  </a:extLst>
                </a:gridCol>
                <a:gridCol w="966264">
                  <a:extLst>
                    <a:ext uri="{9D8B030D-6E8A-4147-A177-3AD203B41FA5}">
                      <a16:colId xmlns:a16="http://schemas.microsoft.com/office/drawing/2014/main" val="2897409965"/>
                    </a:ext>
                  </a:extLst>
                </a:gridCol>
                <a:gridCol w="817803">
                  <a:extLst>
                    <a:ext uri="{9D8B030D-6E8A-4147-A177-3AD203B41FA5}">
                      <a16:colId xmlns:a16="http://schemas.microsoft.com/office/drawing/2014/main" val="3394931734"/>
                    </a:ext>
                  </a:extLst>
                </a:gridCol>
                <a:gridCol w="905428">
                  <a:extLst>
                    <a:ext uri="{9D8B030D-6E8A-4147-A177-3AD203B41FA5}">
                      <a16:colId xmlns:a16="http://schemas.microsoft.com/office/drawing/2014/main" val="437315187"/>
                    </a:ext>
                  </a:extLst>
                </a:gridCol>
              </a:tblGrid>
              <a:tr h="295537">
                <a:tc>
                  <a:txBody>
                    <a:bodyPr/>
                    <a:lstStyle/>
                    <a:p>
                      <a:pPr lvl="0" algn="ctr">
                        <a:buNone/>
                      </a:pP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User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Item shown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Offer price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dirty="0">
                          <a:effectLst/>
                          <a:latin typeface="Calibri"/>
                        </a:rPr>
                        <a:t>Purchase decision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79315075"/>
                  </a:ext>
                </a:extLst>
              </a:tr>
              <a:tr h="177322">
                <a:tc rowSpan="3">
                  <a:txBody>
                    <a:bodyPr/>
                    <a:lstStyle/>
                    <a:p>
                      <a:pPr lvl="0" algn="ctr">
                        <a:buNone/>
                      </a:pPr>
                      <a:endParaRPr lang="en-US" sz="1200" b="1" dirty="0">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rowSpan="3">
                  <a:txBody>
                    <a:bodyPr/>
                    <a:lstStyle/>
                    <a:p>
                      <a:pPr lvl="0" algn="ctr">
                        <a:buNone/>
                      </a:pPr>
                      <a:r>
                        <a:rPr lang="en-US" sz="1200" dirty="0">
                          <a:effectLst/>
                          <a:highlight>
                            <a:srgbClr val="FFFF00"/>
                          </a:highlight>
                          <a:latin typeface="Calibri"/>
                        </a:rPr>
                        <a:t>92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77.96</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0</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917431015"/>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effectLst/>
                          <a:latin typeface="Calibri"/>
                        </a:rPr>
                        <a:t>2</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97.14</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48180872"/>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63.67</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60119768"/>
                  </a:ext>
                </a:extLst>
              </a:tr>
              <a:tr h="177322">
                <a:tc rowSpan="7">
                  <a:txBody>
                    <a:bodyPr/>
                    <a:lstStyle/>
                    <a:p>
                      <a:pPr lvl="0" algn="ctr">
                        <a:buNone/>
                      </a:pPr>
                      <a:r>
                        <a:rPr lang="en-US" sz="1200" b="1" dirty="0">
                          <a:latin typeface="+mn-lt"/>
                        </a:rPr>
                        <a:t>Similar/</a:t>
                      </a:r>
                    </a:p>
                    <a:p>
                      <a:pPr lvl="0" algn="ctr">
                        <a:buNone/>
                      </a:pPr>
                      <a:r>
                        <a:rPr lang="en-US" sz="1200" b="1" dirty="0">
                          <a:latin typeface="+mn-lt"/>
                        </a:rPr>
                        <a:t>Nearby clustered users </a:t>
                      </a:r>
                    </a:p>
                  </a:txBody>
                  <a:tcPr anchor="ctr">
                    <a:lnL w="12700">
                      <a:solidFill>
                        <a:schemeClr val="tx1"/>
                      </a:solidFill>
                    </a:lnL>
                    <a:lnR w="12700">
                      <a:solidFill>
                        <a:schemeClr val="tx1"/>
                      </a:solidFill>
                    </a:lnR>
                    <a:lnT w="12700">
                      <a:solidFill>
                        <a:schemeClr val="tx1"/>
                      </a:solidFill>
                    </a:lnT>
                    <a:lnB w="12700">
                      <a:solidFill>
                        <a:schemeClr val="tx1"/>
                      </a:solidFill>
                    </a:lnB>
                  </a:tcPr>
                </a:tc>
                <a:tc rowSpan="3">
                  <a:txBody>
                    <a:bodyPr/>
                    <a:lstStyle/>
                    <a:p>
                      <a:pPr lvl="0" algn="ctr">
                        <a:buNone/>
                      </a:pPr>
                      <a:r>
                        <a:rPr lang="en-US" sz="1200" dirty="0">
                          <a:effectLst/>
                          <a:latin typeface="Calibri"/>
                        </a:rPr>
                        <a:t>253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solidFill>
                            <a:schemeClr val="tx1"/>
                          </a:solidFill>
                          <a:effectLst/>
                          <a:latin typeface="Calibri"/>
                        </a:rPr>
                        <a:t>1</a:t>
                      </a:r>
                      <a:endParaRPr lang="en-US" sz="1200" b="0" dirty="0">
                        <a:solidFill>
                          <a:schemeClr val="tx1"/>
                        </a:solidFill>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62.45</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7283146"/>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75.92</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54599371"/>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2</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94.69</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93799013"/>
                  </a:ext>
                </a:extLst>
              </a:tr>
              <a:tr h="177322">
                <a:tc vMerge="1">
                  <a:txBody>
                    <a:bodyPr/>
                    <a:lstStyle/>
                    <a:p>
                      <a:endParaRPr lang="en-US"/>
                    </a:p>
                  </a:txBody>
                  <a:tcPr anchor="b"/>
                </a:tc>
                <a:tc rowSpan="3">
                  <a:txBody>
                    <a:bodyPr/>
                    <a:lstStyle/>
                    <a:p>
                      <a:pPr lvl="0" algn="ctr">
                        <a:buNone/>
                      </a:pPr>
                      <a:r>
                        <a:rPr lang="en-US" sz="1200" dirty="0">
                          <a:effectLst/>
                          <a:latin typeface="Calibri"/>
                        </a:rPr>
                        <a:t>383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solidFill>
                            <a:schemeClr val="tx1"/>
                          </a:solidFill>
                          <a:effectLst/>
                          <a:latin typeface="Calibri"/>
                        </a:rPr>
                        <a:t>2</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92.24</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56127300"/>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64.9</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65096805"/>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78.98</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85394679"/>
                  </a:ext>
                </a:extLst>
              </a:tr>
              <a:tr h="177322">
                <a:tc vMerge="1">
                  <a:txBody>
                    <a:bodyPr/>
                    <a:lstStyle/>
                    <a:p>
                      <a:endParaRPr lang="en-US"/>
                    </a:p>
                  </a:txBody>
                  <a:tcPr anchor="b"/>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354797260"/>
                  </a:ext>
                </a:extLst>
              </a:tr>
            </a:tbl>
          </a:graphicData>
        </a:graphic>
      </p:graphicFrame>
      <p:sp>
        <p:nvSpPr>
          <p:cNvPr id="5" name="TextBox 4">
            <a:extLst>
              <a:ext uri="{FF2B5EF4-FFF2-40B4-BE49-F238E27FC236}">
                <a16:creationId xmlns:a16="http://schemas.microsoft.com/office/drawing/2014/main" id="{34A6AD13-FAC8-77BD-1A78-083D987822E6}"/>
              </a:ext>
            </a:extLst>
          </p:cNvPr>
          <p:cNvSpPr txBox="1"/>
          <p:nvPr/>
        </p:nvSpPr>
        <p:spPr>
          <a:xfrm>
            <a:off x="853671" y="1100550"/>
            <a:ext cx="1308297" cy="338554"/>
          </a:xfrm>
          <a:prstGeom prst="rect">
            <a:avLst/>
          </a:prstGeom>
          <a:noFill/>
        </p:spPr>
        <p:txBody>
          <a:bodyPr wrap="square">
            <a:spAutoFit/>
          </a:bodyPr>
          <a:lstStyle/>
          <a:p>
            <a:r>
              <a:rPr lang="en-US" sz="1600" b="1" dirty="0"/>
              <a:t>S</a:t>
            </a:r>
            <a:r>
              <a:rPr lang="en-US" sz="1600" b="1" i="0" u="none" strike="noStrike" baseline="0" dirty="0"/>
              <a:t>cenario 1 </a:t>
            </a:r>
            <a:endParaRPr lang="en-US" sz="1600" b="1" dirty="0"/>
          </a:p>
        </p:txBody>
      </p:sp>
      <p:sp>
        <p:nvSpPr>
          <p:cNvPr id="7" name="TextBox 6">
            <a:extLst>
              <a:ext uri="{FF2B5EF4-FFF2-40B4-BE49-F238E27FC236}">
                <a16:creationId xmlns:a16="http://schemas.microsoft.com/office/drawing/2014/main" id="{3E82987E-3C2D-DD93-6EFB-81684F041213}"/>
              </a:ext>
            </a:extLst>
          </p:cNvPr>
          <p:cNvSpPr txBox="1"/>
          <p:nvPr/>
        </p:nvSpPr>
        <p:spPr>
          <a:xfrm>
            <a:off x="6329168" y="1054466"/>
            <a:ext cx="1308297" cy="338554"/>
          </a:xfrm>
          <a:prstGeom prst="rect">
            <a:avLst/>
          </a:prstGeom>
          <a:noFill/>
        </p:spPr>
        <p:txBody>
          <a:bodyPr wrap="square">
            <a:spAutoFit/>
          </a:bodyPr>
          <a:lstStyle/>
          <a:p>
            <a:r>
              <a:rPr lang="en-US" sz="1600" b="1" dirty="0"/>
              <a:t>S</a:t>
            </a:r>
            <a:r>
              <a:rPr lang="en-US" sz="1600" b="1" i="0" u="none" strike="noStrike" baseline="0" dirty="0"/>
              <a:t>cenario </a:t>
            </a:r>
            <a:r>
              <a:rPr lang="en-US" sz="1600" b="1" dirty="0"/>
              <a:t>2</a:t>
            </a:r>
            <a:r>
              <a:rPr lang="en-US" sz="1600" b="1" i="0" u="none" strike="noStrike" baseline="0" dirty="0"/>
              <a:t> </a:t>
            </a:r>
            <a:endParaRPr lang="en-US" sz="1600" b="1" dirty="0"/>
          </a:p>
        </p:txBody>
      </p:sp>
      <p:sp>
        <p:nvSpPr>
          <p:cNvPr id="9" name="TextBox 8">
            <a:extLst>
              <a:ext uri="{FF2B5EF4-FFF2-40B4-BE49-F238E27FC236}">
                <a16:creationId xmlns:a16="http://schemas.microsoft.com/office/drawing/2014/main" id="{6A3BDD7E-D9D3-70F7-60B4-7981964183D1}"/>
              </a:ext>
            </a:extLst>
          </p:cNvPr>
          <p:cNvSpPr txBox="1"/>
          <p:nvPr/>
        </p:nvSpPr>
        <p:spPr>
          <a:xfrm>
            <a:off x="853671" y="5165969"/>
            <a:ext cx="10291407" cy="369332"/>
          </a:xfrm>
          <a:prstGeom prst="rect">
            <a:avLst/>
          </a:prstGeom>
          <a:noFill/>
        </p:spPr>
        <p:txBody>
          <a:bodyPr wrap="square">
            <a:spAutoFit/>
          </a:bodyPr>
          <a:lstStyle/>
          <a:p>
            <a:pPr algn="l"/>
            <a:r>
              <a:rPr lang="en-US" sz="1800" i="1" dirty="0">
                <a:latin typeface="LinLibertineT"/>
              </a:rPr>
              <a:t>Nearby clustered users </a:t>
            </a:r>
            <a:r>
              <a:rPr lang="en-US" sz="1600" i="1" dirty="0"/>
              <a:t>are</a:t>
            </a:r>
            <a:r>
              <a:rPr lang="en-US" sz="1800" i="1" dirty="0">
                <a:latin typeface="LinLibertineT"/>
              </a:rPr>
              <a:t> the ones </a:t>
            </a:r>
            <a:r>
              <a:rPr lang="en-US" sz="1800" b="0" i="1" u="none" strike="noStrike" baseline="0" dirty="0">
                <a:latin typeface="LinLibertineT"/>
              </a:rPr>
              <a:t>having similar purchase decisions for a given item at a given offer price.</a:t>
            </a:r>
            <a:endParaRPr lang="en-US" i="1" dirty="0"/>
          </a:p>
        </p:txBody>
      </p:sp>
    </p:spTree>
    <p:extLst>
      <p:ext uri="{BB962C8B-B14F-4D97-AF65-F5344CB8AC3E}">
        <p14:creationId xmlns:p14="http://schemas.microsoft.com/office/powerpoint/2010/main" val="348455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00F3-3852-6638-EC60-F02636411597}"/>
              </a:ext>
            </a:extLst>
          </p:cNvPr>
          <p:cNvSpPr>
            <a:spLocks noGrp="1"/>
          </p:cNvSpPr>
          <p:nvPr>
            <p:ph type="title"/>
          </p:nvPr>
        </p:nvSpPr>
        <p:spPr/>
        <p:txBody>
          <a:bodyPr/>
          <a:lstStyle/>
          <a:p>
            <a:r>
              <a:rPr lang="en-US" dirty="0"/>
              <a:t>Conclusion </a:t>
            </a:r>
          </a:p>
        </p:txBody>
      </p:sp>
      <p:sp>
        <p:nvSpPr>
          <p:cNvPr id="5" name="TextBox 4">
            <a:extLst>
              <a:ext uri="{FF2B5EF4-FFF2-40B4-BE49-F238E27FC236}">
                <a16:creationId xmlns:a16="http://schemas.microsoft.com/office/drawing/2014/main" id="{62EE6502-4299-84E6-DA7D-190D0AC18B1A}"/>
              </a:ext>
            </a:extLst>
          </p:cNvPr>
          <p:cNvSpPr txBox="1"/>
          <p:nvPr/>
        </p:nvSpPr>
        <p:spPr>
          <a:xfrm>
            <a:off x="362242" y="1043267"/>
            <a:ext cx="10638693" cy="2800767"/>
          </a:xfrm>
          <a:prstGeom prst="rect">
            <a:avLst/>
          </a:prstGeom>
          <a:noFill/>
        </p:spPr>
        <p:txBody>
          <a:bodyPr wrap="square">
            <a:spAutoFit/>
          </a:bodyPr>
          <a:lstStyle/>
          <a:p>
            <a:pPr marL="285750" indent="-285750" algn="l">
              <a:buFont typeface="Wingdings" panose="05000000000000000000" pitchFamily="2" charset="2"/>
              <a:buChar char="Ø"/>
            </a:pPr>
            <a:r>
              <a:rPr lang="en-US" sz="1600" dirty="0"/>
              <a:t>D</a:t>
            </a:r>
            <a:r>
              <a:rPr lang="en-US" sz="1600" b="0" i="0" u="none" strike="noStrike" baseline="0" dirty="0"/>
              <a:t>emonstrated a novel approach for user segmentation based on WTP, using a combination of neural price-aware collaborative filtering and clustering techniques.</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S</a:t>
            </a:r>
            <a:r>
              <a:rPr lang="en-US" sz="1600" b="0" i="0" u="none" strike="noStrike" baseline="0" dirty="0"/>
              <a:t>egments are not only formed based on the price at which the item is purchased by a user but the price at which the item is not purchased by a user is also considered. </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I</a:t>
            </a:r>
            <a:r>
              <a:rPr lang="en-US" sz="1600" b="0" i="0" u="none" strike="noStrike" baseline="0" dirty="0"/>
              <a:t>n case the user purchase data contains user interaction with multiple items, the user’s joint purchasing decisions on all items are considered while segmenting. </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The p</a:t>
            </a:r>
            <a:r>
              <a:rPr lang="en-US" sz="1600" b="0" i="0" u="none" strike="noStrike" baseline="0" dirty="0"/>
              <a:t>roposed approach can be used to create user segments based on WTP in various business domains, enabling them to create more personalized pricing and marketing strategies, leading to increased revenue and user satisfaction.</a:t>
            </a:r>
            <a:endParaRPr lang="en-US" sz="1600" dirty="0"/>
          </a:p>
        </p:txBody>
      </p:sp>
    </p:spTree>
    <p:extLst>
      <p:ext uri="{BB962C8B-B14F-4D97-AF65-F5344CB8AC3E}">
        <p14:creationId xmlns:p14="http://schemas.microsoft.com/office/powerpoint/2010/main" val="7186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1B57-E247-9721-9D5D-5D68FFC77136}"/>
              </a:ext>
            </a:extLst>
          </p:cNvPr>
          <p:cNvSpPr>
            <a:spLocks noGrp="1"/>
          </p:cNvSpPr>
          <p:nvPr>
            <p:ph type="title"/>
          </p:nvPr>
        </p:nvSpPr>
        <p:spPr/>
        <p:txBody>
          <a:bodyPr/>
          <a:lstStyle/>
          <a:p>
            <a:r>
              <a:rPr lang="en-US" dirty="0"/>
              <a:t>Reference</a:t>
            </a:r>
          </a:p>
        </p:txBody>
      </p:sp>
      <p:sp>
        <p:nvSpPr>
          <p:cNvPr id="5" name="TextBox 4">
            <a:extLst>
              <a:ext uri="{FF2B5EF4-FFF2-40B4-BE49-F238E27FC236}">
                <a16:creationId xmlns:a16="http://schemas.microsoft.com/office/drawing/2014/main" id="{D91DAE0E-A205-EBCA-E92C-FB0F9417C896}"/>
              </a:ext>
            </a:extLst>
          </p:cNvPr>
          <p:cNvSpPr txBox="1"/>
          <p:nvPr/>
        </p:nvSpPr>
        <p:spPr>
          <a:xfrm>
            <a:off x="257322" y="881257"/>
            <a:ext cx="11461065" cy="2800767"/>
          </a:xfrm>
          <a:prstGeom prst="rect">
            <a:avLst/>
          </a:prstGeom>
          <a:noFill/>
        </p:spPr>
        <p:txBody>
          <a:bodyPr wrap="square">
            <a:spAutoFit/>
          </a:bodyPr>
          <a:lstStyle/>
          <a:p>
            <a:pPr algn="l"/>
            <a:r>
              <a:rPr lang="en-US" sz="1600" b="0" i="0" u="none" strike="noStrike" baseline="0" dirty="0" err="1"/>
              <a:t>Masiero</a:t>
            </a:r>
            <a:r>
              <a:rPr lang="en-US" sz="1600" b="0" i="0" u="none" strike="noStrike" baseline="0" dirty="0"/>
              <a:t>, Lorenzo, and Juan L. </a:t>
            </a:r>
            <a:r>
              <a:rPr lang="en-US" sz="1600" b="0" i="0" u="none" strike="noStrike" baseline="0" dirty="0" err="1"/>
              <a:t>Nicolau</a:t>
            </a:r>
            <a:r>
              <a:rPr lang="en-US" sz="1600" b="0" i="0" u="none" strike="noStrike" baseline="0" dirty="0"/>
              <a:t>. "Tourism market segmentation based on price sensitivity: Finding similar price preferences on tourism activities." Journal of Travel Research 51, no. 4 (2012): 426-435.</a:t>
            </a:r>
          </a:p>
          <a:p>
            <a:pPr algn="l"/>
            <a:endParaRPr lang="en-US" sz="1600" b="0" i="0" u="none" strike="noStrike" baseline="0" dirty="0"/>
          </a:p>
          <a:p>
            <a:pPr algn="l"/>
            <a:r>
              <a:rPr lang="en-US" sz="1600" dirty="0"/>
              <a:t>Zhang, Lei, and </a:t>
            </a:r>
            <a:r>
              <a:rPr lang="en-US" sz="1600" dirty="0" err="1"/>
              <a:t>YangWu</a:t>
            </a:r>
            <a:r>
              <a:rPr lang="en-US" sz="1600" dirty="0"/>
              <a:t>. "Market segmentation and willingness to pay for green electricity among urban residents in China: The case of Jiangsu Province." Energy Policy 51 (2012): 514-523.</a:t>
            </a:r>
          </a:p>
          <a:p>
            <a:endParaRPr lang="en-US" sz="1600" dirty="0">
              <a:effectLst/>
            </a:endParaRPr>
          </a:p>
          <a:p>
            <a:pPr algn="l"/>
            <a:r>
              <a:rPr lang="en-US" sz="1600" b="0" i="0" u="none" strike="noStrike" baseline="0" dirty="0" err="1"/>
              <a:t>Arevalillo</a:t>
            </a:r>
            <a:r>
              <a:rPr lang="en-US" sz="1600" b="0" i="0" u="none" strike="noStrike" baseline="0" dirty="0"/>
              <a:t>, Jorge M. "A machine learning approach to assess price sensitivity with application to automobile loan segmentation." Applied Soft Computing 76 (2019): 390-399.</a:t>
            </a:r>
            <a:endParaRPr lang="en-US" sz="1600" dirty="0"/>
          </a:p>
          <a:p>
            <a:endParaRPr lang="en-US" sz="1600" dirty="0">
              <a:effectLst/>
            </a:endParaRPr>
          </a:p>
          <a:p>
            <a:r>
              <a:rPr lang="en-US" sz="1600" dirty="0">
                <a:effectLst/>
              </a:rPr>
              <a:t>He, </a:t>
            </a:r>
            <a:r>
              <a:rPr lang="en-US" sz="1600" dirty="0" err="1">
                <a:effectLst/>
              </a:rPr>
              <a:t>Xiangnan</a:t>
            </a:r>
            <a:r>
              <a:rPr lang="en-US" sz="1600" dirty="0">
                <a:effectLst/>
              </a:rPr>
              <a:t>, Lizi Liao, </a:t>
            </a:r>
            <a:r>
              <a:rPr lang="en-US" sz="1600" dirty="0" err="1">
                <a:effectLst/>
              </a:rPr>
              <a:t>Hanwang</a:t>
            </a:r>
            <a:r>
              <a:rPr lang="en-US" sz="1600" dirty="0">
                <a:effectLst/>
              </a:rPr>
              <a:t> Zhang, </a:t>
            </a:r>
            <a:r>
              <a:rPr lang="en-US" sz="1600" dirty="0" err="1">
                <a:effectLst/>
              </a:rPr>
              <a:t>Liqiang</a:t>
            </a:r>
            <a:r>
              <a:rPr lang="en-US" sz="1600" dirty="0">
                <a:effectLst/>
              </a:rPr>
              <a:t> </a:t>
            </a:r>
            <a:r>
              <a:rPr lang="en-US" sz="1600" dirty="0" err="1">
                <a:effectLst/>
              </a:rPr>
              <a:t>Nie</a:t>
            </a:r>
            <a:r>
              <a:rPr lang="en-US" sz="1600" dirty="0">
                <a:effectLst/>
              </a:rPr>
              <a:t>, Xia Hu, and Tat-Seng Chua. "Neural collaborative filtering." In Proceedings of the 26th international conference on world wide web, pp. 173-182. 2017.</a:t>
            </a:r>
            <a:endParaRPr lang="en-US" sz="1600" dirty="0"/>
          </a:p>
        </p:txBody>
      </p:sp>
    </p:spTree>
    <p:extLst>
      <p:ext uri="{BB962C8B-B14F-4D97-AF65-F5344CB8AC3E}">
        <p14:creationId xmlns:p14="http://schemas.microsoft.com/office/powerpoint/2010/main" val="195326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D912-736D-AB30-2300-22D8E5CB9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78AF19-C7B4-E253-65B6-284D1E3E03BD}"/>
              </a:ext>
            </a:extLst>
          </p:cNvPr>
          <p:cNvSpPr>
            <a:spLocks noGrp="1"/>
          </p:cNvSpPr>
          <p:nvPr>
            <p:ph idx="4294967295"/>
          </p:nvPr>
        </p:nvSpPr>
        <p:spPr>
          <a:xfrm>
            <a:off x="3613291" y="2698750"/>
            <a:ext cx="5626100" cy="730250"/>
          </a:xfrm>
        </p:spPr>
        <p:txBody>
          <a:bodyPr vert="horz" lIns="68580" tIns="34290" rIns="68580" bIns="34290" rtlCol="0" anchor="t">
            <a:noAutofit/>
          </a:bodyPr>
          <a:lstStyle/>
          <a:p>
            <a:pPr marL="0" indent="0">
              <a:buNone/>
            </a:pPr>
            <a:r>
              <a:rPr lang="en-US" sz="3600" dirty="0">
                <a:solidFill>
                  <a:srgbClr val="C00000"/>
                </a:solidFill>
                <a:ea typeface="Calibri"/>
                <a:cs typeface="Arial"/>
              </a:rPr>
              <a:t>Thank you, Any questions ?</a:t>
            </a:r>
            <a:endParaRPr lang="en-US" sz="3600" dirty="0">
              <a:solidFill>
                <a:srgbClr val="C00000"/>
              </a:solidFill>
              <a:ea typeface="Calibri"/>
            </a:endParaRPr>
          </a:p>
        </p:txBody>
      </p:sp>
    </p:spTree>
    <p:extLst>
      <p:ext uri="{BB962C8B-B14F-4D97-AF65-F5344CB8AC3E}">
        <p14:creationId xmlns:p14="http://schemas.microsoft.com/office/powerpoint/2010/main" val="206121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AB4-C41C-5466-4B86-6FAB5366FC2C}"/>
              </a:ext>
            </a:extLst>
          </p:cNvPr>
          <p:cNvSpPr>
            <a:spLocks noGrp="1"/>
          </p:cNvSpPr>
          <p:nvPr>
            <p:ph type="title"/>
          </p:nvPr>
        </p:nvSpPr>
        <p:spPr/>
        <p:txBody>
          <a:bodyPr/>
          <a:lstStyle/>
          <a:p>
            <a:r>
              <a:rPr lang="en-US" dirty="0">
                <a:latin typeface="LinLibertineT"/>
              </a:rPr>
              <a:t>Objective</a:t>
            </a:r>
            <a:endParaRPr lang="en-US" dirty="0"/>
          </a:p>
        </p:txBody>
      </p:sp>
      <p:sp>
        <p:nvSpPr>
          <p:cNvPr id="7" name="TextBox 6">
            <a:extLst>
              <a:ext uri="{FF2B5EF4-FFF2-40B4-BE49-F238E27FC236}">
                <a16:creationId xmlns:a16="http://schemas.microsoft.com/office/drawing/2014/main" id="{A32E3527-14E0-35D5-FD2F-E9F63D3667BE}"/>
              </a:ext>
            </a:extLst>
          </p:cNvPr>
          <p:cNvSpPr txBox="1"/>
          <p:nvPr/>
        </p:nvSpPr>
        <p:spPr>
          <a:xfrm>
            <a:off x="257322" y="1168631"/>
            <a:ext cx="6256019" cy="3785652"/>
          </a:xfrm>
          <a:prstGeom prst="rect">
            <a:avLst/>
          </a:prstGeom>
          <a:noFill/>
        </p:spPr>
        <p:txBody>
          <a:bodyPr wrap="square">
            <a:spAutoFit/>
          </a:bodyPr>
          <a:lstStyle/>
          <a:p>
            <a:pPr marL="285750" indent="-285750">
              <a:buFont typeface="Wingdings" panose="05000000000000000000" pitchFamily="2" charset="2"/>
              <a:buChar char="Ø"/>
            </a:pPr>
            <a:r>
              <a:rPr lang="en-US" sz="1600" b="0" i="0" u="none" strike="noStrike" baseline="0" dirty="0"/>
              <a:t>User segmentation can benefit in increasing business revenue by providing users with the right offers, improving user satisfaction by making marketing efforts segment-oriented, etc.</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0" u="none" strike="noStrike" baseline="0" dirty="0"/>
              <a:t>While user segmentation considers a wide range of factors such as geographic, demographic, psychological, and behavioral, user segmentation based on willingness to pay (WTP) focuses exclusively on the price sensitivity aspect of user behavior.</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0" u="none" strike="noStrike" baseline="0" dirty="0"/>
              <a:t> User segmentation based on WTP is crucial in developing a successful pricing and revenue strategy for a product or service.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1" u="none" strike="noStrike" baseline="0" dirty="0"/>
              <a:t>The paper aims to propose a novel approach for user segmentation based on their</a:t>
            </a:r>
            <a:r>
              <a:rPr lang="en-US" sz="1600" i="1" dirty="0"/>
              <a:t> </a:t>
            </a:r>
            <a:r>
              <a:rPr lang="en-US" sz="1600" b="0" i="1" u="none" strike="noStrike" baseline="0" dirty="0"/>
              <a:t>WTP using user purchase data.</a:t>
            </a:r>
          </a:p>
          <a:p>
            <a:pPr marL="285750" indent="-285750" algn="l">
              <a:buFont typeface="Wingdings" panose="05000000000000000000" pitchFamily="2" charset="2"/>
              <a:buChar char="Ø"/>
            </a:pPr>
            <a:endParaRPr lang="en-US" sz="1600" b="0" i="0" u="none" strike="noStrike" baseline="0" dirty="0"/>
          </a:p>
        </p:txBody>
      </p:sp>
      <p:pic>
        <p:nvPicPr>
          <p:cNvPr id="9" name="Picture 8" descr="A group of people standing on circles&#10;&#10;Description automatically generated">
            <a:extLst>
              <a:ext uri="{FF2B5EF4-FFF2-40B4-BE49-F238E27FC236}">
                <a16:creationId xmlns:a16="http://schemas.microsoft.com/office/drawing/2014/main" id="{6DBD135F-A0FD-4DEC-481C-94154F9F8C8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6364459" y="1164994"/>
            <a:ext cx="5715000" cy="4524375"/>
          </a:xfrm>
          <a:prstGeom prst="rect">
            <a:avLst/>
          </a:prstGeom>
        </p:spPr>
      </p:pic>
      <p:sp>
        <p:nvSpPr>
          <p:cNvPr id="4" name="TextBox 3">
            <a:extLst>
              <a:ext uri="{FF2B5EF4-FFF2-40B4-BE49-F238E27FC236}">
                <a16:creationId xmlns:a16="http://schemas.microsoft.com/office/drawing/2014/main" id="{7E6B6F45-4785-B87E-EAC0-2ACFC01B969D}"/>
              </a:ext>
            </a:extLst>
          </p:cNvPr>
          <p:cNvSpPr txBox="1"/>
          <p:nvPr/>
        </p:nvSpPr>
        <p:spPr>
          <a:xfrm>
            <a:off x="9109418" y="5124967"/>
            <a:ext cx="3082582" cy="246221"/>
          </a:xfrm>
          <a:prstGeom prst="rect">
            <a:avLst/>
          </a:prstGeom>
          <a:noFill/>
        </p:spPr>
        <p:txBody>
          <a:bodyPr wrap="square">
            <a:spAutoFit/>
          </a:bodyPr>
          <a:lstStyle/>
          <a:p>
            <a:r>
              <a:rPr lang="en-US" sz="1000" dirty="0"/>
              <a:t>https://emglobalgroup.com/marketing-segmentation/</a:t>
            </a:r>
          </a:p>
        </p:txBody>
      </p:sp>
    </p:spTree>
    <p:extLst>
      <p:ext uri="{BB962C8B-B14F-4D97-AF65-F5344CB8AC3E}">
        <p14:creationId xmlns:p14="http://schemas.microsoft.com/office/powerpoint/2010/main" val="132351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24E2-5C93-A1DA-958A-31121446E6FF}"/>
              </a:ext>
            </a:extLst>
          </p:cNvPr>
          <p:cNvSpPr>
            <a:spLocks noGrp="1"/>
          </p:cNvSpPr>
          <p:nvPr>
            <p:ph type="title"/>
          </p:nvPr>
        </p:nvSpPr>
        <p:spPr/>
        <p:txBody>
          <a:bodyPr/>
          <a:lstStyle/>
          <a:p>
            <a:r>
              <a:rPr lang="en-US" dirty="0"/>
              <a:t>Introduction</a:t>
            </a:r>
          </a:p>
        </p:txBody>
      </p:sp>
      <p:graphicFrame>
        <p:nvGraphicFramePr>
          <p:cNvPr id="7" name="Table 6">
            <a:extLst>
              <a:ext uri="{FF2B5EF4-FFF2-40B4-BE49-F238E27FC236}">
                <a16:creationId xmlns:a16="http://schemas.microsoft.com/office/drawing/2014/main" id="{B6DD49ED-2BB0-6F1B-D0AD-6BF9302D21A6}"/>
              </a:ext>
            </a:extLst>
          </p:cNvPr>
          <p:cNvGraphicFramePr>
            <a:graphicFrameLocks noGrp="1"/>
          </p:cNvGraphicFramePr>
          <p:nvPr>
            <p:extLst>
              <p:ext uri="{D42A27DB-BD31-4B8C-83A1-F6EECF244321}">
                <p14:modId xmlns:p14="http://schemas.microsoft.com/office/powerpoint/2010/main" val="688965608"/>
              </p:ext>
            </p:extLst>
          </p:nvPr>
        </p:nvGraphicFramePr>
        <p:xfrm>
          <a:off x="257323" y="881257"/>
          <a:ext cx="11418862" cy="3850640"/>
        </p:xfrm>
        <a:graphic>
          <a:graphicData uri="http://schemas.openxmlformats.org/drawingml/2006/table">
            <a:tbl>
              <a:tblPr firstRow="1" bandRow="1">
                <a:tableStyleId>{69012ECD-51FC-41F1-AA8D-1B2483CD663E}</a:tableStyleId>
              </a:tblPr>
              <a:tblGrid>
                <a:gridCol w="1191649">
                  <a:extLst>
                    <a:ext uri="{9D8B030D-6E8A-4147-A177-3AD203B41FA5}">
                      <a16:colId xmlns:a16="http://schemas.microsoft.com/office/drawing/2014/main" val="1140978298"/>
                    </a:ext>
                  </a:extLst>
                </a:gridCol>
                <a:gridCol w="5031341">
                  <a:extLst>
                    <a:ext uri="{9D8B030D-6E8A-4147-A177-3AD203B41FA5}">
                      <a16:colId xmlns:a16="http://schemas.microsoft.com/office/drawing/2014/main" val="114942253"/>
                    </a:ext>
                  </a:extLst>
                </a:gridCol>
                <a:gridCol w="5195872">
                  <a:extLst>
                    <a:ext uri="{9D8B030D-6E8A-4147-A177-3AD203B41FA5}">
                      <a16:colId xmlns:a16="http://schemas.microsoft.com/office/drawing/2014/main" val="677531024"/>
                    </a:ext>
                  </a:extLst>
                </a:gridCol>
              </a:tblGrid>
              <a:tr h="370840">
                <a:tc>
                  <a:txBody>
                    <a:bodyPr/>
                    <a:lstStyle/>
                    <a:p>
                      <a:endParaRPr lang="en-US" sz="1600" i="0"/>
                    </a:p>
                  </a:txBody>
                  <a:tcPr/>
                </a:tc>
                <a:tc gridSpan="2">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600" b="1" u="none" strike="noStrike" baseline="0" dirty="0"/>
                        <a:t>User segmentation  based on WTP</a:t>
                      </a:r>
                      <a:endParaRPr lang="en-US" sz="1600" b="1" i="0" dirty="0">
                        <a:latin typeface="+mn-lt"/>
                      </a:endParaRPr>
                    </a:p>
                  </a:txBody>
                  <a:tcPr/>
                </a:tc>
                <a:tc hMerge="1">
                  <a:txBody>
                    <a:bodyPr/>
                    <a:lstStyle/>
                    <a:p>
                      <a:endParaRPr lang="en-US" sz="1600" dirty="0"/>
                    </a:p>
                  </a:txBody>
                  <a:tcPr/>
                </a:tc>
                <a:extLst>
                  <a:ext uri="{0D108BD9-81ED-4DB2-BD59-A6C34878D82A}">
                    <a16:rowId xmlns:a16="http://schemas.microsoft.com/office/drawing/2014/main" val="3227800920"/>
                  </a:ext>
                </a:extLst>
              </a:tr>
              <a:tr h="370840">
                <a:tc>
                  <a:txBody>
                    <a:bodyPr/>
                    <a:lstStyle/>
                    <a:p>
                      <a:r>
                        <a:rPr lang="en-US" sz="1600" b="1" i="0" dirty="0"/>
                        <a:t>Method</a:t>
                      </a:r>
                    </a:p>
                  </a:txBody>
                  <a:tcPr/>
                </a:tc>
                <a:tc>
                  <a:txBody>
                    <a:bodyPr/>
                    <a:lstStyle/>
                    <a:p>
                      <a:pPr algn="ctr"/>
                      <a:r>
                        <a:rPr lang="en-US" sz="1600" b="1" dirty="0"/>
                        <a:t>Stated preference </a:t>
                      </a:r>
                      <a:endParaRPr lang="en-US" sz="1600" b="1" i="0" dirty="0"/>
                    </a:p>
                  </a:txBody>
                  <a:tcPr/>
                </a:tc>
                <a:tc>
                  <a:txBody>
                    <a:bodyPr/>
                    <a:lstStyle/>
                    <a:p>
                      <a:pPr algn="ctr"/>
                      <a:r>
                        <a:rPr lang="en-US" sz="1600" b="1" dirty="0"/>
                        <a:t>Revealed preference</a:t>
                      </a:r>
                      <a:endParaRPr lang="en-US" sz="1600" b="1" i="0" dirty="0"/>
                    </a:p>
                  </a:txBody>
                  <a:tcPr/>
                </a:tc>
                <a:extLst>
                  <a:ext uri="{0D108BD9-81ED-4DB2-BD59-A6C34878D82A}">
                    <a16:rowId xmlns:a16="http://schemas.microsoft.com/office/drawing/2014/main" val="1021398668"/>
                  </a:ext>
                </a:extLst>
              </a:tr>
              <a:tr h="370840">
                <a:tc>
                  <a:txBody>
                    <a:bodyPr/>
                    <a:lstStyle/>
                    <a:p>
                      <a:endParaRPr lang="en-US" sz="1600" b="1" i="0" dirty="0"/>
                    </a:p>
                  </a:txBody>
                  <a:tcPr/>
                </a:tc>
                <a:tc>
                  <a:txBody>
                    <a:bodyPr/>
                    <a:lstStyle/>
                    <a:p>
                      <a:pPr marL="342900" indent="-342900">
                        <a:buFont typeface="Wingdings" panose="05000000000000000000" pitchFamily="2" charset="2"/>
                        <a:buChar char="Ø"/>
                      </a:pPr>
                      <a:r>
                        <a:rPr lang="en-US" sz="1600" dirty="0"/>
                        <a:t>Involve directly asking individuals about their preferences through surveys, interviews, or hypothetical scenarios.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Data is self-reported and hypothetical, based on what individuals say they would do or prefer.</a:t>
                      </a:r>
                      <a:endParaRPr lang="en-US" sz="1600" i="0" dirty="0"/>
                    </a:p>
                  </a:txBody>
                  <a:tcPr/>
                </a:tc>
                <a:tc>
                  <a:txBody>
                    <a:bodyPr/>
                    <a:lstStyle/>
                    <a:p>
                      <a:pPr marL="342900" indent="-342900">
                        <a:buFont typeface="Wingdings" panose="05000000000000000000" pitchFamily="2" charset="2"/>
                        <a:buChar char="Ø"/>
                      </a:pPr>
                      <a:r>
                        <a:rPr lang="en-US" sz="1600" dirty="0"/>
                        <a:t>Infer preferences based on observed choices made by individuals in real-world situations.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Data is based on actual choices made by individuals in real situations, providing more concrete and observable information.</a:t>
                      </a:r>
                      <a:endParaRPr lang="en-US" sz="1600" i="0" dirty="0"/>
                    </a:p>
                  </a:txBody>
                  <a:tcPr/>
                </a:tc>
                <a:extLst>
                  <a:ext uri="{0D108BD9-81ED-4DB2-BD59-A6C34878D82A}">
                    <a16:rowId xmlns:a16="http://schemas.microsoft.com/office/drawing/2014/main" val="2687331072"/>
                  </a:ext>
                </a:extLst>
              </a:tr>
              <a:tr h="370840">
                <a:tc>
                  <a:txBody>
                    <a:bodyPr/>
                    <a:lstStyle/>
                    <a:p>
                      <a:r>
                        <a:rPr lang="en-US" sz="1600" b="1" dirty="0"/>
                        <a:t>Limitations</a:t>
                      </a:r>
                      <a:endParaRPr lang="en-US" sz="1600" b="1" i="0" dirty="0"/>
                    </a:p>
                  </a:txBody>
                  <a:tcPr/>
                </a:tc>
                <a:tc>
                  <a:txBody>
                    <a:bodyPr/>
                    <a:lstStyle/>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u="none" strike="noStrike" baseline="0" dirty="0"/>
                        <a:t>Does not necessarily require respondents to purchase the product, and thus can deviate from the user’s actual WTP</a:t>
                      </a:r>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Do not consider user’s joint purchase decision on multiple item</a:t>
                      </a:r>
                    </a:p>
                  </a:txBody>
                  <a:tcPr/>
                </a:tc>
                <a:tc>
                  <a:txBody>
                    <a:bodyPr/>
                    <a:lstStyle/>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u="none" strike="noStrike" baseline="0" dirty="0"/>
                        <a:t>Need well-defined item and user attributes, which might sometimes be difficult to gather due to security and privacy issues. </a:t>
                      </a:r>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Do not consider user’s joint purchase decision on multiple item</a:t>
                      </a:r>
                    </a:p>
                  </a:txBody>
                  <a:tcPr/>
                </a:tc>
                <a:extLst>
                  <a:ext uri="{0D108BD9-81ED-4DB2-BD59-A6C34878D82A}">
                    <a16:rowId xmlns:a16="http://schemas.microsoft.com/office/drawing/2014/main" val="807187489"/>
                  </a:ext>
                </a:extLst>
              </a:tr>
            </a:tbl>
          </a:graphicData>
        </a:graphic>
      </p:graphicFrame>
      <p:sp>
        <p:nvSpPr>
          <p:cNvPr id="8" name="TextBox 7">
            <a:extLst>
              <a:ext uri="{FF2B5EF4-FFF2-40B4-BE49-F238E27FC236}">
                <a16:creationId xmlns:a16="http://schemas.microsoft.com/office/drawing/2014/main" id="{8204CDCF-BADF-26E8-DA09-952A121C05CE}"/>
              </a:ext>
            </a:extLst>
          </p:cNvPr>
          <p:cNvSpPr txBox="1"/>
          <p:nvPr/>
        </p:nvSpPr>
        <p:spPr>
          <a:xfrm>
            <a:off x="257323" y="4930657"/>
            <a:ext cx="9618197" cy="1077218"/>
          </a:xfrm>
          <a:prstGeom prst="rect">
            <a:avLst/>
          </a:prstGeom>
          <a:noFill/>
        </p:spPr>
        <p:txBody>
          <a:bodyPr wrap="square">
            <a:spAutoFit/>
          </a:bodyPr>
          <a:lstStyle/>
          <a:p>
            <a:r>
              <a:rPr lang="en-US" sz="1600" b="1" dirty="0"/>
              <a:t>Proposed approach addresses the limitations:</a:t>
            </a:r>
            <a:endParaRPr lang="en-US" sz="1600" dirty="0"/>
          </a:p>
          <a:p>
            <a:pPr marL="285750" indent="-285750">
              <a:buFont typeface="Wingdings" panose="05000000000000000000" pitchFamily="2" charset="2"/>
              <a:buChar char="Ø"/>
            </a:pPr>
            <a:r>
              <a:rPr lang="en-US" sz="1600" i="1" dirty="0"/>
              <a:t>Uses</a:t>
            </a:r>
            <a:r>
              <a:rPr lang="en-US" sz="1600" b="0" i="1" u="none" strike="noStrike" baseline="0" dirty="0"/>
              <a:t> user purchase data that correspond to revealed preference data</a:t>
            </a:r>
          </a:p>
          <a:p>
            <a:pPr marL="285750" indent="-285750">
              <a:buFont typeface="Wingdings" panose="05000000000000000000" pitchFamily="2" charset="2"/>
              <a:buChar char="Ø"/>
            </a:pPr>
            <a:r>
              <a:rPr lang="en-US" sz="1600" i="1" dirty="0"/>
              <a:t>C</a:t>
            </a:r>
            <a:r>
              <a:rPr lang="en-US" sz="1600" b="0" i="1" u="none" strike="noStrike" baseline="0" dirty="0"/>
              <a:t>onsider joint purchasing decisions/behavior on multiple items when segmenting.</a:t>
            </a:r>
          </a:p>
          <a:p>
            <a:pPr marL="285750" indent="-285750">
              <a:buFont typeface="Wingdings" panose="05000000000000000000" pitchFamily="2" charset="2"/>
              <a:buChar char="Ø"/>
            </a:pPr>
            <a:r>
              <a:rPr lang="en-US" sz="1600" i="1" dirty="0"/>
              <a:t>U</a:t>
            </a:r>
            <a:r>
              <a:rPr lang="en-US" sz="1600" b="0" i="1" u="none" strike="noStrike" baseline="0" dirty="0"/>
              <a:t>ses the collaborative filtering technique that does not require well-defined item and user attributes</a:t>
            </a:r>
            <a:r>
              <a:rPr lang="en-US" sz="1600" b="0" i="0" u="none" strike="noStrike" baseline="0" dirty="0"/>
              <a:t>.</a:t>
            </a:r>
            <a:endParaRPr lang="en-US" sz="1600" dirty="0"/>
          </a:p>
        </p:txBody>
      </p:sp>
    </p:spTree>
    <p:extLst>
      <p:ext uri="{BB962C8B-B14F-4D97-AF65-F5344CB8AC3E}">
        <p14:creationId xmlns:p14="http://schemas.microsoft.com/office/powerpoint/2010/main" val="33463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FE1D-011B-56D8-79C5-84549DFC0E2F}"/>
              </a:ext>
            </a:extLst>
          </p:cNvPr>
          <p:cNvSpPr>
            <a:spLocks noGrp="1"/>
          </p:cNvSpPr>
          <p:nvPr>
            <p:ph type="title"/>
          </p:nvPr>
        </p:nvSpPr>
        <p:spPr/>
        <p:txBody>
          <a:bodyPr/>
          <a:lstStyle/>
          <a:p>
            <a:r>
              <a:rPr lang="en-US" dirty="0"/>
              <a:t>Neural collaborative filtering(2017) </a:t>
            </a:r>
          </a:p>
        </p:txBody>
      </p:sp>
      <p:sp>
        <p:nvSpPr>
          <p:cNvPr id="3" name="Footer Placeholder 2">
            <a:extLst>
              <a:ext uri="{FF2B5EF4-FFF2-40B4-BE49-F238E27FC236}">
                <a16:creationId xmlns:a16="http://schemas.microsoft.com/office/drawing/2014/main" id="{29326B33-C792-EF50-95CD-9EDDDD2FE900}"/>
              </a:ext>
            </a:extLst>
          </p:cNvPr>
          <p:cNvSpPr>
            <a:spLocks noGrp="1"/>
          </p:cNvSpPr>
          <p:nvPr>
            <p:ph type="ftr" sz="quarter" idx="11"/>
          </p:nvPr>
        </p:nvSpPr>
        <p:spPr/>
        <p:txBody>
          <a:bodyPr/>
          <a:lstStyle/>
          <a:p>
            <a:r>
              <a:rPr lang="en-IN"/>
              <a:t>TCS confidential</a:t>
            </a:r>
          </a:p>
        </p:txBody>
      </p:sp>
      <p:sp>
        <p:nvSpPr>
          <p:cNvPr id="4" name="Slide Number Placeholder 3">
            <a:extLst>
              <a:ext uri="{FF2B5EF4-FFF2-40B4-BE49-F238E27FC236}">
                <a16:creationId xmlns:a16="http://schemas.microsoft.com/office/drawing/2014/main" id="{AA23147E-157A-2B9C-2474-53DA4AA5E053}"/>
              </a:ext>
            </a:extLst>
          </p:cNvPr>
          <p:cNvSpPr>
            <a:spLocks noGrp="1"/>
          </p:cNvSpPr>
          <p:nvPr>
            <p:ph type="sldNum" sz="quarter" idx="12"/>
          </p:nvPr>
        </p:nvSpPr>
        <p:spPr/>
        <p:txBody>
          <a:bodyPr/>
          <a:lstStyle/>
          <a:p>
            <a:fld id="{662A0901-ACEF-4BE9-9C8C-C119B421173E}" type="slidenum">
              <a:rPr lang="en-IN" smtClean="0"/>
              <a:t>4</a:t>
            </a:fld>
            <a:endParaRPr lang="en-IN"/>
          </a:p>
        </p:txBody>
      </p:sp>
      <p:pic>
        <p:nvPicPr>
          <p:cNvPr id="6" name="Picture 5" descr="A diagram of a layer&#10;&#10;Description automatically generated">
            <a:extLst>
              <a:ext uri="{FF2B5EF4-FFF2-40B4-BE49-F238E27FC236}">
                <a16:creationId xmlns:a16="http://schemas.microsoft.com/office/drawing/2014/main" id="{867EA1CE-86AC-5327-8927-0C8DB9CB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5" y="1256745"/>
            <a:ext cx="6103718" cy="3664733"/>
          </a:xfrm>
          <a:prstGeom prst="rect">
            <a:avLst/>
          </a:prstGeom>
        </p:spPr>
      </p:pic>
      <p:sp>
        <p:nvSpPr>
          <p:cNvPr id="8" name="TextBox 7">
            <a:extLst>
              <a:ext uri="{FF2B5EF4-FFF2-40B4-BE49-F238E27FC236}">
                <a16:creationId xmlns:a16="http://schemas.microsoft.com/office/drawing/2014/main" id="{2003F8BF-84A6-4DE8-3941-1AC5546670C6}"/>
              </a:ext>
            </a:extLst>
          </p:cNvPr>
          <p:cNvSpPr txBox="1"/>
          <p:nvPr/>
        </p:nvSpPr>
        <p:spPr>
          <a:xfrm>
            <a:off x="148342" y="5937276"/>
            <a:ext cx="11969812" cy="261610"/>
          </a:xfrm>
          <a:prstGeom prst="rect">
            <a:avLst/>
          </a:prstGeom>
          <a:noFill/>
        </p:spPr>
        <p:txBody>
          <a:bodyPr wrap="square">
            <a:spAutoFit/>
          </a:bodyPr>
          <a:lstStyle/>
          <a:p>
            <a:r>
              <a:rPr lang="en-US" sz="1100" dirty="0">
                <a:effectLst/>
              </a:rPr>
              <a:t>He, </a:t>
            </a:r>
            <a:r>
              <a:rPr lang="en-US" sz="1100" dirty="0" err="1">
                <a:effectLst/>
              </a:rPr>
              <a:t>Xiangnan</a:t>
            </a:r>
            <a:r>
              <a:rPr lang="en-US" sz="1100" dirty="0">
                <a:effectLst/>
              </a:rPr>
              <a:t>, Lizi Liao, </a:t>
            </a:r>
            <a:r>
              <a:rPr lang="en-US" sz="1100" dirty="0" err="1">
                <a:effectLst/>
              </a:rPr>
              <a:t>Hanwang</a:t>
            </a:r>
            <a:r>
              <a:rPr lang="en-US" sz="1100" dirty="0">
                <a:effectLst/>
              </a:rPr>
              <a:t> Zhang, </a:t>
            </a:r>
            <a:r>
              <a:rPr lang="en-US" sz="1100" dirty="0" err="1">
                <a:effectLst/>
              </a:rPr>
              <a:t>Liqiang</a:t>
            </a:r>
            <a:r>
              <a:rPr lang="en-US" sz="1100" dirty="0">
                <a:effectLst/>
              </a:rPr>
              <a:t> </a:t>
            </a:r>
            <a:r>
              <a:rPr lang="en-US" sz="1100" dirty="0" err="1">
                <a:effectLst/>
              </a:rPr>
              <a:t>Nie</a:t>
            </a:r>
            <a:r>
              <a:rPr lang="en-US" sz="1100" dirty="0">
                <a:effectLst/>
              </a:rPr>
              <a:t>, Xia Hu, and Tat-Seng Chua. "Neural collaborative filtering." In Proceedings of the 26th international conference on world wide web, pp. 173-182. 2017.</a:t>
            </a:r>
            <a:endParaRPr lang="en-US" sz="1100" dirty="0"/>
          </a:p>
        </p:txBody>
      </p:sp>
      <p:sp>
        <p:nvSpPr>
          <p:cNvPr id="12" name="TextBox 11">
            <a:extLst>
              <a:ext uri="{FF2B5EF4-FFF2-40B4-BE49-F238E27FC236}">
                <a16:creationId xmlns:a16="http://schemas.microsoft.com/office/drawing/2014/main" id="{27CAC299-CE11-1ADB-615A-EDFF48453B31}"/>
              </a:ext>
            </a:extLst>
          </p:cNvPr>
          <p:cNvSpPr txBox="1"/>
          <p:nvPr/>
        </p:nvSpPr>
        <p:spPr>
          <a:xfrm>
            <a:off x="6361043" y="1688727"/>
            <a:ext cx="5573632" cy="2308324"/>
          </a:xfrm>
          <a:prstGeom prst="rect">
            <a:avLst/>
          </a:prstGeom>
          <a:noFill/>
        </p:spPr>
        <p:txBody>
          <a:bodyPr wrap="square">
            <a:spAutoFit/>
          </a:bodyPr>
          <a:lstStyle/>
          <a:p>
            <a:pPr marL="285750" indent="-285750" rtl="0">
              <a:buFont typeface="Wingdings" panose="05000000000000000000" pitchFamily="2" charset="2"/>
              <a:buChar char="Ø"/>
            </a:pPr>
            <a:r>
              <a:rPr lang="en-US" sz="1600" dirty="0"/>
              <a:t>Neural Collaborative Filtering (NCF) uses neural networks to model complex interactions between users and items for recommendation systems.</a:t>
            </a:r>
          </a:p>
          <a:p>
            <a:pPr rtl="0"/>
            <a:endParaRPr lang="en-US" sz="1600" dirty="0"/>
          </a:p>
          <a:p>
            <a:pPr marL="285750" indent="-285750" rtl="0">
              <a:buFont typeface="Wingdings" panose="05000000000000000000" pitchFamily="2" charset="2"/>
              <a:buChar char="Ø"/>
            </a:pPr>
            <a:r>
              <a:rPr lang="en-US" sz="1600" dirty="0"/>
              <a:t>NCF is generic and can express and generalize matrix factorization under its framework.</a:t>
            </a:r>
          </a:p>
          <a:p>
            <a:pPr marL="285750" indent="-285750" rtl="0">
              <a:buFont typeface="Wingdings" panose="05000000000000000000" pitchFamily="2" charset="2"/>
              <a:buChar char="Ø"/>
            </a:pPr>
            <a:endParaRPr lang="en-US" sz="1600" dirty="0"/>
          </a:p>
          <a:p>
            <a:pPr marL="285750" indent="-285750" rtl="0">
              <a:buFont typeface="Wingdings" panose="05000000000000000000" pitchFamily="2" charset="2"/>
              <a:buChar char="Ø"/>
            </a:pPr>
            <a:r>
              <a:rPr lang="en-US" sz="1600" dirty="0"/>
              <a:t>NCF is scalable, making it suitable for large-scale recommendation systems with millions of users and items</a:t>
            </a:r>
          </a:p>
        </p:txBody>
      </p:sp>
    </p:spTree>
    <p:extLst>
      <p:ext uri="{BB962C8B-B14F-4D97-AF65-F5344CB8AC3E}">
        <p14:creationId xmlns:p14="http://schemas.microsoft.com/office/powerpoint/2010/main" val="252933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F71A-EA15-1CA7-65F8-A955678D57C0}"/>
              </a:ext>
            </a:extLst>
          </p:cNvPr>
          <p:cNvSpPr>
            <a:spLocks noGrp="1"/>
          </p:cNvSpPr>
          <p:nvPr>
            <p:ph type="title"/>
          </p:nvPr>
        </p:nvSpPr>
        <p:spPr/>
        <p:txBody>
          <a:bodyPr/>
          <a:lstStyle/>
          <a:p>
            <a:r>
              <a:rPr lang="en-US" dirty="0"/>
              <a:t>Proposed approach</a:t>
            </a:r>
          </a:p>
        </p:txBody>
      </p:sp>
      <p:pic>
        <p:nvPicPr>
          <p:cNvPr id="5" name="Picture 4" descr="A diagram of a process&#10;&#10;Description automatically generated">
            <a:extLst>
              <a:ext uri="{FF2B5EF4-FFF2-40B4-BE49-F238E27FC236}">
                <a16:creationId xmlns:a16="http://schemas.microsoft.com/office/drawing/2014/main" id="{92BD7618-E07C-0FA9-B2E5-4BA90CF3C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11" y="892334"/>
            <a:ext cx="4834023" cy="5073331"/>
          </a:xfrm>
          <a:prstGeom prst="rect">
            <a:avLst/>
          </a:prstGeom>
        </p:spPr>
      </p:pic>
      <p:sp>
        <p:nvSpPr>
          <p:cNvPr id="6" name="TextBox 5">
            <a:extLst>
              <a:ext uri="{FF2B5EF4-FFF2-40B4-BE49-F238E27FC236}">
                <a16:creationId xmlns:a16="http://schemas.microsoft.com/office/drawing/2014/main" id="{66B9831C-DF6C-4B9E-3F45-D5CDDC9A106F}"/>
              </a:ext>
            </a:extLst>
          </p:cNvPr>
          <p:cNvSpPr txBox="1"/>
          <p:nvPr/>
        </p:nvSpPr>
        <p:spPr>
          <a:xfrm>
            <a:off x="5640445" y="5128668"/>
            <a:ext cx="6098344" cy="1077218"/>
          </a:xfrm>
          <a:prstGeom prst="rect">
            <a:avLst/>
          </a:prstGeom>
          <a:noFill/>
        </p:spPr>
        <p:txBody>
          <a:bodyPr wrap="square">
            <a:spAutoFit/>
          </a:bodyPr>
          <a:lstStyle/>
          <a:p>
            <a:pPr algn="l"/>
            <a:r>
              <a:rPr lang="en-US" sz="1600" b="1" i="1" dirty="0"/>
              <a:t>S</a:t>
            </a:r>
            <a:r>
              <a:rPr lang="en-US" sz="1600" b="1" i="1" u="none" strike="noStrike" baseline="0" dirty="0"/>
              <a:t>tep 2: Clustering</a:t>
            </a:r>
          </a:p>
          <a:p>
            <a:pPr algn="l"/>
            <a:endParaRPr lang="en-US" sz="1600" b="1" i="0" u="none" strike="noStrike" baseline="0" dirty="0"/>
          </a:p>
          <a:p>
            <a:pPr marL="285750" indent="-285750" algn="l">
              <a:buFont typeface="Wingdings" panose="05000000000000000000" pitchFamily="2" charset="2"/>
              <a:buChar char="Ø"/>
            </a:pPr>
            <a:r>
              <a:rPr lang="en-US" sz="1600" dirty="0"/>
              <a:t>U</a:t>
            </a:r>
            <a:r>
              <a:rPr lang="en-US" sz="1600" b="0" i="0" u="none" strike="noStrike" baseline="0" dirty="0"/>
              <a:t>sers are clustered using the learned latent factors. These clusters refer to the segments formed comprising users having similar WTP</a:t>
            </a:r>
            <a:endParaRPr lang="en-US" sz="1600" dirty="0"/>
          </a:p>
        </p:txBody>
      </p:sp>
      <p:sp>
        <p:nvSpPr>
          <p:cNvPr id="8" name="TextBox 7">
            <a:extLst>
              <a:ext uri="{FF2B5EF4-FFF2-40B4-BE49-F238E27FC236}">
                <a16:creationId xmlns:a16="http://schemas.microsoft.com/office/drawing/2014/main" id="{CA43AE01-A4C7-F9C8-C28E-761B5973AD0A}"/>
              </a:ext>
            </a:extLst>
          </p:cNvPr>
          <p:cNvSpPr txBox="1"/>
          <p:nvPr/>
        </p:nvSpPr>
        <p:spPr>
          <a:xfrm>
            <a:off x="5514786" y="892334"/>
            <a:ext cx="6098344" cy="338554"/>
          </a:xfrm>
          <a:prstGeom prst="rect">
            <a:avLst/>
          </a:prstGeom>
          <a:noFill/>
        </p:spPr>
        <p:txBody>
          <a:bodyPr wrap="square">
            <a:spAutoFit/>
          </a:bodyPr>
          <a:lstStyle/>
          <a:p>
            <a:r>
              <a:rPr lang="en-US" sz="1600" b="1" i="1" u="none" strike="noStrike" baseline="0" dirty="0"/>
              <a:t>Step1: Neural price-aware collaborative filtering</a:t>
            </a:r>
            <a:endParaRPr lang="en-US" sz="1600" b="1" i="1" dirty="0"/>
          </a:p>
        </p:txBody>
      </p:sp>
      <p:sp>
        <p:nvSpPr>
          <p:cNvPr id="12" name="TextBox 11">
            <a:extLst>
              <a:ext uri="{FF2B5EF4-FFF2-40B4-BE49-F238E27FC236}">
                <a16:creationId xmlns:a16="http://schemas.microsoft.com/office/drawing/2014/main" id="{E373B11E-0F91-46B3-5565-C48FA85615EB}"/>
              </a:ext>
            </a:extLst>
          </p:cNvPr>
          <p:cNvSpPr txBox="1"/>
          <p:nvPr/>
        </p:nvSpPr>
        <p:spPr>
          <a:xfrm>
            <a:off x="5640445" y="3066565"/>
            <a:ext cx="6098344" cy="2062103"/>
          </a:xfrm>
          <a:prstGeom prst="rect">
            <a:avLst/>
          </a:prstGeom>
          <a:noFill/>
        </p:spPr>
        <p:txBody>
          <a:bodyPr wrap="square">
            <a:spAutoFit/>
          </a:bodyPr>
          <a:lstStyle/>
          <a:p>
            <a:pPr marL="285750" indent="-285750" algn="l">
              <a:buFont typeface="Wingdings" panose="05000000000000000000" pitchFamily="2" charset="2"/>
              <a:buChar char="Ø"/>
            </a:pPr>
            <a:r>
              <a:rPr lang="en-US" sz="1600" b="0" u="none" strike="noStrike" baseline="0" dirty="0"/>
              <a:t>Extension to Neural collaborative filtering to consider price</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b="0" i="0" u="none" strike="noStrike" baseline="0" dirty="0"/>
              <a:t>𝑦</a:t>
            </a:r>
            <a:r>
              <a:rPr lang="en-US" sz="1600" b="0" i="0" u="none" strike="noStrike" baseline="-25000" dirty="0"/>
              <a:t>𝑗</a:t>
            </a:r>
            <a:r>
              <a:rPr lang="en-US" sz="1600" b="0" i="0" u="none" strike="noStrike" baseline="0" dirty="0"/>
              <a:t> represents the predicted purchase probability of item </a:t>
            </a:r>
            <a:r>
              <a:rPr lang="en-US" sz="1600" b="0" i="1" u="none" strike="noStrike" baseline="0" dirty="0" err="1"/>
              <a:t>i</a:t>
            </a:r>
            <a:r>
              <a:rPr lang="en-US" sz="1600" b="0" i="0" u="none" strike="noStrike" baseline="0" dirty="0"/>
              <a:t> at a particular price </a:t>
            </a:r>
            <a:r>
              <a:rPr lang="en-US" sz="1600" b="0" i="1" u="none" strike="noStrike" baseline="0" dirty="0"/>
              <a:t>p</a:t>
            </a:r>
            <a:r>
              <a:rPr lang="en-US" sz="1600" b="0" i="0" u="none" strike="noStrike" baseline="0" dirty="0"/>
              <a:t> by a user </a:t>
            </a:r>
            <a:r>
              <a:rPr lang="en-US" sz="1600" b="0" i="1" u="none" strike="noStrike" baseline="0" dirty="0"/>
              <a:t>u</a:t>
            </a:r>
            <a:r>
              <a:rPr lang="en-US" sz="1600" b="0" i="0" u="none" strike="noStrike" baseline="0" dirty="0"/>
              <a:t> for the </a:t>
            </a:r>
            <a:r>
              <a:rPr lang="en-US" sz="1600" b="0" i="1" u="none" strike="noStrike" baseline="0" dirty="0"/>
              <a:t>j-</a:t>
            </a:r>
            <a:r>
              <a:rPr lang="en-US" sz="1600" b="0" i="1" u="none" strike="noStrike" baseline="0" dirty="0" err="1"/>
              <a:t>th</a:t>
            </a:r>
            <a:r>
              <a:rPr lang="en-US" sz="1600" b="0" i="0" u="none" strike="noStrike" baseline="0" dirty="0"/>
              <a:t> sample.</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b="0" i="0" u="none" strike="noStrike" baseline="0" dirty="0"/>
              <a:t>When training, the model learns the latent factors for the users to best explain their purchase behavior. Consequently, latent factors of users with similar purchase behavior will be close together.</a:t>
            </a:r>
          </a:p>
        </p:txBody>
      </p:sp>
      <p:sp>
        <p:nvSpPr>
          <p:cNvPr id="14" name="TextBox 13">
            <a:extLst>
              <a:ext uri="{FF2B5EF4-FFF2-40B4-BE49-F238E27FC236}">
                <a16:creationId xmlns:a16="http://schemas.microsoft.com/office/drawing/2014/main" id="{D1B95360-C43C-6925-2A04-E4E62646AEE9}"/>
              </a:ext>
            </a:extLst>
          </p:cNvPr>
          <p:cNvSpPr txBox="1"/>
          <p:nvPr/>
        </p:nvSpPr>
        <p:spPr>
          <a:xfrm>
            <a:off x="5982224" y="3528289"/>
            <a:ext cx="227552" cy="369332"/>
          </a:xfrm>
          <a:prstGeom prst="rect">
            <a:avLst/>
          </a:prstGeom>
          <a:noFill/>
        </p:spPr>
        <p:txBody>
          <a:bodyPr wrap="square">
            <a:spAutoFit/>
          </a:bodyPr>
          <a:lstStyle/>
          <a:p>
            <a:r>
              <a:rPr lang="en-US" sz="1800" b="0" i="0" u="none" strike="noStrike" baseline="0" dirty="0">
                <a:latin typeface="LinLibertineT"/>
              </a:rPr>
              <a:t>ˆ</a:t>
            </a:r>
            <a:endParaRPr lang="en-US" dirty="0"/>
          </a:p>
        </p:txBody>
      </p:sp>
      <p:pic>
        <p:nvPicPr>
          <p:cNvPr id="7" name="Picture 6">
            <a:extLst>
              <a:ext uri="{FF2B5EF4-FFF2-40B4-BE49-F238E27FC236}">
                <a16:creationId xmlns:a16="http://schemas.microsoft.com/office/drawing/2014/main" id="{5A2EBA8E-2EB3-E2AA-847C-CB9AEE171CCB}"/>
              </a:ext>
            </a:extLst>
          </p:cNvPr>
          <p:cNvPicPr>
            <a:picLocks noChangeAspect="1"/>
          </p:cNvPicPr>
          <p:nvPr/>
        </p:nvPicPr>
        <p:blipFill>
          <a:blip r:embed="rId3"/>
          <a:stretch>
            <a:fillRect/>
          </a:stretch>
        </p:blipFill>
        <p:spPr>
          <a:xfrm>
            <a:off x="5810162" y="1286893"/>
            <a:ext cx="1677315" cy="1755329"/>
          </a:xfrm>
          <a:prstGeom prst="rect">
            <a:avLst/>
          </a:prstGeom>
        </p:spPr>
      </p:pic>
    </p:spTree>
    <p:extLst>
      <p:ext uri="{BB962C8B-B14F-4D97-AF65-F5344CB8AC3E}">
        <p14:creationId xmlns:p14="http://schemas.microsoft.com/office/powerpoint/2010/main" val="347552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D15-6E7A-BAE7-3CAC-E878C61D2E85}"/>
              </a:ext>
            </a:extLst>
          </p:cNvPr>
          <p:cNvSpPr>
            <a:spLocks noGrp="1"/>
          </p:cNvSpPr>
          <p:nvPr>
            <p:ph type="title"/>
          </p:nvPr>
        </p:nvSpPr>
        <p:spPr/>
        <p:txBody>
          <a:bodyPr/>
          <a:lstStyle/>
          <a:p>
            <a:r>
              <a:rPr lang="en-US" dirty="0"/>
              <a:t>Data generation</a:t>
            </a:r>
          </a:p>
        </p:txBody>
      </p:sp>
      <p:sp>
        <p:nvSpPr>
          <p:cNvPr id="5" name="TextBox 4">
            <a:extLst>
              <a:ext uri="{FF2B5EF4-FFF2-40B4-BE49-F238E27FC236}">
                <a16:creationId xmlns:a16="http://schemas.microsoft.com/office/drawing/2014/main" id="{A0C699FE-9C58-75F0-D931-C1DBD8BA0B16}"/>
              </a:ext>
            </a:extLst>
          </p:cNvPr>
          <p:cNvSpPr txBox="1"/>
          <p:nvPr/>
        </p:nvSpPr>
        <p:spPr>
          <a:xfrm>
            <a:off x="201052" y="1057025"/>
            <a:ext cx="5927772" cy="5016758"/>
          </a:xfrm>
          <a:prstGeom prst="rect">
            <a:avLst/>
          </a:prstGeom>
          <a:noFill/>
        </p:spPr>
        <p:txBody>
          <a:bodyPr wrap="square">
            <a:spAutoFit/>
          </a:bodyPr>
          <a:lstStyle/>
          <a:p>
            <a:pPr marL="285750" indent="-285750" algn="l">
              <a:buFont typeface="Wingdings" panose="05000000000000000000" pitchFamily="2" charset="2"/>
              <a:buChar char="Ø"/>
            </a:pPr>
            <a:r>
              <a:rPr lang="en-US" sz="1600" b="0" i="0" u="none" strike="noStrike" baseline="0" dirty="0"/>
              <a:t>We </a:t>
            </a:r>
            <a:r>
              <a:rPr lang="en-US" sz="1600" b="1" i="0" u="none" strike="noStrike" baseline="0" dirty="0"/>
              <a:t>consider two scenario </a:t>
            </a:r>
            <a:r>
              <a:rPr lang="en-US" sz="1600" b="0" i="0" u="none" strike="noStrike" baseline="0" dirty="0"/>
              <a:t>and 3 items i.e., item 0, item 1, and item 2.</a:t>
            </a:r>
          </a:p>
          <a:p>
            <a:pPr algn="l"/>
            <a:endParaRPr lang="en-US" sz="1600" dirty="0"/>
          </a:p>
          <a:p>
            <a:pPr marL="562767" lvl="1" indent="-285750">
              <a:buFont typeface="Wingdings" panose="05000000000000000000" pitchFamily="2" charset="2"/>
              <a:buChar char="Ø"/>
            </a:pPr>
            <a:r>
              <a:rPr lang="en-US" sz="1600" b="0" i="0" u="none" strike="noStrike" baseline="0" dirty="0"/>
              <a:t>In </a:t>
            </a:r>
            <a:r>
              <a:rPr lang="en-US" sz="1600" b="0" i="1" u="none" strike="noStrike" baseline="0" dirty="0"/>
              <a:t>scenario 1</a:t>
            </a:r>
            <a:r>
              <a:rPr lang="en-US" sz="1600" b="0" i="0" u="none" strike="noStrike" baseline="0" dirty="0"/>
              <a:t>, we consider item 0 and around 1000 users</a:t>
            </a:r>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dirty="0"/>
              <a:t>I</a:t>
            </a:r>
            <a:r>
              <a:rPr lang="en-US" sz="1600" b="0" i="0" u="none" strike="noStrike" baseline="0" dirty="0"/>
              <a:t>n </a:t>
            </a:r>
            <a:r>
              <a:rPr lang="en-US" sz="1600" b="0" i="1" u="none" strike="noStrike" baseline="0" dirty="0"/>
              <a:t>scenario 2 </a:t>
            </a:r>
            <a:r>
              <a:rPr lang="en-US" sz="1600" b="0" i="0" u="none" strike="noStrike" baseline="0" dirty="0"/>
              <a:t>we consider three items i.e., item 0, item 1, and item 2, and around 1000 users.</a:t>
            </a:r>
          </a:p>
          <a:p>
            <a:pPr marL="562767" lvl="1" indent="-285750">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b="1" i="0" u="none" strike="noStrike" baseline="0" dirty="0"/>
              <a:t>To generate data :</a:t>
            </a:r>
          </a:p>
          <a:p>
            <a:pPr algn="l"/>
            <a:endParaRPr lang="en-US" sz="1600" b="0" i="0" u="none" strike="noStrike" baseline="0" dirty="0"/>
          </a:p>
          <a:p>
            <a:pPr marL="562767" lvl="1" indent="-285750">
              <a:buFont typeface="Wingdings" panose="05000000000000000000" pitchFamily="2" charset="2"/>
              <a:buChar char="Ø"/>
            </a:pPr>
            <a:r>
              <a:rPr lang="en-US" sz="1600" dirty="0"/>
              <a:t>A</a:t>
            </a:r>
            <a:r>
              <a:rPr lang="en-US" sz="1600" b="0" i="0" u="none" strike="noStrike" baseline="0" dirty="0"/>
              <a:t> given</a:t>
            </a:r>
            <a:r>
              <a:rPr lang="en-US" sz="1600" dirty="0"/>
              <a:t> </a:t>
            </a:r>
            <a:r>
              <a:rPr lang="en-US" sz="1600" b="0" i="0" u="none" strike="noStrike" baseline="0" dirty="0"/>
              <a:t>user is shown an item/items (as per scenario) at a given offer price, </a:t>
            </a:r>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b="0" i="0" u="none" strike="noStrike" baseline="0" dirty="0"/>
              <a:t>Each user WTP for an item/items is sampled from the Figure 1. distributions for items</a:t>
            </a:r>
            <a:endParaRPr lang="en-US" sz="1600" dirty="0"/>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dirty="0"/>
              <a:t>B</a:t>
            </a:r>
            <a:r>
              <a:rPr lang="en-US" sz="1600" b="0" i="0" u="none" strike="noStrike" baseline="0" dirty="0"/>
              <a:t>ased on the user’s WTP, the user decides to purchase it or not. </a:t>
            </a:r>
          </a:p>
          <a:p>
            <a:pPr marL="562767" lvl="1" indent="-285750">
              <a:buFont typeface="Wingdings" panose="05000000000000000000" pitchFamily="2" charset="2"/>
              <a:buChar char="Ø"/>
            </a:pPr>
            <a:endParaRPr lang="en-US" sz="1600" dirty="0"/>
          </a:p>
          <a:p>
            <a:pPr algn="l"/>
            <a:r>
              <a:rPr lang="en-US" sz="1600" b="0" i="0" u="none" strike="noStrike" baseline="0" dirty="0"/>
              <a:t> </a:t>
            </a:r>
          </a:p>
        </p:txBody>
      </p:sp>
      <p:sp>
        <p:nvSpPr>
          <p:cNvPr id="7" name="TextBox 6">
            <a:extLst>
              <a:ext uri="{FF2B5EF4-FFF2-40B4-BE49-F238E27FC236}">
                <a16:creationId xmlns:a16="http://schemas.microsoft.com/office/drawing/2014/main" id="{BFA493BE-789B-0EB0-EAAF-40581DD7CB6B}"/>
              </a:ext>
            </a:extLst>
          </p:cNvPr>
          <p:cNvSpPr txBox="1"/>
          <p:nvPr/>
        </p:nvSpPr>
        <p:spPr>
          <a:xfrm>
            <a:off x="6351183" y="921333"/>
            <a:ext cx="3900270" cy="338554"/>
          </a:xfrm>
          <a:prstGeom prst="rect">
            <a:avLst/>
          </a:prstGeom>
          <a:noFill/>
        </p:spPr>
        <p:txBody>
          <a:bodyPr wrap="square">
            <a:spAutoFit/>
          </a:bodyPr>
          <a:lstStyle/>
          <a:p>
            <a:r>
              <a:rPr lang="en-US" sz="1600" b="1" dirty="0"/>
              <a:t>Figure 1. </a:t>
            </a:r>
            <a:r>
              <a:rPr lang="en-US" sz="1600" dirty="0"/>
              <a:t>D</a:t>
            </a:r>
            <a:r>
              <a:rPr lang="en-US" sz="1600" b="0" i="0" u="none" strike="noStrike" baseline="0" dirty="0"/>
              <a:t>istribution of the price of an item</a:t>
            </a:r>
            <a:endParaRPr lang="en-US" sz="1600" dirty="0"/>
          </a:p>
        </p:txBody>
      </p:sp>
      <p:pic>
        <p:nvPicPr>
          <p:cNvPr id="11" name="Picture 10">
            <a:extLst>
              <a:ext uri="{FF2B5EF4-FFF2-40B4-BE49-F238E27FC236}">
                <a16:creationId xmlns:a16="http://schemas.microsoft.com/office/drawing/2014/main" id="{B9DA8ED9-1AD5-1306-5E37-153AF90B3E4D}"/>
              </a:ext>
            </a:extLst>
          </p:cNvPr>
          <p:cNvPicPr>
            <a:picLocks noChangeAspect="1"/>
          </p:cNvPicPr>
          <p:nvPr/>
        </p:nvPicPr>
        <p:blipFill>
          <a:blip r:embed="rId2"/>
          <a:stretch>
            <a:fillRect/>
          </a:stretch>
        </p:blipFill>
        <p:spPr>
          <a:xfrm>
            <a:off x="6351183" y="1330932"/>
            <a:ext cx="3019482" cy="1133035"/>
          </a:xfrm>
          <a:prstGeom prst="rect">
            <a:avLst/>
          </a:prstGeom>
        </p:spPr>
      </p:pic>
      <p:pic>
        <p:nvPicPr>
          <p:cNvPr id="13" name="Picture 12">
            <a:extLst>
              <a:ext uri="{FF2B5EF4-FFF2-40B4-BE49-F238E27FC236}">
                <a16:creationId xmlns:a16="http://schemas.microsoft.com/office/drawing/2014/main" id="{CBC8BF1D-2E76-5344-8552-EA6C8FABE24A}"/>
              </a:ext>
            </a:extLst>
          </p:cNvPr>
          <p:cNvPicPr>
            <a:picLocks noChangeAspect="1"/>
          </p:cNvPicPr>
          <p:nvPr/>
        </p:nvPicPr>
        <p:blipFill>
          <a:blip r:embed="rId3"/>
          <a:stretch>
            <a:fillRect/>
          </a:stretch>
        </p:blipFill>
        <p:spPr>
          <a:xfrm>
            <a:off x="6351183" y="3525982"/>
            <a:ext cx="5596193" cy="2195511"/>
          </a:xfrm>
          <a:prstGeom prst="rect">
            <a:avLst/>
          </a:prstGeom>
        </p:spPr>
      </p:pic>
      <p:cxnSp>
        <p:nvCxnSpPr>
          <p:cNvPr id="19" name="Straight Connector 18">
            <a:extLst>
              <a:ext uri="{FF2B5EF4-FFF2-40B4-BE49-F238E27FC236}">
                <a16:creationId xmlns:a16="http://schemas.microsoft.com/office/drawing/2014/main" id="{CB67E813-C0D5-30F1-28BC-5622FA36BFBA}"/>
              </a:ext>
            </a:extLst>
          </p:cNvPr>
          <p:cNvCxnSpPr>
            <a:cxnSpLocks/>
          </p:cNvCxnSpPr>
          <p:nvPr/>
        </p:nvCxnSpPr>
        <p:spPr>
          <a:xfrm flipH="1" flipV="1">
            <a:off x="6132145" y="878375"/>
            <a:ext cx="12699" cy="5407001"/>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44C6CF9-A5A0-2ABC-A637-1781BFAC091A}"/>
              </a:ext>
            </a:extLst>
          </p:cNvPr>
          <p:cNvSpPr txBox="1"/>
          <p:nvPr/>
        </p:nvSpPr>
        <p:spPr>
          <a:xfrm>
            <a:off x="6351183" y="3147352"/>
            <a:ext cx="2370786" cy="338554"/>
          </a:xfrm>
          <a:prstGeom prst="rect">
            <a:avLst/>
          </a:prstGeom>
          <a:noFill/>
        </p:spPr>
        <p:txBody>
          <a:bodyPr wrap="square">
            <a:spAutoFit/>
          </a:bodyPr>
          <a:lstStyle/>
          <a:p>
            <a:r>
              <a:rPr lang="en-US" sz="1600" b="1" dirty="0"/>
              <a:t>Figure 2. </a:t>
            </a:r>
            <a:r>
              <a:rPr lang="en-US" sz="1600" dirty="0"/>
              <a:t>Sample data</a:t>
            </a:r>
          </a:p>
        </p:txBody>
      </p:sp>
    </p:spTree>
    <p:extLst>
      <p:ext uri="{BB962C8B-B14F-4D97-AF65-F5344CB8AC3E}">
        <p14:creationId xmlns:p14="http://schemas.microsoft.com/office/powerpoint/2010/main" val="371120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025B-E791-430D-61AC-BC348244185A}"/>
              </a:ext>
            </a:extLst>
          </p:cNvPr>
          <p:cNvSpPr>
            <a:spLocks noGrp="1"/>
          </p:cNvSpPr>
          <p:nvPr>
            <p:ph type="title"/>
          </p:nvPr>
        </p:nvSpPr>
        <p:spPr/>
        <p:txBody>
          <a:bodyPr/>
          <a:lstStyle/>
          <a:p>
            <a:r>
              <a:rPr lang="en-US" dirty="0">
                <a:cs typeface="Calibri Light"/>
              </a:rPr>
              <a:t>Result: Quality of the segments formed</a:t>
            </a:r>
          </a:p>
        </p:txBody>
      </p:sp>
      <p:pic>
        <p:nvPicPr>
          <p:cNvPr id="5" name="Picture 4" descr="A collage of different colored shapes&#10;&#10;Description automatically generated">
            <a:extLst>
              <a:ext uri="{FF2B5EF4-FFF2-40B4-BE49-F238E27FC236}">
                <a16:creationId xmlns:a16="http://schemas.microsoft.com/office/drawing/2014/main" id="{B389498D-E2A3-CCE8-F842-A33D5450B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3" y="1422925"/>
            <a:ext cx="5533878" cy="2445448"/>
          </a:xfrm>
          <a:prstGeom prst="rect">
            <a:avLst/>
          </a:prstGeom>
        </p:spPr>
      </p:pic>
      <p:pic>
        <p:nvPicPr>
          <p:cNvPr id="7" name="Picture 6" descr="A screenshot of a computer game&#10;&#10;Description automatically generated">
            <a:extLst>
              <a:ext uri="{FF2B5EF4-FFF2-40B4-BE49-F238E27FC236}">
                <a16:creationId xmlns:a16="http://schemas.microsoft.com/office/drawing/2014/main" id="{78680EF7-17C9-6B4B-5C22-4A3F54666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210" y="3671690"/>
            <a:ext cx="5650467" cy="2496969"/>
          </a:xfrm>
          <a:prstGeom prst="rect">
            <a:avLst/>
          </a:prstGeom>
        </p:spPr>
      </p:pic>
      <p:sp>
        <p:nvSpPr>
          <p:cNvPr id="9" name="TextBox 8">
            <a:extLst>
              <a:ext uri="{FF2B5EF4-FFF2-40B4-BE49-F238E27FC236}">
                <a16:creationId xmlns:a16="http://schemas.microsoft.com/office/drawing/2014/main" id="{D1CE4D57-FC5C-B8A8-293A-08B2328226EE}"/>
              </a:ext>
            </a:extLst>
          </p:cNvPr>
          <p:cNvSpPr txBox="1"/>
          <p:nvPr/>
        </p:nvSpPr>
        <p:spPr>
          <a:xfrm>
            <a:off x="257323" y="982814"/>
            <a:ext cx="5060265" cy="338554"/>
          </a:xfrm>
          <a:prstGeom prst="rect">
            <a:avLst/>
          </a:prstGeom>
          <a:noFill/>
        </p:spPr>
        <p:txBody>
          <a:bodyPr wrap="square">
            <a:spAutoFit/>
          </a:bodyPr>
          <a:lstStyle/>
          <a:p>
            <a:pPr algn="l"/>
            <a:r>
              <a:rPr lang="en-US" sz="1600" b="1" dirty="0"/>
              <a:t>Scenario 1: S</a:t>
            </a:r>
            <a:r>
              <a:rPr lang="en-US" sz="1600" b="1" u="none" strike="noStrike" baseline="0" dirty="0"/>
              <a:t>ilhouette score is 0.48 with 4 segments</a:t>
            </a:r>
          </a:p>
        </p:txBody>
      </p:sp>
      <p:sp>
        <p:nvSpPr>
          <p:cNvPr id="16" name="TextBox 15">
            <a:extLst>
              <a:ext uri="{FF2B5EF4-FFF2-40B4-BE49-F238E27FC236}">
                <a16:creationId xmlns:a16="http://schemas.microsoft.com/office/drawing/2014/main" id="{9D205407-F9E4-B6EB-14E6-769CA366CCFD}"/>
              </a:ext>
            </a:extLst>
          </p:cNvPr>
          <p:cNvSpPr txBox="1"/>
          <p:nvPr/>
        </p:nvSpPr>
        <p:spPr>
          <a:xfrm>
            <a:off x="6284210" y="3186310"/>
            <a:ext cx="5284763" cy="338554"/>
          </a:xfrm>
          <a:prstGeom prst="rect">
            <a:avLst/>
          </a:prstGeom>
          <a:noFill/>
        </p:spPr>
        <p:txBody>
          <a:bodyPr wrap="square">
            <a:spAutoFit/>
          </a:bodyPr>
          <a:lstStyle/>
          <a:p>
            <a:pPr algn="l"/>
            <a:r>
              <a:rPr lang="en-US" sz="1600" b="1" u="none" strike="noStrike" baseline="0" dirty="0"/>
              <a:t>Scenario 2 : </a:t>
            </a:r>
            <a:r>
              <a:rPr lang="en-US" sz="1600" b="1" dirty="0"/>
              <a:t>S</a:t>
            </a:r>
            <a:r>
              <a:rPr lang="en-US" sz="1600" b="1" u="none" strike="noStrike" baseline="0" dirty="0"/>
              <a:t>ilhouette score is 0.61 with 7 segments</a:t>
            </a:r>
            <a:endParaRPr lang="en-US" sz="1600" b="1" dirty="0"/>
          </a:p>
        </p:txBody>
      </p:sp>
    </p:spTree>
    <p:extLst>
      <p:ext uri="{BB962C8B-B14F-4D97-AF65-F5344CB8AC3E}">
        <p14:creationId xmlns:p14="http://schemas.microsoft.com/office/powerpoint/2010/main" val="26388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B00C-258A-ED21-4622-6590E6474953}"/>
              </a:ext>
            </a:extLst>
          </p:cNvPr>
          <p:cNvSpPr>
            <a:spLocks noGrp="1"/>
          </p:cNvSpPr>
          <p:nvPr>
            <p:ph type="title"/>
          </p:nvPr>
        </p:nvSpPr>
        <p:spPr>
          <a:xfrm>
            <a:off x="257323" y="143888"/>
            <a:ext cx="11078454" cy="737369"/>
          </a:xfrm>
        </p:spPr>
        <p:txBody>
          <a:bodyPr/>
          <a:lstStyle/>
          <a:p>
            <a:pPr algn="l"/>
            <a:r>
              <a:rPr lang="en-US" dirty="0">
                <a:latin typeface="+mn-lt"/>
              </a:rPr>
              <a:t>Result: Comparing segment-specific WTP (Scenario 1) </a:t>
            </a:r>
          </a:p>
        </p:txBody>
      </p:sp>
      <p:pic>
        <p:nvPicPr>
          <p:cNvPr id="7" name="Picture 6">
            <a:extLst>
              <a:ext uri="{FF2B5EF4-FFF2-40B4-BE49-F238E27FC236}">
                <a16:creationId xmlns:a16="http://schemas.microsoft.com/office/drawing/2014/main" id="{9B9D429B-8457-60C8-5D40-B90FD06E5F17}"/>
              </a:ext>
            </a:extLst>
          </p:cNvPr>
          <p:cNvPicPr>
            <a:picLocks noChangeAspect="1"/>
          </p:cNvPicPr>
          <p:nvPr/>
        </p:nvPicPr>
        <p:blipFill>
          <a:blip r:embed="rId2"/>
          <a:stretch>
            <a:fillRect/>
          </a:stretch>
        </p:blipFill>
        <p:spPr>
          <a:xfrm>
            <a:off x="6426005" y="1223028"/>
            <a:ext cx="5129891" cy="1300536"/>
          </a:xfrm>
          <a:prstGeom prst="rect">
            <a:avLst/>
          </a:prstGeom>
        </p:spPr>
      </p:pic>
      <p:sp>
        <p:nvSpPr>
          <p:cNvPr id="9" name="TextBox 8">
            <a:extLst>
              <a:ext uri="{FF2B5EF4-FFF2-40B4-BE49-F238E27FC236}">
                <a16:creationId xmlns:a16="http://schemas.microsoft.com/office/drawing/2014/main" id="{430823D4-F520-FC18-80B4-0E9D5AF8776A}"/>
              </a:ext>
            </a:extLst>
          </p:cNvPr>
          <p:cNvSpPr txBox="1"/>
          <p:nvPr/>
        </p:nvSpPr>
        <p:spPr>
          <a:xfrm>
            <a:off x="257323" y="1223028"/>
            <a:ext cx="6168682" cy="2831544"/>
          </a:xfrm>
          <a:prstGeom prst="rect">
            <a:avLst/>
          </a:prstGeom>
          <a:noFill/>
        </p:spPr>
        <p:txBody>
          <a:bodyPr wrap="square">
            <a:spAutoFit/>
          </a:bodyPr>
          <a:lstStyle/>
          <a:p>
            <a:pPr marL="285750" indent="-285750" algn="l">
              <a:buFont typeface="Wingdings" panose="05000000000000000000" pitchFamily="2" charset="2"/>
              <a:buChar char="Ø"/>
            </a:pPr>
            <a:r>
              <a:rPr lang="en-US" sz="1600" dirty="0"/>
              <a:t>S</a:t>
            </a:r>
            <a:r>
              <a:rPr lang="en-US" sz="1600" b="0" i="0" u="none" strike="noStrike" baseline="0" dirty="0"/>
              <a:t>egments formed have users with different WTPs. </a:t>
            </a:r>
          </a:p>
          <a:p>
            <a:pPr marL="742950" lvl="1" indent="-285750">
              <a:buFont typeface="Wingdings" panose="05000000000000000000" pitchFamily="2" charset="2"/>
              <a:buChar char="Ø"/>
            </a:pPr>
            <a:r>
              <a:rPr lang="en-US" sz="1600" b="0" i="0" u="none" strike="noStrike" baseline="0" dirty="0"/>
              <a:t>WTP for item 0 is different between segments for example in segment 0 the "</a:t>
            </a:r>
            <a:r>
              <a:rPr lang="en-US" sz="1600" b="0" i="0" u="none" strike="noStrike" baseline="0" dirty="0" err="1"/>
              <a:t>Mean:P</a:t>
            </a:r>
            <a:r>
              <a:rPr lang="en-US" sz="1600" b="0" i="0" u="none" strike="noStrike" baseline="0" dirty="0"/>
              <a:t>" is 41.22 and in segment 2 the "</a:t>
            </a:r>
            <a:r>
              <a:rPr lang="en-US" sz="1600" b="0" i="0" u="none" strike="noStrike" baseline="0" dirty="0" err="1"/>
              <a:t>Mean:P</a:t>
            </a:r>
            <a:r>
              <a:rPr lang="en-US" sz="1600" b="0" i="0" u="none" strike="noStrike" baseline="0" dirty="0"/>
              <a:t>" is 33.33.</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S</a:t>
            </a:r>
            <a:r>
              <a:rPr lang="en-US" sz="1600" b="0" i="0" u="none" strike="noStrike" baseline="0" dirty="0"/>
              <a:t>egmentation is not only based on the price at which the item is purchased by a user but also based on the price at which the item is not purchased by a user. </a:t>
            </a:r>
          </a:p>
          <a:p>
            <a:pPr marL="742950" lvl="1" indent="-285750">
              <a:buFont typeface="Wingdings" panose="05000000000000000000" pitchFamily="2" charset="2"/>
              <a:buChar char="Ø"/>
            </a:pPr>
            <a:r>
              <a:rPr lang="en-US" sz="1600" b="0" i="0" u="none" strike="noStrike" baseline="0" dirty="0"/>
              <a:t>"</a:t>
            </a:r>
            <a:r>
              <a:rPr lang="en-US" sz="1600" b="0" i="0" u="none" strike="noStrike" baseline="0" dirty="0" err="1"/>
              <a:t>Mean:P</a:t>
            </a:r>
            <a:r>
              <a:rPr lang="en-US" sz="1600" b="0" i="0" u="none" strike="noStrike" baseline="0" dirty="0"/>
              <a:t>" is nearly the same between segments 1 and 2 i.e. 36.9 and 33.33 respectively, the "Mean: NP" is 52.09 in segment 1 and 68.9 in segment 2</a:t>
            </a:r>
            <a:r>
              <a:rPr lang="en-US" b="0" i="0" u="none" strike="noStrike" baseline="0" dirty="0">
                <a:latin typeface="LinLibertineT"/>
              </a:rPr>
              <a:t>.</a:t>
            </a:r>
            <a:endParaRPr lang="en-US" dirty="0"/>
          </a:p>
        </p:txBody>
      </p:sp>
      <p:sp>
        <p:nvSpPr>
          <p:cNvPr id="4" name="TextBox 3">
            <a:extLst>
              <a:ext uri="{FF2B5EF4-FFF2-40B4-BE49-F238E27FC236}">
                <a16:creationId xmlns:a16="http://schemas.microsoft.com/office/drawing/2014/main" id="{8DDCDB09-6BB6-ECF2-1795-F1D3BAE75C1A}"/>
              </a:ext>
            </a:extLst>
          </p:cNvPr>
          <p:cNvSpPr txBox="1"/>
          <p:nvPr/>
        </p:nvSpPr>
        <p:spPr>
          <a:xfrm>
            <a:off x="6426005" y="2638800"/>
            <a:ext cx="5275665" cy="1815882"/>
          </a:xfrm>
          <a:prstGeom prst="rect">
            <a:avLst/>
          </a:prstGeom>
          <a:noFill/>
        </p:spPr>
        <p:txBody>
          <a:bodyPr wrap="square">
            <a:spAutoFit/>
          </a:bodyPr>
          <a:lstStyle/>
          <a:p>
            <a:pPr marL="285750" indent="-285750" algn="l">
              <a:buFont typeface="Wingdings" panose="05000000000000000000" pitchFamily="2" charset="2"/>
              <a:buChar char="§"/>
            </a:pPr>
            <a:r>
              <a:rPr lang="en-US" sz="1400" b="0" i="0" u="none" strike="noStrike" baseline="0" dirty="0"/>
              <a:t>"</a:t>
            </a:r>
            <a:r>
              <a:rPr lang="en-US" sz="1400" b="0" i="0" u="none" strike="noStrike" baseline="0" dirty="0" err="1"/>
              <a:t>Mean:P</a:t>
            </a:r>
            <a:r>
              <a:rPr lang="en-US" sz="1400" b="0" i="0" u="none" strike="noStrike" baseline="0" dirty="0"/>
              <a:t>“ : Mean of the prices at which a particular item is purchased within a segment</a:t>
            </a:r>
          </a:p>
          <a:p>
            <a:pPr marL="285750" indent="-285750" algn="l">
              <a:buFont typeface="Wingdings" panose="05000000000000000000" pitchFamily="2" charset="2"/>
              <a:buChar char="§"/>
            </a:pPr>
            <a:r>
              <a:rPr lang="en-US" sz="1400" b="0" i="0" u="none" strike="noStrike" baseline="0" dirty="0"/>
              <a:t> "</a:t>
            </a:r>
            <a:r>
              <a:rPr lang="en-US" sz="1400" b="0" i="0" u="none" strike="noStrike" baseline="0" dirty="0" err="1"/>
              <a:t>Stdev:P</a:t>
            </a:r>
            <a:r>
              <a:rPr lang="en-US" sz="1400" b="0" i="0" u="none" strike="noStrike" baseline="0" dirty="0"/>
              <a:t>“ : </a:t>
            </a:r>
            <a:r>
              <a:rPr lang="en-US" sz="1400" dirty="0"/>
              <a:t>S</a:t>
            </a:r>
            <a:r>
              <a:rPr lang="en-US" sz="1400" b="0" i="0" u="none" strike="noStrike" baseline="0" dirty="0"/>
              <a:t>tandard deviation(</a:t>
            </a:r>
            <a:r>
              <a:rPr lang="en-US" sz="1400" b="0" i="0" u="none" strike="noStrike" baseline="0" dirty="0" err="1"/>
              <a:t>Stdev</a:t>
            </a:r>
            <a:r>
              <a:rPr lang="en-US" sz="1400" b="0" i="0" u="none" strike="noStrike" baseline="0" dirty="0"/>
              <a:t>) of the prices at which a particular item is purchased within a segment</a:t>
            </a:r>
            <a:endParaRPr lang="en-US" sz="1400" dirty="0"/>
          </a:p>
          <a:p>
            <a:pPr marL="285750" indent="-285750" algn="l">
              <a:buFont typeface="Wingdings" panose="05000000000000000000" pitchFamily="2" charset="2"/>
              <a:buChar char="§"/>
            </a:pPr>
            <a:r>
              <a:rPr lang="en-US" sz="1400" b="0" i="0" u="none" strike="noStrike" baseline="0" dirty="0"/>
              <a:t>"</a:t>
            </a:r>
            <a:r>
              <a:rPr lang="en-US" sz="1400" b="0" i="0" u="none" strike="noStrike" baseline="0" dirty="0" err="1"/>
              <a:t>Mean:NP</a:t>
            </a:r>
            <a:r>
              <a:rPr lang="en-US" sz="1400" b="0" i="0" u="none" strike="noStrike" baseline="0" dirty="0"/>
              <a:t>“ : Mean of the prices at which a particular item is not purchased within a segment</a:t>
            </a:r>
          </a:p>
          <a:p>
            <a:pPr marL="285750" indent="-285750" algn="l">
              <a:buFont typeface="Wingdings" panose="05000000000000000000" pitchFamily="2" charset="2"/>
              <a:buChar char="§"/>
            </a:pPr>
            <a:r>
              <a:rPr lang="en-US" sz="1400" b="0" i="0" u="none" strike="noStrike" baseline="0" dirty="0"/>
              <a:t> "</a:t>
            </a:r>
            <a:r>
              <a:rPr lang="en-US" sz="1400" b="0" i="0" u="none" strike="noStrike" baseline="0" dirty="0" err="1"/>
              <a:t>Stdev:NP</a:t>
            </a:r>
            <a:r>
              <a:rPr lang="en-US" sz="1400" b="0" i="0" u="none" strike="noStrike" baseline="0" dirty="0"/>
              <a:t>“ : </a:t>
            </a:r>
            <a:r>
              <a:rPr lang="en-US" sz="1400" b="0" i="0" u="none" strike="noStrike" baseline="0" dirty="0" err="1"/>
              <a:t>Stdev</a:t>
            </a:r>
            <a:r>
              <a:rPr lang="en-US" sz="1400" b="0" i="0" u="none" strike="noStrike" baseline="0" dirty="0"/>
              <a:t> of the prices at which a particular item is not purchased within a segment</a:t>
            </a:r>
          </a:p>
        </p:txBody>
      </p:sp>
    </p:spTree>
    <p:extLst>
      <p:ext uri="{BB962C8B-B14F-4D97-AF65-F5344CB8AC3E}">
        <p14:creationId xmlns:p14="http://schemas.microsoft.com/office/powerpoint/2010/main" val="23788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C60-0A8F-7712-5930-B059D7DAF015}"/>
              </a:ext>
            </a:extLst>
          </p:cNvPr>
          <p:cNvSpPr>
            <a:spLocks noGrp="1"/>
          </p:cNvSpPr>
          <p:nvPr>
            <p:ph type="title"/>
          </p:nvPr>
        </p:nvSpPr>
        <p:spPr>
          <a:xfrm>
            <a:off x="257323" y="143888"/>
            <a:ext cx="11128130" cy="737369"/>
          </a:xfrm>
        </p:spPr>
        <p:txBody>
          <a:bodyPr/>
          <a:lstStyle/>
          <a:p>
            <a:r>
              <a:rPr lang="en-US" dirty="0">
                <a:latin typeface="+mn-lt"/>
              </a:rPr>
              <a:t>Result: Comparing segment-specific WTP(Scenario 2) </a:t>
            </a:r>
          </a:p>
        </p:txBody>
      </p:sp>
      <p:pic>
        <p:nvPicPr>
          <p:cNvPr id="4" name="Picture 3">
            <a:extLst>
              <a:ext uri="{FF2B5EF4-FFF2-40B4-BE49-F238E27FC236}">
                <a16:creationId xmlns:a16="http://schemas.microsoft.com/office/drawing/2014/main" id="{003D426F-DEC4-2B84-AB01-28A75CBD09C8}"/>
              </a:ext>
            </a:extLst>
          </p:cNvPr>
          <p:cNvPicPr>
            <a:picLocks noChangeAspect="1"/>
          </p:cNvPicPr>
          <p:nvPr/>
        </p:nvPicPr>
        <p:blipFill>
          <a:blip r:embed="rId2"/>
          <a:stretch>
            <a:fillRect/>
          </a:stretch>
        </p:blipFill>
        <p:spPr>
          <a:xfrm>
            <a:off x="6737253" y="1168938"/>
            <a:ext cx="4648200" cy="4857750"/>
          </a:xfrm>
          <a:prstGeom prst="rect">
            <a:avLst/>
          </a:prstGeom>
        </p:spPr>
      </p:pic>
      <p:sp>
        <p:nvSpPr>
          <p:cNvPr id="11" name="TextBox 10">
            <a:extLst>
              <a:ext uri="{FF2B5EF4-FFF2-40B4-BE49-F238E27FC236}">
                <a16:creationId xmlns:a16="http://schemas.microsoft.com/office/drawing/2014/main" id="{63153F7D-421F-C355-5B13-12677157F242}"/>
              </a:ext>
            </a:extLst>
          </p:cNvPr>
          <p:cNvSpPr txBox="1"/>
          <p:nvPr/>
        </p:nvSpPr>
        <p:spPr>
          <a:xfrm>
            <a:off x="376311" y="1168938"/>
            <a:ext cx="6168682" cy="2308324"/>
          </a:xfrm>
          <a:prstGeom prst="rect">
            <a:avLst/>
          </a:prstGeom>
          <a:noFill/>
        </p:spPr>
        <p:txBody>
          <a:bodyPr wrap="square">
            <a:spAutoFit/>
          </a:bodyPr>
          <a:lstStyle/>
          <a:p>
            <a:pPr marL="285750" indent="-285750" algn="l">
              <a:buFont typeface="Wingdings" panose="05000000000000000000" pitchFamily="2" charset="2"/>
              <a:buChar char="Ø"/>
            </a:pPr>
            <a:r>
              <a:rPr lang="en-US" sz="1600" b="0" i="0" u="none" strike="noStrike" baseline="0" dirty="0"/>
              <a:t>Similar to scenario 1, segmentation in scenario 2 is also not only based on the price at which the item is purchased by a user but also based on the price at which the item is not purchased by a user.</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b="0" i="0" u="none" strike="noStrike" baseline="0" dirty="0"/>
              <a:t>Segmentation is based on the user’s joint purchasing decisions on all items.</a:t>
            </a:r>
          </a:p>
          <a:p>
            <a:pPr marL="742950" lvl="1" indent="-285750">
              <a:buFont typeface="Wingdings" panose="05000000000000000000" pitchFamily="2" charset="2"/>
              <a:buChar char="Ø"/>
            </a:pPr>
            <a:r>
              <a:rPr lang="en-US" sz="1600" b="0" i="0" u="none" strike="noStrike" baseline="0" dirty="0"/>
              <a:t> "</a:t>
            </a:r>
            <a:r>
              <a:rPr lang="en-US" sz="1600" b="0" i="0" u="none" strike="noStrike" baseline="0" dirty="0" err="1"/>
              <a:t>Mean:P</a:t>
            </a:r>
            <a:r>
              <a:rPr lang="en-US" sz="1600" b="0" i="0" u="none" strike="noStrike" baseline="0" dirty="0"/>
              <a:t>" for item 0 is nearly the same between segments 0 and 4 i.e. 42.67 and 43.16 respectively, the mean is different for item 1 and item 2.</a:t>
            </a:r>
            <a:endParaRPr lang="en-US" sz="1600" dirty="0"/>
          </a:p>
        </p:txBody>
      </p:sp>
    </p:spTree>
    <p:extLst>
      <p:ext uri="{BB962C8B-B14F-4D97-AF65-F5344CB8AC3E}">
        <p14:creationId xmlns:p14="http://schemas.microsoft.com/office/powerpoint/2010/main" val="25669732"/>
      </p:ext>
    </p:extLst>
  </p:cSld>
  <p:clrMapOvr>
    <a:masterClrMapping/>
  </p:clrMapOvr>
</p:sld>
</file>

<file path=ppt/theme/theme1.xml><?xml version="1.0" encoding="utf-8"?>
<a:theme xmlns:a="http://schemas.openxmlformats.org/drawingml/2006/main" name="Content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41654669-E6D9-4336-BB46-E68FEDF7676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Content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1BEC86FF-D675-4F26-B9DB-0262C0EF803C}"/>
    </a:ext>
  </a:extLst>
</a:theme>
</file>

<file path=ppt/theme/theme3.xml><?xml version="1.0" encoding="utf-8"?>
<a:theme xmlns:a="http://schemas.openxmlformats.org/drawingml/2006/main" name="Blank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034B1B33-94BF-4D82-A634-38B1DB051CA4}"/>
    </a:ext>
  </a:extLst>
</a:theme>
</file>

<file path=ppt/theme/theme4.xml><?xml version="1.0" encoding="utf-8"?>
<a:theme xmlns:a="http://schemas.openxmlformats.org/drawingml/2006/main" name="Title Slide_White Blue 1">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138E7507-BC0A-4AF7-A122-A022D481738D}"/>
    </a:ext>
  </a:extLst>
</a:theme>
</file>

<file path=ppt/theme/theme5.xml><?xml version="1.0" encoding="utf-8"?>
<a:theme xmlns:a="http://schemas.openxmlformats.org/drawingml/2006/main" name="1_Title Slide_Black Blue_without imag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D56B7B43-EAEB-4887-B03F-E702A1E19349}"/>
    </a:ext>
  </a:extLst>
</a:theme>
</file>

<file path=ppt/theme/theme6.xml><?xml version="1.0" encoding="utf-8"?>
<a:theme xmlns:a="http://schemas.openxmlformats.org/drawingml/2006/main" name="1_Title Slide_White Blue_without imag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816ECA82-8D42-4721-9136-042BD7AE21E2}"/>
    </a:ext>
  </a:extLst>
</a:theme>
</file>

<file path=ppt/theme/theme7.xml><?xml version="1.0" encoding="utf-8"?>
<a:theme xmlns:a="http://schemas.openxmlformats.org/drawingml/2006/main" name="1_Divider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EDBF1ED1-7A11-4B32-A03F-495D176FB476}"/>
    </a:ext>
  </a:extLst>
</a:theme>
</file>

<file path=ppt/theme/theme8.xml><?xml version="1.0" encoding="utf-8"?>
<a:theme xmlns:a="http://schemas.openxmlformats.org/drawingml/2006/main" name="Thank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E5DAF30A-01B1-4972-92BF-662BBCCE3427}"/>
    </a:ext>
  </a:extLst>
</a:theme>
</file>

<file path=ppt/theme/theme9.xml><?xml version="1.0" encoding="utf-8"?>
<a:theme xmlns:a="http://schemas.openxmlformats.org/drawingml/2006/main" name="1_Thank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8F301F18-81F6-4BAF-B7C3-D026761B48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F429409C18204B8E50994481C8BE12" ma:contentTypeVersion="6" ma:contentTypeDescription="Create a new document." ma:contentTypeScope="" ma:versionID="2338d74d11cc1848d0c3e3b601f0db6a">
  <xsd:schema xmlns:xsd="http://www.w3.org/2001/XMLSchema" xmlns:xs="http://www.w3.org/2001/XMLSchema" xmlns:p="http://schemas.microsoft.com/office/2006/metadata/properties" xmlns:ns2="ed5f3adb-d74a-4f34-826c-cfa79a1b5e9d" xmlns:ns3="1771064e-c6ae-44b4-88a5-a935e9ecfce2" targetNamespace="http://schemas.microsoft.com/office/2006/metadata/properties" ma:root="true" ma:fieldsID="4c73c7d02b97079401873a97d179d7e0" ns2:_="" ns3:_="">
    <xsd:import namespace="ed5f3adb-d74a-4f34-826c-cfa79a1b5e9d"/>
    <xsd:import namespace="1771064e-c6ae-44b4-88a5-a935e9ecfc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5f3adb-d74a-4f34-826c-cfa79a1b5e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71064e-c6ae-44b4-88a5-a935e9ecfc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C37ED8-06D3-4BAF-925E-0E0C6BD526E8}">
  <ds:schemaRefs>
    <ds:schemaRef ds:uri="http://schemas.microsoft.com/sharepoint/v3/contenttype/forms"/>
  </ds:schemaRefs>
</ds:datastoreItem>
</file>

<file path=customXml/itemProps2.xml><?xml version="1.0" encoding="utf-8"?>
<ds:datastoreItem xmlns:ds="http://schemas.openxmlformats.org/officeDocument/2006/customXml" ds:itemID="{DBB1B480-7C1E-4300-A913-41CAD33511F4}">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ed5f3adb-d74a-4f34-826c-cfa79a1b5e9d"/>
    <ds:schemaRef ds:uri="1771064e-c6ae-44b4-88a5-a935e9ecfce2"/>
    <ds:schemaRef ds:uri="http://www.w3.org/XML/1998/namespace"/>
    <ds:schemaRef ds:uri="http://purl.org/dc/dcmitype/"/>
  </ds:schemaRefs>
</ds:datastoreItem>
</file>

<file path=customXml/itemProps3.xml><?xml version="1.0" encoding="utf-8"?>
<ds:datastoreItem xmlns:ds="http://schemas.openxmlformats.org/officeDocument/2006/customXml" ds:itemID="{44712703-F364-4BB4-8798-8F89DECA0A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5f3adb-d74a-4f34-826c-cfa79a1b5e9d"/>
    <ds:schemaRef ds:uri="1771064e-c6ae-44b4-88a5-a935e9ecf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04b1967-6507-45ab-8a6d-7374a3f478be}" enabled="0" method="" siteId="{404b1967-6507-45ab-8a6d-7374a3f478be}" removed="1"/>
</clbl:labelList>
</file>

<file path=docProps/app.xml><?xml version="1.0" encoding="utf-8"?>
<Properties xmlns="http://schemas.openxmlformats.org/officeDocument/2006/extended-properties" xmlns:vt="http://schemas.openxmlformats.org/officeDocument/2006/docPropsVTypes">
  <Template>TCS_Company_Presentation_template_standard_Widescreen</Template>
  <TotalTime>2717</TotalTime>
  <Words>1432</Words>
  <Application>Microsoft Office PowerPoint</Application>
  <PresentationFormat>Widescreen</PresentationFormat>
  <Paragraphs>199</Paragraphs>
  <Slides>13</Slides>
  <Notes>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13</vt:i4>
      </vt:variant>
    </vt:vector>
  </HeadingPairs>
  <TitlesOfParts>
    <vt:vector size="30" baseType="lpstr">
      <vt:lpstr>Aptos</vt:lpstr>
      <vt:lpstr>Arial</vt:lpstr>
      <vt:lpstr>Calibri</vt:lpstr>
      <vt:lpstr>Calibri Light</vt:lpstr>
      <vt:lpstr>Courier New</vt:lpstr>
      <vt:lpstr>LinLibertineT</vt:lpstr>
      <vt:lpstr>Symbol</vt:lpstr>
      <vt:lpstr>Wingdings</vt:lpstr>
      <vt:lpstr>Content Slide_White</vt:lpstr>
      <vt:lpstr>1_Content Slide_Black</vt:lpstr>
      <vt:lpstr>Blank Slide_Black</vt:lpstr>
      <vt:lpstr>Title Slide_White Blue 1</vt:lpstr>
      <vt:lpstr>1_Title Slide_Black Blue_without image</vt:lpstr>
      <vt:lpstr>1_Title Slide_White Blue_without image</vt:lpstr>
      <vt:lpstr>1_Divider Slide_White</vt:lpstr>
      <vt:lpstr>Thank Slide_Black</vt:lpstr>
      <vt:lpstr>1_Thank Slide_White</vt:lpstr>
      <vt:lpstr>A Combined Neural Price-Aware Collaborative Filtering and Clustering Approach for User Segmentation Based on Willingness to Pay</vt:lpstr>
      <vt:lpstr>Objective</vt:lpstr>
      <vt:lpstr>Introduction</vt:lpstr>
      <vt:lpstr>Neural collaborative filtering(2017) </vt:lpstr>
      <vt:lpstr>Proposed approach</vt:lpstr>
      <vt:lpstr>Data generation</vt:lpstr>
      <vt:lpstr>Result: Quality of the segments formed</vt:lpstr>
      <vt:lpstr>Result: Comparing segment-specific WTP (Scenario 1) </vt:lpstr>
      <vt:lpstr>Result: Comparing segment-specific WTP(Scenario 2) </vt:lpstr>
      <vt:lpstr>Result: User’s purchase behavior for a given item at a given price within a segment </vt:lpstr>
      <vt:lpstr>Conclusion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slide – design option Add slide title here</dc:title>
  <dc:creator>Aakash Swami</dc:creator>
  <cp:lastModifiedBy>Aakash Swami</cp:lastModifiedBy>
  <cp:revision>22</cp:revision>
  <dcterms:created xsi:type="dcterms:W3CDTF">2024-05-17T05:20:08Z</dcterms:created>
  <dcterms:modified xsi:type="dcterms:W3CDTF">2024-05-21T02:23:42Z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0x010100D35874B5C001274C9604F922D0FB1C63</vt:lpwstr>
  </property>
</Properties>
</file>