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ter SemiBold"/>
      <p:regular r:id="rId21"/>
      <p:bold r:id="rId22"/>
      <p:italic r:id="rId23"/>
      <p:boldItalic r:id="rId24"/>
    </p:embeddedFont>
    <p:embeddedFont>
      <p:font typeface="Inter Light"/>
      <p:regular r:id="rId25"/>
      <p:bold r:id="rId26"/>
      <p:italic r:id="rId27"/>
      <p:boldItalic r:id="rId28"/>
    </p:embeddedFont>
    <p:embeddedFont>
      <p:font typeface="Inter"/>
      <p:regular r:id="rId29"/>
      <p:bold r:id="rId30"/>
      <p:italic r:id="rId31"/>
      <p:boldItalic r:id="rId32"/>
    </p:embeddedFont>
    <p:embeddedFont>
      <p:font typeface="Average"/>
      <p:regular r:id="rId33"/>
    </p:embeddedFont>
    <p:embeddedFont>
      <p:font typeface="Barlow Medium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Barlow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regular.fntdata"/><Relationship Id="rId20" Type="http://schemas.openxmlformats.org/officeDocument/2006/relationships/slide" Target="slides/slide15.xml"/><Relationship Id="rId42" Type="http://schemas.openxmlformats.org/officeDocument/2006/relationships/font" Target="fonts/BarlowLight-italic.fntdata"/><Relationship Id="rId41" Type="http://schemas.openxmlformats.org/officeDocument/2006/relationships/font" Target="fonts/BarlowLight-bold.fntdata"/><Relationship Id="rId22" Type="http://schemas.openxmlformats.org/officeDocument/2006/relationships/font" Target="fonts/InterSemiBold-bold.fntdata"/><Relationship Id="rId21" Type="http://schemas.openxmlformats.org/officeDocument/2006/relationships/font" Target="fonts/InterSemiBold-regular.fntdata"/><Relationship Id="rId43" Type="http://schemas.openxmlformats.org/officeDocument/2006/relationships/font" Target="fonts/BarlowLight-boldItalic.fntdata"/><Relationship Id="rId24" Type="http://schemas.openxmlformats.org/officeDocument/2006/relationships/font" Target="fonts/InterSemiBold-boldItalic.fntdata"/><Relationship Id="rId23" Type="http://schemas.openxmlformats.org/officeDocument/2006/relationships/font" Target="fonts/Inter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Light-bold.fntdata"/><Relationship Id="rId25" Type="http://schemas.openxmlformats.org/officeDocument/2006/relationships/font" Target="fonts/InterLight-regular.fntdata"/><Relationship Id="rId28" Type="http://schemas.openxmlformats.org/officeDocument/2006/relationships/font" Target="fonts/InterLight-boldItalic.fntdata"/><Relationship Id="rId27" Type="http://schemas.openxmlformats.org/officeDocument/2006/relationships/font" Target="fonts/Inter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font" Target="fonts/Inter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Medium-bold.fntdata"/><Relationship Id="rId12" Type="http://schemas.openxmlformats.org/officeDocument/2006/relationships/slide" Target="slides/slide7.xml"/><Relationship Id="rId34" Type="http://schemas.openxmlformats.org/officeDocument/2006/relationships/font" Target="fonts/BarlowMedium-regular.fntdata"/><Relationship Id="rId15" Type="http://schemas.openxmlformats.org/officeDocument/2006/relationships/slide" Target="slides/slide10.xml"/><Relationship Id="rId37" Type="http://schemas.openxmlformats.org/officeDocument/2006/relationships/font" Target="fonts/Barlow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Medium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329d9763a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329d9763a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329d9763a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329d9763a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29d9763a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329d9763a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329d9763a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329d9763a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Impact Storytelling:</a:t>
            </a:r>
            <a:r>
              <a:rPr lang="en">
                <a:solidFill>
                  <a:schemeClr val="dk1"/>
                </a:solidFill>
              </a:rPr>
              <a:t> Visualizations help showcase Roots Africa’s success in a compelling way, making data more accessible and impactful.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Data-Driven Approaches:</a:t>
            </a:r>
            <a:r>
              <a:rPr lang="en">
                <a:solidFill>
                  <a:schemeClr val="dk1"/>
                </a:solidFill>
              </a:rPr>
              <a:t> Advanced analytics can improve farming practices, leading to better decision-making and productivity.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Community Ownership:</a:t>
            </a:r>
            <a:r>
              <a:rPr lang="en">
                <a:solidFill>
                  <a:schemeClr val="dk1"/>
                </a:solidFill>
              </a:rPr>
              <a:t> Empowering communities with interactive data tools fosters engagement and local decision-making.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Knowledge Sharing:</a:t>
            </a:r>
            <a:r>
              <a:rPr lang="en">
                <a:solidFill>
                  <a:schemeClr val="dk1"/>
                </a:solidFill>
              </a:rPr>
              <a:t> A dashboard can facilitate the exchange of farming insights and best practices between communities.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Expanded Partnerships:</a:t>
            </a:r>
            <a:r>
              <a:rPr lang="en">
                <a:solidFill>
                  <a:schemeClr val="dk1"/>
                </a:solidFill>
              </a:rPr>
              <a:t> Improved reporting can attract new funding partners and strengthen existing collaborations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329d9763a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329d9763a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Introduction:</a:t>
            </a:r>
            <a:r>
              <a:rPr lang="en">
                <a:solidFill>
                  <a:schemeClr val="dk1"/>
                </a:solidFill>
              </a:rPr>
              <a:t> This slide outlines the next steps to ensure the success and sustainability of our project with Roots Africa.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Dashboard Prototype &amp; User Testing:</a:t>
            </a:r>
            <a:r>
              <a:rPr lang="en">
                <a:solidFill>
                  <a:schemeClr val="dk1"/>
                </a:solidFill>
              </a:rPr>
              <a:t> We will finalize the dashboard and conduct user testing with Roots Africa staff to ensure it meets their needs and is easy to use.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Kobo Collect Surveys &amp; Training:</a:t>
            </a:r>
            <a:r>
              <a:rPr lang="en">
                <a:solidFill>
                  <a:schemeClr val="dk1"/>
                </a:solidFill>
              </a:rPr>
              <a:t> Finalizing survey tools and creating training materials will help streamline data collection and improve accuracy.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Future Maintenance Plan:</a:t>
            </a:r>
            <a:r>
              <a:rPr lang="en">
                <a:solidFill>
                  <a:schemeClr val="dk1"/>
                </a:solidFill>
              </a:rPr>
              <a:t> A long-term plan will be developed to address staffing and budget constraints, ensuring the system remains operational and effective.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Documentation &amp; Training Resources:</a:t>
            </a:r>
            <a:r>
              <a:rPr lang="en">
                <a:solidFill>
                  <a:schemeClr val="dk1"/>
                </a:solidFill>
              </a:rPr>
              <a:t> Comprehensive documentation and training materials will support future users and maintainers of the system.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Final Presentation &amp; Demo:</a:t>
            </a:r>
            <a:r>
              <a:rPr lang="en">
                <a:solidFill>
                  <a:schemeClr val="dk1"/>
                </a:solidFill>
              </a:rPr>
              <a:t> We will prepare a final presentation and demonstration to showcase the completed project and its impact to the client.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329d9763a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329d9763a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29d9763a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29d9763a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329d9763a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329d9763a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8b229c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8b229c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8b229c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38b229c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29d9763a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329d9763a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29d9763a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329d9763a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29d9763a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29d9763a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329d9763a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329d9763a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5" name="Google Shape;65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Roots Africa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Data Dashboard Project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INST 490: Mid-Semester Presentation</a:t>
            </a:r>
            <a:endParaRPr sz="36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Bruck Getnet, Yosef Tsigie, Ildreed Mbami, Demetrios </a:t>
            </a:r>
            <a:r>
              <a:rPr lang="en"/>
              <a:t>Tzamaras</a:t>
            </a:r>
            <a:r>
              <a:rPr lang="en"/>
              <a:t>, Rishabh Banga, Scott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Project Requirements Document: Detailed technical and non-technical specifications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Data Dashboard: Functional system with interactive visualizations and user-friendly navigation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Kobo Collect Implementation: Configured surveys for field data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User Documentation: Comprehensive guides for maintaining and updating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Training Materials: Resources to ensure Roots Africa's team can effectively use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Final Report and Presentation: Project outcomes and recommended next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29"/>
              <a:t>Completed:</a:t>
            </a:r>
            <a:endParaRPr b="1"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• </a:t>
            </a:r>
            <a:r>
              <a:rPr lang="en" sz="1829"/>
              <a:t>Initial stakeholder interviews and requirements gathering with Cedric and team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• Analysis of existing data collection methods and formats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• Draft requirements document for dashboard functionality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• Kobo Collect survey design for community assessment forms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29"/>
              <a:t>In Progress:</a:t>
            </a:r>
            <a:endParaRPr b="1"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• </a:t>
            </a:r>
            <a:r>
              <a:rPr lang="en" sz="1829"/>
              <a:t>Dashboard prototype development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• </a:t>
            </a:r>
            <a:r>
              <a:rPr lang="en" sz="1829"/>
              <a:t>Data integration testing with Kobo Collect exports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829"/>
              <a:t>• </a:t>
            </a:r>
            <a:r>
              <a:rPr lang="en" sz="1829"/>
              <a:t>Field testing of survey forms with community representatives</a:t>
            </a:r>
            <a:endParaRPr sz="182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Technical Complexity: Integration between data collection tools and visualization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Connectivity Issues: Ensuring offline functionality in remote areas of Liberia and Uganda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Client Capacity: Limited technical staff to maintain the system long-term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Data </a:t>
            </a:r>
            <a:r>
              <a:rPr lang="en"/>
              <a:t>Availability</a:t>
            </a:r>
            <a:r>
              <a:rPr lang="en"/>
              <a:t>: Contractors are delayed in providing data, so we used dummy data for testing the dashboard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Impact/Long-Term Benefits to Farmers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Impact Storytelling: Visualizations can powerfully communicate Roots Africa's success stories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Data-Driven Approaches: Potential to apply more sophisticated analysis to farming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Community Ownership: System could be further developed to allow communities to directly interact with their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Knowledge Sharing: Dashboard could facilitate exchange of best practices between communities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Expanded Partnerships: Enhanced reporting capabilities could attract additional funding partners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• </a:t>
            </a:r>
            <a:r>
              <a:rPr lang="en" sz="2000"/>
              <a:t>Complete dashboard prototype and conduct user testing with Roots Africa staff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• Finalize Kobo Collect surveys and complete data collection training materials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• Develop comprehensive future maintenance plan addressing staffing and budget constraints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• Create documentation and training resources for long-term sustainability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• Prepare final project presentation and demonstration for client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Thank You!</a:t>
            </a:r>
            <a:endParaRPr sz="3600"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Manager:										Demetrios Tzamaras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Technical Lead:										Ildreed Mbami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Data Specialist 1:										Scott Chen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Data Specialist 2:										Yosef Tsigie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UX Designer:										Bruck Getnet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Documentation Lead:								Rishabh Banga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Roots Africa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Youth-led organization based in Maryland, combating hunger, poverty, and exclusion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Mission: End hunger and poverty by promoting resilient agriculture and entrepreneurship in Africa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Core Philosophy: "Africa doesn't need charity, it needs changemakers"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Impact Areas: Teaching resilient agriculture to end hunger, nurturing entrepreneurship to end poverty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Regions of Operation: Primarily in Liberia and Uganda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Cedric Nwafor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</a:rPr>
              <a:t>Founder of ROOTS Africa</a:t>
            </a:r>
            <a:endParaRPr>
              <a:solidFill>
                <a:schemeClr val="dk1"/>
              </a:solidFill>
            </a:endParaRPr>
          </a:p>
          <a:p>
            <a:pPr indent="0" lvl="0" marL="139700" marR="1397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</a:rPr>
              <a:t>Educational Background: BA in Agriculture and Resource Economics (Entrepreneurship focus) from University of Maryland</a:t>
            </a:r>
            <a:endParaRPr>
              <a:solidFill>
                <a:schemeClr val="dk1"/>
              </a:solidFill>
            </a:endParaRPr>
          </a:p>
          <a:p>
            <a:pPr indent="0" lvl="0" marL="139700" marR="1397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</a:rPr>
              <a:t>Additional Training: Graduate Certificate in Nonprofit Management and Leadership from University of Maryland School of Public Policy</a:t>
            </a:r>
            <a:endParaRPr>
              <a:solidFill>
                <a:schemeClr val="dk1"/>
              </a:solidFill>
            </a:endParaRPr>
          </a:p>
          <a:p>
            <a:pPr indent="0" lvl="0" marL="139700" marR="1397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</a:rPr>
              <a:t>Background: Born and raised in Cameroon, immigrated to the United States in 2010</a:t>
            </a:r>
            <a:endParaRPr>
              <a:solidFill>
                <a:schemeClr val="dk1"/>
              </a:solidFill>
            </a:endParaRPr>
          </a:p>
          <a:p>
            <a:pPr indent="0" lvl="0" marL="139700" marR="1397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</a:rPr>
              <a:t>International Experience: Visited farms across U.S. (Idaho and Maryland) and several African countries (Rwanda, Liberia, Cameroon, Ghana, Uganda)</a:t>
            </a:r>
            <a:endParaRPr>
              <a:solidFill>
                <a:schemeClr val="dk1"/>
              </a:solidFill>
            </a:endParaRPr>
          </a:p>
          <a:p>
            <a:pPr indent="0" lvl="0" marL="139700" marR="1397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•</a:t>
            </a:r>
            <a:endParaRPr b="1">
              <a:solidFill>
                <a:schemeClr val="dk1"/>
              </a:solidFill>
            </a:endParaRPr>
          </a:p>
          <a:p>
            <a:pPr indent="0" lvl="0" marL="139700" marR="1397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Speaking: Organized and spoken at numerous events in both Africa and the U.S. advocating for agricultural development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350" y="52050"/>
            <a:ext cx="2461649" cy="16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Roots Africa Approach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•</a:t>
            </a:r>
            <a:r>
              <a:rPr lang="en" sz="1600">
                <a:solidFill>
                  <a:schemeClr val="dk1"/>
                </a:solidFill>
              </a:rPr>
              <a:t>Changemaker Development: Where they train leaders who continue spreading knowledge independently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•</a:t>
            </a:r>
            <a:r>
              <a:rPr lang="en" sz="1600">
                <a:solidFill>
                  <a:schemeClr val="dk1"/>
                </a:solidFill>
              </a:rPr>
              <a:t>Global Connections insists of wanting to connect different changemakers with global mentors and instructors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•</a:t>
            </a:r>
            <a:r>
              <a:rPr lang="en" sz="1600">
                <a:solidFill>
                  <a:schemeClr val="dk1"/>
                </a:solidFill>
              </a:rPr>
              <a:t>Community-Led Initiatives </a:t>
            </a:r>
            <a:r>
              <a:rPr lang="en" sz="1600">
                <a:solidFill>
                  <a:schemeClr val="dk1"/>
                </a:solidFill>
              </a:rPr>
              <a:t>includes</a:t>
            </a:r>
            <a:r>
              <a:rPr lang="en" sz="1600">
                <a:solidFill>
                  <a:schemeClr val="dk1"/>
                </a:solidFill>
              </a:rPr>
              <a:t> fostering agricultural projects that emphasize resource optimization over dependency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•</a:t>
            </a:r>
            <a:r>
              <a:rPr lang="en" sz="1600">
                <a:solidFill>
                  <a:schemeClr val="dk1"/>
                </a:solidFill>
              </a:rPr>
              <a:t>Systematic Assessment </a:t>
            </a:r>
            <a:r>
              <a:rPr lang="en" sz="1600">
                <a:solidFill>
                  <a:schemeClr val="dk1"/>
                </a:solidFill>
              </a:rPr>
              <a:t>incorporates</a:t>
            </a:r>
            <a:r>
              <a:rPr lang="en" sz="1600">
                <a:solidFill>
                  <a:schemeClr val="dk1"/>
                </a:solidFill>
              </a:rPr>
              <a:t> tools like Community Readiness Survey and Resource Mapping to</a:t>
            </a:r>
            <a:r>
              <a:rPr lang="en" sz="1600">
                <a:solidFill>
                  <a:schemeClr val="dk1"/>
                </a:solidFill>
              </a:rPr>
              <a:t> gu</a:t>
            </a:r>
            <a:r>
              <a:rPr lang="en" sz="1600">
                <a:solidFill>
                  <a:schemeClr val="dk1"/>
                </a:solidFill>
              </a:rPr>
              <a:t>ide interventions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•</a:t>
            </a:r>
            <a:r>
              <a:rPr lang="en" sz="1600">
                <a:solidFill>
                  <a:schemeClr val="dk1"/>
                </a:solidFill>
              </a:rPr>
              <a:t>Continuous Improvement: Piloted 13 initiatives with ongoing refinement based on data-driven insights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Client's Impact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Developed </a:t>
            </a:r>
            <a:r>
              <a:rPr lang="en"/>
              <a:t>648 changemakers who have trained 11,349 farmers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45% of trained changemakers continued training farmers without direct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Each changemaker pod trained approximately 65 farming households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7 in 10 households increased income after training (according to CMS reports)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30 pods have created consulting businesses focused on training farmers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Connected with 175 global mentors; 83% of changemakers maintained these connections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• </a:t>
            </a:r>
            <a:r>
              <a:rPr lang="en" sz="2100"/>
              <a:t>Current Obstacle: Difficulty in tracking, measuring, and communicating the impact across Liberia and Uganda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• Disconnect: Although Roots Africa has done extensive work (trained 11,349 farmers) unable to demonstrate data-based insights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• Data Visualization: Lack visual tools to showcase their endeavors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• </a:t>
            </a:r>
            <a:r>
              <a:rPr lang="en" sz="2000"/>
              <a:t>Develop a data dashboard for monitoring and evaluating community transformation efforts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• And create meaningful data visualizations that communicate impact and inform decisions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• The dashboard will serve as a scalable system that can grow with Roots Africa's expanding programs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• We will also provide comprehensive documentation of our dashboard to ensure use beyond project completion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Interactive Data Visualizations: User-friendly dashboards showing key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Data Integration: Connect with Kobo Collect and existing data 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Unique Identifiers: Track farmers and communities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Offline Functionality: Support data collection in areas with limited connectivity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User Interface: Mobile responsive, accessible, intuitive navigation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Reporting Features: Generate insights on farmer progress and community transformation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