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Lst>
  <p:notesMasterIdLst>
    <p:notesMasterId r:id="rId50"/>
  </p:notesMasterIdLst>
  <p:sldIdLst>
    <p:sldId id="422" r:id="rId7"/>
    <p:sldId id="427" r:id="rId8"/>
    <p:sldId id="402" r:id="rId9"/>
    <p:sldId id="403" r:id="rId10"/>
    <p:sldId id="413" r:id="rId11"/>
    <p:sldId id="414" r:id="rId12"/>
    <p:sldId id="465" r:id="rId13"/>
    <p:sldId id="394" r:id="rId14"/>
    <p:sldId id="401" r:id="rId15"/>
    <p:sldId id="404" r:id="rId16"/>
    <p:sldId id="459" r:id="rId17"/>
    <p:sldId id="405" r:id="rId18"/>
    <p:sldId id="406" r:id="rId19"/>
    <p:sldId id="407" r:id="rId20"/>
    <p:sldId id="408" r:id="rId21"/>
    <p:sldId id="409" r:id="rId22"/>
    <p:sldId id="457" r:id="rId23"/>
    <p:sldId id="460" r:id="rId24"/>
    <p:sldId id="428" r:id="rId25"/>
    <p:sldId id="438" r:id="rId26"/>
    <p:sldId id="439" r:id="rId27"/>
    <p:sldId id="440" r:id="rId28"/>
    <p:sldId id="441" r:id="rId29"/>
    <p:sldId id="442" r:id="rId30"/>
    <p:sldId id="443" r:id="rId31"/>
    <p:sldId id="461" r:id="rId32"/>
    <p:sldId id="444" r:id="rId33"/>
    <p:sldId id="462" r:id="rId34"/>
    <p:sldId id="455" r:id="rId35"/>
    <p:sldId id="456" r:id="rId36"/>
    <p:sldId id="463" r:id="rId37"/>
    <p:sldId id="453" r:id="rId38"/>
    <p:sldId id="437" r:id="rId39"/>
    <p:sldId id="447" r:id="rId40"/>
    <p:sldId id="450" r:id="rId41"/>
    <p:sldId id="448" r:id="rId42"/>
    <p:sldId id="451" r:id="rId43"/>
    <p:sldId id="449" r:id="rId44"/>
    <p:sldId id="452" r:id="rId45"/>
    <p:sldId id="464" r:id="rId46"/>
    <p:sldId id="424" r:id="rId47"/>
    <p:sldId id="425" r:id="rId48"/>
    <p:sldId id="420" r:id="rId49"/>
  </p:sldIdLst>
  <p:sldSz cx="12436475" cy="6994525"/>
  <p:notesSz cx="6858000" cy="91440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19" userDrawn="1">
          <p15:clr>
            <a:srgbClr val="A4A3A4"/>
          </p15:clr>
        </p15:guide>
        <p15:guide id="2" pos="437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icius Apolinario" initials="VA" lastIdx="2" clrIdx="0">
    <p:extLst>
      <p:ext uri="{19B8F6BF-5375-455C-9EA6-DF929625EA0E}">
        <p15:presenceInfo xmlns:p15="http://schemas.microsoft.com/office/powerpoint/2012/main" userId="S-1-5-21-2127521184-1604012920-1887927527-17714173" providerId="AD"/>
      </p:ext>
    </p:extLst>
  </p:cmAuthor>
  <p:cmAuthor id="2" name="Caitlyn Ryan" initials="CR" lastIdx="1" clrIdx="1">
    <p:extLst>
      <p:ext uri="{19B8F6BF-5375-455C-9EA6-DF929625EA0E}">
        <p15:presenceInfo xmlns:p15="http://schemas.microsoft.com/office/powerpoint/2012/main" userId="S-1-5-21-383413107-1061881802-891584314-12522" providerId="AD"/>
      </p:ext>
    </p:extLst>
  </p:cmAuthor>
  <p:cmAuthor id="3" name="Dan Patrick" initials="DP" lastIdx="76" clrIdx="2">
    <p:extLst>
      <p:ext uri="{19B8F6BF-5375-455C-9EA6-DF929625EA0E}">
        <p15:presenceInfo xmlns:p15="http://schemas.microsoft.com/office/powerpoint/2012/main" userId="S-1-12-1-817365606-1275088776-436142729-1698468019" providerId="AD"/>
      </p:ext>
    </p:extLst>
  </p:cmAuthor>
  <p:cmAuthor id="4" name="Jon Beck" initials="JB" lastIdx="8" clrIdx="3">
    <p:extLst>
      <p:ext uri="{19B8F6BF-5375-455C-9EA6-DF929625EA0E}">
        <p15:presenceInfo xmlns:p15="http://schemas.microsoft.com/office/powerpoint/2012/main" userId="Jon Be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A00"/>
    <a:srgbClr val="0078D7"/>
    <a:srgbClr val="4C4C4C"/>
    <a:srgbClr val="FFFFFF"/>
    <a:srgbClr val="2DC3F1"/>
    <a:srgbClr val="D2D2D2"/>
    <a:srgbClr val="BABABA"/>
    <a:srgbClr val="032E4F"/>
    <a:srgbClr val="BAD80A"/>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4" autoAdjust="0"/>
    <p:restoredTop sz="68207" autoAdjust="0"/>
  </p:normalViewPr>
  <p:slideViewPr>
    <p:cSldViewPr snapToGrid="0">
      <p:cViewPr varScale="1">
        <p:scale>
          <a:sx n="75" d="100"/>
          <a:sy n="75" d="100"/>
        </p:scale>
        <p:origin x="758" y="55"/>
      </p:cViewPr>
      <p:guideLst>
        <p:guide orient="horz" pos="1819"/>
        <p:guide pos="4373"/>
      </p:guideLst>
    </p:cSldViewPr>
  </p:slideViewPr>
  <p:notesTextViewPr>
    <p:cViewPr>
      <p:scale>
        <a:sx n="3" d="2"/>
        <a:sy n="3" d="2"/>
      </p:scale>
      <p:origin x="0" y="0"/>
    </p:cViewPr>
  </p:notesTextViewPr>
  <p:sorterViewPr>
    <p:cViewPr>
      <p:scale>
        <a:sx n="60" d="100"/>
        <a:sy n="60" d="100"/>
      </p:scale>
      <p:origin x="0" y="-519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commentAuthors" Target="commentAuthors.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Monthly Cost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Small</c:v>
                </c:pt>
              </c:strCache>
            </c:strRef>
          </c:tx>
          <c:spPr>
            <a:ln w="28575" cap="rnd">
              <a:solidFill>
                <a:schemeClr val="accent1"/>
              </a:solidFill>
              <a:round/>
            </a:ln>
            <a:effectLst/>
          </c:spPr>
          <c:marker>
            <c:symbol val="none"/>
          </c:marker>
          <c:cat>
            <c:numRef>
              <c:f>Sheet1!$A$2:$A$14</c:f>
              <c:numCache>
                <c:formatCode>General</c:formatCode>
                <c:ptCount val="13"/>
                <c:pt idx="0">
                  <c:v>0.5</c:v>
                </c:pt>
                <c:pt idx="1">
                  <c:v>1</c:v>
                </c:pt>
                <c:pt idx="2">
                  <c:v>5</c:v>
                </c:pt>
                <c:pt idx="3">
                  <c:v>10</c:v>
                </c:pt>
                <c:pt idx="4">
                  <c:v>20</c:v>
                </c:pt>
                <c:pt idx="5">
                  <c:v>30</c:v>
                </c:pt>
                <c:pt idx="6">
                  <c:v>40</c:v>
                </c:pt>
                <c:pt idx="7">
                  <c:v>50</c:v>
                </c:pt>
                <c:pt idx="8">
                  <c:v>60</c:v>
                </c:pt>
                <c:pt idx="9">
                  <c:v>70</c:v>
                </c:pt>
                <c:pt idx="10">
                  <c:v>80</c:v>
                </c:pt>
                <c:pt idx="11">
                  <c:v>90</c:v>
                </c:pt>
                <c:pt idx="12">
                  <c:v>100</c:v>
                </c:pt>
              </c:numCache>
            </c:numRef>
          </c:cat>
          <c:val>
            <c:numRef>
              <c:f>Sheet1!$B$2:$B$14</c:f>
              <c:numCache>
                <c:formatCode>General</c:formatCode>
                <c:ptCount val="13"/>
                <c:pt idx="0">
                  <c:v>22.6</c:v>
                </c:pt>
                <c:pt idx="1">
                  <c:v>26.6</c:v>
                </c:pt>
                <c:pt idx="2">
                  <c:v>66.599999999999994</c:v>
                </c:pt>
                <c:pt idx="3">
                  <c:v>106.6</c:v>
                </c:pt>
                <c:pt idx="4">
                  <c:v>186.6</c:v>
                </c:pt>
                <c:pt idx="5">
                  <c:v>266.60000000000002</c:v>
                </c:pt>
                <c:pt idx="6">
                  <c:v>346.6</c:v>
                </c:pt>
                <c:pt idx="7">
                  <c:v>426.6</c:v>
                </c:pt>
                <c:pt idx="8">
                  <c:v>506.6</c:v>
                </c:pt>
                <c:pt idx="9">
                  <c:v>586.6</c:v>
                </c:pt>
                <c:pt idx="10">
                  <c:v>666.6</c:v>
                </c:pt>
                <c:pt idx="11">
                  <c:v>746.6</c:v>
                </c:pt>
                <c:pt idx="12">
                  <c:v>826.6</c:v>
                </c:pt>
              </c:numCache>
            </c:numRef>
          </c:val>
          <c:smooth val="0"/>
          <c:extLst>
            <c:ext xmlns:c16="http://schemas.microsoft.com/office/drawing/2014/chart" uri="{C3380CC4-5D6E-409C-BE32-E72D297353CC}">
              <c16:uniqueId val="{00000000-6B73-403F-B1DA-77ADEAE0AB16}"/>
            </c:ext>
          </c:extLst>
        </c:ser>
        <c:ser>
          <c:idx val="1"/>
          <c:order val="1"/>
          <c:tx>
            <c:strRef>
              <c:f>Sheet1!$C$1</c:f>
              <c:strCache>
                <c:ptCount val="1"/>
                <c:pt idx="0">
                  <c:v>Medium</c:v>
                </c:pt>
              </c:strCache>
            </c:strRef>
          </c:tx>
          <c:spPr>
            <a:ln w="28575" cap="rnd">
              <a:solidFill>
                <a:schemeClr val="accent3"/>
              </a:solidFill>
              <a:round/>
            </a:ln>
            <a:effectLst/>
          </c:spPr>
          <c:marker>
            <c:symbol val="none"/>
          </c:marker>
          <c:cat>
            <c:numRef>
              <c:f>Sheet1!$A$2:$A$14</c:f>
              <c:numCache>
                <c:formatCode>General</c:formatCode>
                <c:ptCount val="13"/>
                <c:pt idx="0">
                  <c:v>0.5</c:v>
                </c:pt>
                <c:pt idx="1">
                  <c:v>1</c:v>
                </c:pt>
                <c:pt idx="2">
                  <c:v>5</c:v>
                </c:pt>
                <c:pt idx="3">
                  <c:v>10</c:v>
                </c:pt>
                <c:pt idx="4">
                  <c:v>20</c:v>
                </c:pt>
                <c:pt idx="5">
                  <c:v>30</c:v>
                </c:pt>
                <c:pt idx="6">
                  <c:v>40</c:v>
                </c:pt>
                <c:pt idx="7">
                  <c:v>50</c:v>
                </c:pt>
                <c:pt idx="8">
                  <c:v>60</c:v>
                </c:pt>
                <c:pt idx="9">
                  <c:v>70</c:v>
                </c:pt>
                <c:pt idx="10">
                  <c:v>80</c:v>
                </c:pt>
                <c:pt idx="11">
                  <c:v>90</c:v>
                </c:pt>
                <c:pt idx="12">
                  <c:v>100</c:v>
                </c:pt>
              </c:numCache>
            </c:numRef>
          </c:cat>
          <c:val>
            <c:numRef>
              <c:f>Sheet1!$C$2:$C$14</c:f>
              <c:numCache>
                <c:formatCode>General</c:formatCode>
                <c:ptCount val="13"/>
                <c:pt idx="0">
                  <c:v>52.08</c:v>
                </c:pt>
                <c:pt idx="1">
                  <c:v>52.08</c:v>
                </c:pt>
                <c:pt idx="2">
                  <c:v>52.08</c:v>
                </c:pt>
                <c:pt idx="3">
                  <c:v>52.08</c:v>
                </c:pt>
                <c:pt idx="4">
                  <c:v>132.07999999999998</c:v>
                </c:pt>
                <c:pt idx="5">
                  <c:v>212.07999999999998</c:v>
                </c:pt>
                <c:pt idx="6">
                  <c:v>292.08</c:v>
                </c:pt>
                <c:pt idx="7">
                  <c:v>372.08</c:v>
                </c:pt>
                <c:pt idx="8">
                  <c:v>452.08</c:v>
                </c:pt>
                <c:pt idx="9">
                  <c:v>532.07999999999993</c:v>
                </c:pt>
                <c:pt idx="10">
                  <c:v>612.07999999999993</c:v>
                </c:pt>
                <c:pt idx="11">
                  <c:v>692.07999999999993</c:v>
                </c:pt>
                <c:pt idx="12">
                  <c:v>772.07999999999993</c:v>
                </c:pt>
              </c:numCache>
            </c:numRef>
          </c:val>
          <c:smooth val="0"/>
          <c:extLst>
            <c:ext xmlns:c16="http://schemas.microsoft.com/office/drawing/2014/chart" uri="{C3380CC4-5D6E-409C-BE32-E72D297353CC}">
              <c16:uniqueId val="{00000001-6B73-403F-B1DA-77ADEAE0AB16}"/>
            </c:ext>
          </c:extLst>
        </c:ser>
        <c:ser>
          <c:idx val="2"/>
          <c:order val="2"/>
          <c:tx>
            <c:strRef>
              <c:f>Sheet1!$D$1</c:f>
              <c:strCache>
                <c:ptCount val="1"/>
                <c:pt idx="0">
                  <c:v>Large</c:v>
                </c:pt>
              </c:strCache>
            </c:strRef>
          </c:tx>
          <c:spPr>
            <a:ln w="28575" cap="rnd">
              <a:solidFill>
                <a:schemeClr val="accent5"/>
              </a:solidFill>
              <a:round/>
            </a:ln>
            <a:effectLst/>
          </c:spPr>
          <c:marker>
            <c:symbol val="none"/>
          </c:marker>
          <c:cat>
            <c:numRef>
              <c:f>Sheet1!$A$2:$A$14</c:f>
              <c:numCache>
                <c:formatCode>General</c:formatCode>
                <c:ptCount val="13"/>
                <c:pt idx="0">
                  <c:v>0.5</c:v>
                </c:pt>
                <c:pt idx="1">
                  <c:v>1</c:v>
                </c:pt>
                <c:pt idx="2">
                  <c:v>5</c:v>
                </c:pt>
                <c:pt idx="3">
                  <c:v>10</c:v>
                </c:pt>
                <c:pt idx="4">
                  <c:v>20</c:v>
                </c:pt>
                <c:pt idx="5">
                  <c:v>30</c:v>
                </c:pt>
                <c:pt idx="6">
                  <c:v>40</c:v>
                </c:pt>
                <c:pt idx="7">
                  <c:v>50</c:v>
                </c:pt>
                <c:pt idx="8">
                  <c:v>60</c:v>
                </c:pt>
                <c:pt idx="9">
                  <c:v>70</c:v>
                </c:pt>
                <c:pt idx="10">
                  <c:v>80</c:v>
                </c:pt>
                <c:pt idx="11">
                  <c:v>90</c:v>
                </c:pt>
                <c:pt idx="12">
                  <c:v>100</c:v>
                </c:pt>
              </c:numCache>
            </c:numRef>
          </c:cat>
          <c:val>
            <c:numRef>
              <c:f>Sheet1!$D$2:$D$14</c:f>
              <c:numCache>
                <c:formatCode>General</c:formatCode>
                <c:ptCount val="13"/>
                <c:pt idx="0">
                  <c:v>238.08</c:v>
                </c:pt>
                <c:pt idx="1">
                  <c:v>238.08</c:v>
                </c:pt>
                <c:pt idx="2">
                  <c:v>238.08</c:v>
                </c:pt>
                <c:pt idx="3">
                  <c:v>238.08</c:v>
                </c:pt>
                <c:pt idx="4">
                  <c:v>238.08</c:v>
                </c:pt>
                <c:pt idx="5">
                  <c:v>238.08</c:v>
                </c:pt>
                <c:pt idx="6">
                  <c:v>238.08</c:v>
                </c:pt>
                <c:pt idx="7">
                  <c:v>318.08000000000004</c:v>
                </c:pt>
                <c:pt idx="8">
                  <c:v>398.08000000000004</c:v>
                </c:pt>
                <c:pt idx="9">
                  <c:v>478.08000000000004</c:v>
                </c:pt>
                <c:pt idx="10">
                  <c:v>558.08000000000004</c:v>
                </c:pt>
                <c:pt idx="11">
                  <c:v>638.08000000000004</c:v>
                </c:pt>
                <c:pt idx="12">
                  <c:v>718.08</c:v>
                </c:pt>
              </c:numCache>
            </c:numRef>
          </c:val>
          <c:smooth val="0"/>
          <c:extLst>
            <c:ext xmlns:c16="http://schemas.microsoft.com/office/drawing/2014/chart" uri="{C3380CC4-5D6E-409C-BE32-E72D297353CC}">
              <c16:uniqueId val="{00000002-6B73-403F-B1DA-77ADEAE0AB16}"/>
            </c:ext>
          </c:extLst>
        </c:ser>
        <c:dLbls>
          <c:showLegendKey val="0"/>
          <c:showVal val="0"/>
          <c:showCatName val="0"/>
          <c:showSerName val="0"/>
          <c:showPercent val="0"/>
          <c:showBubbleSize val="0"/>
        </c:dLbls>
        <c:smooth val="0"/>
        <c:axId val="964147360"/>
        <c:axId val="964140832"/>
      </c:lineChart>
      <c:catAx>
        <c:axId val="96414736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Data in TB</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4140832"/>
        <c:crosses val="autoZero"/>
        <c:auto val="1"/>
        <c:lblAlgn val="ctr"/>
        <c:lblOffset val="100"/>
        <c:noMultiLvlLbl val="0"/>
      </c:catAx>
      <c:valAx>
        <c:axId val="964140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Cost  in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4147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7DF32F-8F30-4D04-8BBD-DA47B95C284F}" type="datetimeFigureOut">
              <a:rPr lang="en-US" smtClean="0"/>
              <a:t>6/23/2017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57078-6DF4-4B15-AEE7-8504F49DC1D1}" type="slidenum">
              <a:rPr lang="en-US" smtClean="0"/>
              <a:t>‹#›</a:t>
            </a:fld>
            <a:endParaRPr lang="en-US" dirty="0"/>
          </a:p>
        </p:txBody>
      </p:sp>
    </p:spTree>
    <p:extLst>
      <p:ext uri="{BB962C8B-B14F-4D97-AF65-F5344CB8AC3E}">
        <p14:creationId xmlns:p14="http://schemas.microsoft.com/office/powerpoint/2010/main" val="2346779829"/>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Open browser tabs to </a:t>
            </a:r>
            <a:r>
              <a:rPr lang="en-GB" b="0" dirty="0" err="1"/>
              <a:t>demonstrat</a:t>
            </a:r>
            <a:r>
              <a:rPr lang="en-GB" b="0" dirty="0"/>
              <a:t>:</a:t>
            </a:r>
          </a:p>
          <a:p>
            <a:pPr marL="342900" indent="-342900">
              <a:buFont typeface="+mj-lt"/>
              <a:buAutoNum type="arabicPeriod"/>
            </a:pPr>
            <a:r>
              <a:rPr lang="en-GB" b="0" dirty="0"/>
              <a:t>An A record for the PIP of one of the backend web servers</a:t>
            </a:r>
          </a:p>
          <a:p>
            <a:pPr marL="342900" indent="-342900">
              <a:buFont typeface="+mj-lt"/>
              <a:buAutoNum type="arabicPeriod"/>
            </a:pPr>
            <a:r>
              <a:rPr lang="en-GB" b="0" dirty="0"/>
              <a:t>A CNAME record that maps to the App GW’s PIP with the ‘CNAME’ in a multi-site listener config (proxy via App GW – this works)</a:t>
            </a:r>
          </a:p>
          <a:p>
            <a:pPr marL="342900" indent="-342900">
              <a:buFont typeface="+mj-lt"/>
              <a:buAutoNum type="arabicPeriod"/>
            </a:pPr>
            <a:r>
              <a:rPr lang="en-GB" b="0" dirty="0"/>
              <a:t>The App GW’s PIP A record (404 not found because no listener on that record/header address)</a:t>
            </a:r>
          </a:p>
          <a:p>
            <a:pPr marL="342900" indent="-342900">
              <a:buFont typeface="+mj-lt"/>
              <a:buAutoNum type="arabicPeriod"/>
            </a:pPr>
            <a:r>
              <a:rPr lang="en-GB" b="0" dirty="0"/>
              <a:t>A setup script in </a:t>
            </a:r>
            <a:r>
              <a:rPr lang="en-GB" b="0" dirty="0" err="1"/>
              <a:t>Github</a:t>
            </a:r>
            <a:r>
              <a:rPr lang="en-GB" b="0" dirty="0"/>
              <a:t> repo for one of the backend web servers (Apache Webserver with default host and extra virtual host on Ubuntu): https://github.com/rbannist/azappgwlab/blob/master/Conf/w11setup.sh </a:t>
            </a:r>
          </a:p>
          <a:p>
            <a:pPr marL="342900" indent="-342900">
              <a:buFont typeface="+mj-lt"/>
              <a:buAutoNum type="arabicPeriod"/>
            </a:pPr>
            <a:r>
              <a:rPr lang="en-GB" b="0" dirty="0"/>
              <a:t>The GitHub repo’s main page: https://github.com/rbannist/azappgwlab/</a:t>
            </a:r>
          </a:p>
          <a:p>
            <a:pPr marL="342900" indent="-342900">
              <a:buFont typeface="+mj-lt"/>
              <a:buAutoNum type="arabicPeriod"/>
            </a:pPr>
            <a:r>
              <a:rPr lang="en-GB" b="0" dirty="0"/>
              <a:t>The A record of PIP that a basic listener sits on (this works – anything in the header/browser that resolves to it)</a:t>
            </a:r>
          </a:p>
          <a:p>
            <a:pPr marL="342900" indent="-342900">
              <a:buFont typeface="+mj-lt"/>
              <a:buAutoNum type="arabicPeriod"/>
            </a:pPr>
            <a:r>
              <a:rPr lang="en-GB" b="0" dirty="0"/>
              <a:t>Azure Portal</a:t>
            </a:r>
          </a:p>
          <a:p>
            <a:pPr marL="342900" indent="-342900">
              <a:buFont typeface="+mj-lt"/>
              <a:buAutoNum type="arabicPeriod"/>
            </a:pPr>
            <a:r>
              <a:rPr lang="en-GB" b="0" dirty="0"/>
              <a:t>DNS record management console/portal/? for a domain that you can add CNAME records for to demonstrate multi-site listeners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624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Show the setup script for a web server here and login into one to show default host with paths (folders) along with a virtual host dedicated to a CNAME/A record of your choosing</a:t>
            </a:r>
          </a:p>
          <a:p>
            <a:pPr lvl="0"/>
            <a:endParaRPr lang="en-US" dirty="0"/>
          </a:p>
          <a:p>
            <a:pPr lvl="0"/>
            <a:r>
              <a:rPr lang="en-US" dirty="0"/>
              <a:t>https://github.com/rbannist/azappgwlab</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908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9838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32472" fontAlgn="base">
              <a:spcBef>
                <a:spcPct val="0"/>
              </a:spcBef>
              <a:spcAft>
                <a:spcPct val="0"/>
              </a:spcAft>
            </a:pPr>
            <a:r>
              <a:rPr lang="en-GB" sz="1400" b="1" dirty="0" err="1">
                <a:solidFill>
                  <a:schemeClr val="bg1"/>
                </a:solidFill>
              </a:rPr>
              <a:t>AppGW</a:t>
            </a:r>
            <a:r>
              <a:rPr lang="en-GB" sz="1400" b="1" dirty="0">
                <a:solidFill>
                  <a:schemeClr val="bg1"/>
                </a:solidFill>
              </a:rPr>
              <a:t>:</a:t>
            </a:r>
          </a:p>
          <a:p>
            <a:pPr algn="l" defTabSz="932472" fontAlgn="base">
              <a:spcBef>
                <a:spcPct val="0"/>
              </a:spcBef>
              <a:spcAft>
                <a:spcPct val="0"/>
              </a:spcAft>
            </a:pPr>
            <a:r>
              <a:rPr lang="en-GB" sz="1400" dirty="0">
                <a:solidFill>
                  <a:schemeClr val="bg1"/>
                </a:solidFill>
              </a:rPr>
              <a:t>[VM] Size?</a:t>
            </a:r>
          </a:p>
          <a:p>
            <a:pPr algn="l" defTabSz="932472" fontAlgn="base">
              <a:spcBef>
                <a:spcPct val="0"/>
              </a:spcBef>
              <a:spcAft>
                <a:spcPct val="0"/>
              </a:spcAft>
            </a:pPr>
            <a:r>
              <a:rPr lang="en-GB" sz="1400" dirty="0">
                <a:solidFill>
                  <a:schemeClr val="bg1"/>
                </a:solidFill>
              </a:rPr>
              <a:t>How many VMs?</a:t>
            </a:r>
          </a:p>
          <a:p>
            <a:pPr algn="l" defTabSz="932472" fontAlgn="base">
              <a:spcBef>
                <a:spcPct val="0"/>
              </a:spcBef>
              <a:spcAft>
                <a:spcPct val="0"/>
              </a:spcAft>
            </a:pPr>
            <a:r>
              <a:rPr lang="en-GB" sz="1400" dirty="0">
                <a:solidFill>
                  <a:schemeClr val="bg1"/>
                </a:solidFill>
              </a:rPr>
              <a:t>WAF on/off? (M/L only)</a:t>
            </a:r>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0147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dirty="0"/>
              <a:t>This port is the public port that is opened on the application gateway. Traffic hits this port, and then gets redirected to one of the back-end servers.</a:t>
            </a:r>
            <a:br>
              <a:rPr lang="en-GB" sz="1200" dirty="0"/>
            </a:br>
            <a:r>
              <a:rPr lang="en-GB" sz="1200" dirty="0"/>
              <a:t>The listener has a front-end port, a protocol (Http or Https, these values are case-sensitive), and the SSL certificate name (if configuring SSL offload).</a:t>
            </a:r>
          </a:p>
          <a:p>
            <a:pPr lvl="0"/>
            <a:endParaRPr lang="en-US" dirty="0"/>
          </a:p>
          <a:p>
            <a:pPr algn="l" defTabSz="932472" fontAlgn="base">
              <a:spcBef>
                <a:spcPct val="0"/>
              </a:spcBef>
              <a:spcAft>
                <a:spcPct val="0"/>
              </a:spcAft>
            </a:pPr>
            <a:r>
              <a:rPr lang="en-GB" sz="3200" b="1" dirty="0">
                <a:solidFill>
                  <a:schemeClr val="bg1"/>
                </a:solidFill>
              </a:rPr>
              <a:t>Basic Listener:</a:t>
            </a:r>
          </a:p>
          <a:p>
            <a:pPr algn="l" defTabSz="932472" fontAlgn="base">
              <a:spcBef>
                <a:spcPct val="0"/>
              </a:spcBef>
              <a:spcAft>
                <a:spcPct val="0"/>
              </a:spcAft>
            </a:pPr>
            <a:r>
              <a:rPr lang="en-GB" sz="1400" dirty="0">
                <a:solidFill>
                  <a:schemeClr val="bg1"/>
                </a:solidFill>
              </a:rPr>
              <a:t>Frontend/’Outside’ IP address</a:t>
            </a:r>
          </a:p>
          <a:p>
            <a:pPr algn="l" defTabSz="932472" fontAlgn="base">
              <a:spcBef>
                <a:spcPct val="0"/>
              </a:spcBef>
              <a:spcAft>
                <a:spcPct val="0"/>
              </a:spcAft>
            </a:pPr>
            <a:r>
              <a:rPr lang="en-GB" sz="1400" dirty="0">
                <a:solidFill>
                  <a:schemeClr val="bg1"/>
                </a:solidFill>
              </a:rPr>
              <a:t>Frontend/’Outside’ port</a:t>
            </a:r>
          </a:p>
          <a:p>
            <a:pPr algn="l" defTabSz="932472" fontAlgn="base">
              <a:spcBef>
                <a:spcPct val="0"/>
              </a:spcBef>
              <a:spcAft>
                <a:spcPct val="0"/>
              </a:spcAft>
            </a:pPr>
            <a:r>
              <a:rPr lang="en-GB" sz="1400" dirty="0">
                <a:solidFill>
                  <a:schemeClr val="bg1"/>
                </a:solidFill>
              </a:rPr>
              <a:t>HTTP or HTTPS on Frontend/’Outside’?</a:t>
            </a:r>
          </a:p>
          <a:p>
            <a:pPr algn="l" defTabSz="932472" fontAlgn="base">
              <a:spcBef>
                <a:spcPct val="0"/>
              </a:spcBef>
              <a:spcAft>
                <a:spcPct val="0"/>
              </a:spcAft>
            </a:pPr>
            <a:r>
              <a:rPr lang="en-GB" sz="1400" dirty="0">
                <a:solidFill>
                  <a:schemeClr val="bg1"/>
                </a:solidFill>
              </a:rPr>
              <a:t>	If HTTPS </a:t>
            </a:r>
            <a:r>
              <a:rPr lang="en-GB" sz="1400" dirty="0">
                <a:solidFill>
                  <a:schemeClr val="bg1"/>
                </a:solidFill>
                <a:sym typeface="Wingdings" panose="05000000000000000000" pitchFamily="2" charset="2"/>
              </a:rPr>
              <a:t> Upload .</a:t>
            </a:r>
            <a:r>
              <a:rPr lang="en-GB" sz="1400" dirty="0" err="1">
                <a:solidFill>
                  <a:schemeClr val="bg1"/>
                </a:solidFill>
                <a:sym typeface="Wingdings" panose="05000000000000000000" pitchFamily="2" charset="2"/>
              </a:rPr>
              <a:t>pfx</a:t>
            </a:r>
            <a:endParaRPr lang="en-GB" sz="1400" dirty="0">
              <a:solidFill>
                <a:schemeClr val="bg1"/>
              </a:solidFill>
            </a:endParaRPr>
          </a:p>
          <a:p>
            <a:pPr algn="l" defTabSz="932472" fontAlgn="base">
              <a:spcBef>
                <a:spcPct val="0"/>
              </a:spcBef>
              <a:spcAft>
                <a:spcPct val="0"/>
              </a:spcAft>
            </a:pPr>
            <a:endParaRPr lang="en-GB" sz="1400" dirty="0">
              <a:solidFill>
                <a:schemeClr val="bg1"/>
              </a:solidFill>
            </a:endParaRPr>
          </a:p>
          <a:p>
            <a:pPr algn="l" defTabSz="932472" fontAlgn="base">
              <a:spcBef>
                <a:spcPct val="0"/>
              </a:spcBef>
              <a:spcAft>
                <a:spcPct val="0"/>
              </a:spcAft>
            </a:pPr>
            <a:r>
              <a:rPr lang="en-GB" sz="3200" b="1" dirty="0">
                <a:solidFill>
                  <a:schemeClr val="bg1"/>
                </a:solidFill>
              </a:rPr>
              <a:t>Multi-site Listener:</a:t>
            </a:r>
          </a:p>
          <a:p>
            <a:pPr algn="l" defTabSz="932472" fontAlgn="base">
              <a:spcBef>
                <a:spcPct val="0"/>
              </a:spcBef>
              <a:spcAft>
                <a:spcPct val="0"/>
              </a:spcAft>
            </a:pPr>
            <a:r>
              <a:rPr lang="en-GB" sz="1400" dirty="0">
                <a:solidFill>
                  <a:schemeClr val="bg1"/>
                </a:solidFill>
              </a:rPr>
              <a:t>Frontend/’Outside’ IP address</a:t>
            </a:r>
          </a:p>
          <a:p>
            <a:pPr algn="l" defTabSz="932472" fontAlgn="base">
              <a:spcBef>
                <a:spcPct val="0"/>
              </a:spcBef>
              <a:spcAft>
                <a:spcPct val="0"/>
              </a:spcAft>
            </a:pPr>
            <a:r>
              <a:rPr lang="en-GB" sz="1400" dirty="0">
                <a:solidFill>
                  <a:schemeClr val="bg1"/>
                </a:solidFill>
              </a:rPr>
              <a:t>Frontend/’Outside’ port</a:t>
            </a:r>
          </a:p>
          <a:p>
            <a:pPr algn="l" defTabSz="932472" fontAlgn="base">
              <a:spcBef>
                <a:spcPct val="0"/>
              </a:spcBef>
              <a:spcAft>
                <a:spcPct val="0"/>
              </a:spcAft>
            </a:pPr>
            <a:r>
              <a:rPr lang="en-GB" sz="1400" dirty="0">
                <a:solidFill>
                  <a:schemeClr val="bg1"/>
                </a:solidFill>
              </a:rPr>
              <a:t>HTTP or HTTPS on Frontend/’Outside’?</a:t>
            </a:r>
          </a:p>
          <a:p>
            <a:pPr marL="0" marR="0" lvl="0" indent="0" algn="l" defTabSz="932472" rtl="0" eaLnBrk="1" fontAlgn="base" latinLnBrk="0" hangingPunct="1">
              <a:lnSpc>
                <a:spcPct val="100000"/>
              </a:lnSpc>
              <a:spcBef>
                <a:spcPct val="0"/>
              </a:spcBef>
              <a:spcAft>
                <a:spcPct val="0"/>
              </a:spcAft>
              <a:buClrTx/>
              <a:buSzTx/>
              <a:buFontTx/>
              <a:buNone/>
              <a:tabLst/>
              <a:defRPr/>
            </a:pPr>
            <a:r>
              <a:rPr lang="en-GB" sz="1400" dirty="0">
                <a:solidFill>
                  <a:schemeClr val="bg1"/>
                </a:solidFill>
              </a:rPr>
              <a:t>	If HTTPS </a:t>
            </a:r>
            <a:r>
              <a:rPr lang="en-GB" sz="1400" dirty="0">
                <a:solidFill>
                  <a:schemeClr val="bg1"/>
                </a:solidFill>
                <a:sym typeface="Wingdings" panose="05000000000000000000" pitchFamily="2" charset="2"/>
              </a:rPr>
              <a:t> Upload .</a:t>
            </a:r>
            <a:r>
              <a:rPr lang="en-GB" sz="1400" dirty="0" err="1">
                <a:solidFill>
                  <a:schemeClr val="bg1"/>
                </a:solidFill>
                <a:sym typeface="Wingdings" panose="05000000000000000000" pitchFamily="2" charset="2"/>
              </a:rPr>
              <a:t>pfx</a:t>
            </a:r>
            <a:endParaRPr lang="en-GB" sz="1400" dirty="0">
              <a:solidFill>
                <a:schemeClr val="bg1"/>
              </a:solidFill>
            </a:endParaRPr>
          </a:p>
          <a:p>
            <a:pPr algn="l" defTabSz="932472" fontAlgn="base">
              <a:spcBef>
                <a:spcPct val="0"/>
              </a:spcBef>
              <a:spcAft>
                <a:spcPct val="0"/>
              </a:spcAft>
            </a:pPr>
            <a:r>
              <a:rPr lang="en-GB" sz="1400" dirty="0">
                <a:solidFill>
                  <a:schemeClr val="bg1"/>
                </a:solidFill>
              </a:rPr>
              <a:t>Hostname (A/CNAME in header) to listen for</a:t>
            </a:r>
          </a:p>
          <a:p>
            <a:pPr algn="l" defTabSz="932472" fontAlgn="base">
              <a:spcBef>
                <a:spcPct val="0"/>
              </a:spcBef>
              <a:spcAft>
                <a:spcPct val="0"/>
              </a:spcAft>
            </a:pPr>
            <a:endParaRPr lang="en-GB" sz="1400" dirty="0">
              <a:solidFill>
                <a:schemeClr val="bg1"/>
              </a:solidFill>
            </a:endParaRP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709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32472" fontAlgn="base">
              <a:spcBef>
                <a:spcPct val="0"/>
              </a:spcBef>
              <a:spcAft>
                <a:spcPct val="0"/>
              </a:spcAft>
            </a:pPr>
            <a:r>
              <a:rPr lang="en-GB" sz="1400" b="1" dirty="0">
                <a:solidFill>
                  <a:schemeClr val="bg1"/>
                </a:solidFill>
              </a:rPr>
              <a:t>HTTP Setting:</a:t>
            </a:r>
          </a:p>
          <a:p>
            <a:pPr algn="l" defTabSz="932472" fontAlgn="base">
              <a:spcBef>
                <a:spcPct val="0"/>
              </a:spcBef>
              <a:spcAft>
                <a:spcPct val="0"/>
              </a:spcAft>
            </a:pPr>
            <a:r>
              <a:rPr lang="en-GB" sz="1400" dirty="0">
                <a:solidFill>
                  <a:schemeClr val="bg1"/>
                </a:solidFill>
              </a:rPr>
              <a:t>Cookie based affinity for client?</a:t>
            </a:r>
          </a:p>
          <a:p>
            <a:pPr algn="l" defTabSz="932472" fontAlgn="base">
              <a:spcBef>
                <a:spcPct val="0"/>
              </a:spcBef>
              <a:spcAft>
                <a:spcPct val="0"/>
              </a:spcAft>
            </a:pPr>
            <a:r>
              <a:rPr lang="en-GB" sz="1400" dirty="0">
                <a:solidFill>
                  <a:schemeClr val="bg1"/>
                </a:solidFill>
              </a:rPr>
              <a:t>Request timeout value</a:t>
            </a:r>
          </a:p>
          <a:p>
            <a:pPr algn="l" defTabSz="932472" fontAlgn="base">
              <a:spcBef>
                <a:spcPct val="0"/>
              </a:spcBef>
              <a:spcAft>
                <a:spcPct val="0"/>
              </a:spcAft>
            </a:pPr>
            <a:r>
              <a:rPr lang="en-GB" sz="1400" dirty="0">
                <a:solidFill>
                  <a:schemeClr val="bg1"/>
                </a:solidFill>
              </a:rPr>
              <a:t>HTTP or HTTPS on Backend/’Inside’</a:t>
            </a:r>
          </a:p>
          <a:p>
            <a:pPr algn="l" defTabSz="932472" fontAlgn="base">
              <a:spcBef>
                <a:spcPct val="0"/>
              </a:spcBef>
              <a:spcAft>
                <a:spcPct val="0"/>
              </a:spcAft>
            </a:pPr>
            <a:r>
              <a:rPr lang="en-GB" sz="1400" dirty="0">
                <a:solidFill>
                  <a:schemeClr val="bg1"/>
                </a:solidFill>
              </a:rPr>
              <a:t>	If HTTPS </a:t>
            </a:r>
            <a:r>
              <a:rPr lang="en-GB" sz="1400" dirty="0">
                <a:solidFill>
                  <a:schemeClr val="bg1"/>
                </a:solidFill>
                <a:sym typeface="Wingdings" panose="05000000000000000000" pitchFamily="2" charset="2"/>
              </a:rPr>
              <a:t> Upload .</a:t>
            </a:r>
            <a:r>
              <a:rPr lang="en-GB" sz="1400" dirty="0" err="1">
                <a:solidFill>
                  <a:schemeClr val="bg1"/>
                </a:solidFill>
                <a:sym typeface="Wingdings" panose="05000000000000000000" pitchFamily="2" charset="2"/>
              </a:rPr>
              <a:t>cer</a:t>
            </a:r>
            <a:endParaRPr lang="en-GB" sz="1400" dirty="0">
              <a:solidFill>
                <a:schemeClr val="bg1"/>
              </a:solidFill>
            </a:endParaRPr>
          </a:p>
          <a:p>
            <a:pPr algn="l" defTabSz="932472" fontAlgn="base">
              <a:spcBef>
                <a:spcPct val="0"/>
              </a:spcBef>
              <a:spcAft>
                <a:spcPct val="0"/>
              </a:spcAft>
            </a:pPr>
            <a:r>
              <a:rPr lang="en-GB" sz="1400" dirty="0">
                <a:solidFill>
                  <a:schemeClr val="bg1"/>
                </a:solidFill>
              </a:rPr>
              <a:t>Inside TCP port number</a:t>
            </a:r>
          </a:p>
          <a:p>
            <a:pPr algn="l" defTabSz="932472" fontAlgn="base">
              <a:spcBef>
                <a:spcPct val="0"/>
              </a:spcBef>
              <a:spcAft>
                <a:spcPct val="0"/>
              </a:spcAft>
            </a:pPr>
            <a:r>
              <a:rPr lang="en-GB" sz="1400" dirty="0">
                <a:solidFill>
                  <a:schemeClr val="bg1"/>
                </a:solidFill>
              </a:rPr>
              <a:t>Custom probe?</a:t>
            </a:r>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9783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b="1" dirty="0"/>
              <a:t>Backend Pool:</a:t>
            </a:r>
          </a:p>
          <a:p>
            <a:pPr lvl="0"/>
            <a:r>
              <a:rPr lang="en-GB" sz="1200" dirty="0"/>
              <a:t>The list of IP addresses of the back-end servers. The IP addresses listed should either belong to the virtual network subnet or should be a public IP/VIP.</a:t>
            </a:r>
          </a:p>
          <a:p>
            <a:pPr lvl="0"/>
            <a:r>
              <a:rPr lang="en-GB" sz="1200" dirty="0"/>
              <a:t>Every pool has settings like port, protocol, and cookie-based affinity. These settings are tied to a pool and are applied to all servers within the pool.</a:t>
            </a:r>
            <a:br>
              <a:rPr lang="en-GB" sz="1200" dirty="0"/>
            </a:br>
            <a:br>
              <a:rPr lang="en-GB" sz="1200" dirty="0"/>
            </a:br>
            <a:r>
              <a:rPr lang="en-GB" sz="1400" dirty="0">
                <a:solidFill>
                  <a:schemeClr val="bg1"/>
                </a:solidFill>
              </a:rPr>
              <a:t>List of NICs/IP addresses for groups serving the same site and/or path.</a:t>
            </a:r>
          </a:p>
          <a:p>
            <a:pPr lvl="0"/>
            <a:r>
              <a:rPr lang="en-GB" sz="1400" dirty="0">
                <a:solidFill>
                  <a:schemeClr val="bg1"/>
                </a:solidFill>
              </a:rPr>
              <a:t>Cookie</a:t>
            </a:r>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6321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b="1" dirty="0"/>
              <a:t>Rule:</a:t>
            </a:r>
          </a:p>
          <a:p>
            <a:pPr lvl="0"/>
            <a:r>
              <a:rPr lang="en-GB" sz="1200" dirty="0"/>
              <a:t>The rule binds the listener, the back-end server pool and defines which back-end server pool the traffic should be directed to when it hits a particular listener.</a:t>
            </a:r>
          </a:p>
          <a:p>
            <a:pPr lvl="0"/>
            <a:endParaRPr lang="en-GB" sz="1200" dirty="0"/>
          </a:p>
          <a:p>
            <a:pPr lvl="0"/>
            <a:r>
              <a:rPr lang="en-GB" sz="1200" dirty="0"/>
              <a:t>Basic (All for a site) or Path-based (Paths + Default)</a:t>
            </a:r>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385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probes supported</a:t>
            </a:r>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6/23/2017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6192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4000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3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a:t>
            </a:r>
            <a:r>
              <a:rPr lang="en-US" dirty="0">
                <a:sym typeface="Wingdings" panose="05000000000000000000" pitchFamily="2" charset="2"/>
              </a:rPr>
              <a:t> Log onto a backend web server VM created in advance  you will show a </a:t>
            </a:r>
            <a:r>
              <a:rPr lang="en-US" dirty="0" err="1">
                <a:sym typeface="Wingdings" panose="05000000000000000000" pitchFamily="2" charset="2"/>
              </a:rPr>
              <a:t>tcpdump</a:t>
            </a:r>
            <a:r>
              <a:rPr lang="en-US" dirty="0">
                <a:sym typeface="Wingdings" panose="05000000000000000000" pitchFamily="2" charset="2"/>
              </a:rPr>
              <a:t> with the source IP being the </a:t>
            </a:r>
            <a:r>
              <a:rPr lang="en-US" dirty="0" err="1">
                <a:sym typeface="Wingdings" panose="05000000000000000000" pitchFamily="2" charset="2"/>
              </a:rPr>
              <a:t>AppGW</a:t>
            </a:r>
            <a:r>
              <a:rPr lang="en-US" dirty="0">
                <a:sym typeface="Wingdings" panose="05000000000000000000" pitchFamily="2" charset="2"/>
              </a:rPr>
              <a:t>  </a:t>
            </a:r>
            <a:r>
              <a:rPr lang="en-US" dirty="0" err="1">
                <a:sym typeface="Wingdings" panose="05000000000000000000" pitchFamily="2" charset="2"/>
              </a:rPr>
              <a:t>ssh</a:t>
            </a:r>
            <a:r>
              <a:rPr lang="en-US" dirty="0">
                <a:sym typeface="Wingdings" panose="05000000000000000000" pitchFamily="2" charset="2"/>
              </a:rPr>
              <a:t> to PIP A record for the VM  </a:t>
            </a:r>
            <a:r>
              <a:rPr lang="pt-BR" dirty="0">
                <a:sym typeface="Wingdings" panose="05000000000000000000" pitchFamily="2" charset="2"/>
              </a:rPr>
              <a:t>sudo tcpdump -n -i eth0 “src host &lt;**AppGW IP address**&gt; and dst host &lt;**web server eth0 IP address**&gt; and tcp dst port 80”  browse to the PIP/a CNAME that maps to the AppGw’s PIP.</a:t>
            </a:r>
          </a:p>
          <a:p>
            <a:endParaRPr lang="pt-BR" dirty="0">
              <a:sym typeface="Wingdings" panose="05000000000000000000" pitchFamily="2" charset="2"/>
            </a:endParaRPr>
          </a:p>
          <a:p>
            <a:r>
              <a:rPr lang="pt-BR" dirty="0">
                <a:sym typeface="Wingdings" panose="05000000000000000000" pitchFamily="2" charset="2"/>
              </a:rPr>
              <a:t>Note. You can also then show it the other way round with a source of your machine’s internet-routable IP and then browse straight to the backend VM’s PIP.  Compare...</a:t>
            </a:r>
          </a:p>
          <a:p>
            <a:endParaRPr lang="pt-BR" dirty="0">
              <a:sym typeface="Wingdings" panose="05000000000000000000" pitchFamily="2" charset="2"/>
            </a:endParaRPr>
          </a:p>
          <a:p>
            <a:r>
              <a:rPr lang="pt-BR" dirty="0">
                <a:sym typeface="Wingdings" panose="05000000000000000000" pitchFamily="2" charset="2"/>
              </a:rPr>
              <a:t>This shows the connection hand-off rather than pass through and the single source/client IP address that the backend sees with a AppGw inserted.</a:t>
            </a:r>
          </a:p>
        </p:txBody>
      </p:sp>
      <p:sp>
        <p:nvSpPr>
          <p:cNvPr id="4" name="Slide Number Placeholder 3"/>
          <p:cNvSpPr>
            <a:spLocks noGrp="1"/>
          </p:cNvSpPr>
          <p:nvPr>
            <p:ph type="sldNum" sz="quarter" idx="10"/>
          </p:nvPr>
        </p:nvSpPr>
        <p:spPr/>
        <p:txBody>
          <a:bodyPr/>
          <a:lstStyle/>
          <a:p>
            <a:fld id="{23FAFC13-A57C-499C-80A0-F24F23E8F38B}"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843911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7068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7300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8267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1003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8848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Show an environment configured in this way (maybe with a different naming convention for the resources above the IaaS layer)</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1805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213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dirty="0" err="1"/>
              <a:t>pfx</a:t>
            </a:r>
            <a:r>
              <a:rPr lang="en-GB" dirty="0"/>
              <a:t> - stands for personal exchange format. It is used to exchange public and private objects in a single file. A </a:t>
            </a:r>
            <a:r>
              <a:rPr lang="en-GB" dirty="0" err="1"/>
              <a:t>pfx</a:t>
            </a:r>
            <a:r>
              <a:rPr lang="en-GB" dirty="0"/>
              <a:t> file can be created from .</a:t>
            </a:r>
            <a:r>
              <a:rPr lang="en-GB" dirty="0" err="1"/>
              <a:t>cer</a:t>
            </a:r>
            <a:r>
              <a:rPr lang="en-GB" dirty="0"/>
              <a:t> file.</a:t>
            </a:r>
            <a:endParaRPr lang="en-US" dirty="0"/>
          </a:p>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365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7631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3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09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424326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184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678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288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728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188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66232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0430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9045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7364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9502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5903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3426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Listeners are Basic</a:t>
            </a:r>
          </a:p>
          <a:p>
            <a:pPr lvl="0"/>
            <a:r>
              <a:rPr lang="en-US" dirty="0"/>
              <a:t>Rules are Basic</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27670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Listener is Multi-site</a:t>
            </a:r>
          </a:p>
          <a:p>
            <a:pPr lvl="0"/>
            <a:r>
              <a:rPr lang="en-US" dirty="0"/>
              <a:t>Rule is Basic</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521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5833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84025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6/23/2017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3076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3022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Also custom probes leveraged by a HTTP Setting</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127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Right-to-left:</a:t>
            </a:r>
          </a:p>
          <a:p>
            <a:pPr marL="285750" lvl="0" indent="-285750">
              <a:buFont typeface="Arial" panose="020B0604020202020204" pitchFamily="34" charset="0"/>
              <a:buChar char="•"/>
            </a:pPr>
            <a:r>
              <a:rPr lang="en-US" dirty="0"/>
              <a:t>Diagnostic logs destination</a:t>
            </a:r>
          </a:p>
          <a:p>
            <a:pPr marL="285750" lvl="0" indent="-285750">
              <a:buFont typeface="Arial" panose="020B0604020202020204" pitchFamily="34" charset="0"/>
              <a:buChar char="•"/>
            </a:pPr>
            <a:r>
              <a:rPr lang="en-US" dirty="0"/>
              <a:t>No private IP is seen in the Subnet’s connected devices unless you then add a Private Frontend IP address into the address space of that Subnet (i.e. ‘</a:t>
            </a:r>
            <a:r>
              <a:rPr lang="en-GB" sz="1400" dirty="0">
                <a:solidFill>
                  <a:schemeClr val="bg1"/>
                </a:solidFill>
              </a:rPr>
              <a:t>Subnet IP address(</a:t>
            </a:r>
            <a:r>
              <a:rPr lang="en-GB" sz="1400" dirty="0" err="1">
                <a:solidFill>
                  <a:schemeClr val="bg1"/>
                </a:solidFill>
              </a:rPr>
              <a:t>es</a:t>
            </a:r>
            <a:r>
              <a:rPr lang="en-GB" sz="1400" dirty="0">
                <a:solidFill>
                  <a:schemeClr val="bg1"/>
                </a:solidFill>
              </a:rPr>
              <a:t>)’)</a:t>
            </a:r>
          </a:p>
          <a:p>
            <a:pPr marL="285750" lvl="0" indent="-285750">
              <a:buFont typeface="Arial" panose="020B0604020202020204" pitchFamily="34" charset="0"/>
              <a:buChar char="•"/>
            </a:pPr>
            <a:r>
              <a:rPr lang="en-GB" sz="1400" dirty="0">
                <a:solidFill>
                  <a:schemeClr val="bg1"/>
                </a:solidFill>
              </a:rPr>
              <a:t>Public IP address IaaS resource</a:t>
            </a:r>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80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6" y="4395789"/>
            <a:ext cx="12433300" cy="2601913"/>
          </a:xfrm>
          <a:prstGeom prst="rect">
            <a:avLst/>
          </a:prstGeom>
          <a:solidFill>
            <a:srgbClr val="4DA0E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0" name="Rectangle 7"/>
          <p:cNvSpPr>
            <a:spLocks noChangeArrowheads="1"/>
          </p:cNvSpPr>
          <p:nvPr userDrawn="1"/>
        </p:nvSpPr>
        <p:spPr bwMode="auto">
          <a:xfrm>
            <a:off x="1" y="5843588"/>
            <a:ext cx="12433301" cy="1154113"/>
          </a:xfrm>
          <a:prstGeom prst="rect">
            <a:avLst/>
          </a:prstGeom>
          <a:solidFill>
            <a:srgbClr val="00188F"/>
          </a:solidFill>
          <a:ln>
            <a:noFill/>
          </a:ln>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1" name="Rectangle 8"/>
          <p:cNvSpPr>
            <a:spLocks noChangeArrowheads="1"/>
          </p:cNvSpPr>
          <p:nvPr userDrawn="1"/>
        </p:nvSpPr>
        <p:spPr bwMode="auto">
          <a:xfrm>
            <a:off x="3176" y="3409951"/>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7803798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9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17208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1485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831750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47660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Alt. Blu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1318133"/>
          </a:xfrm>
        </p:spPr>
        <p:txBody>
          <a:bodyPr vert="horz" wrap="square" lIns="146304" tIns="91440" rIns="146304" bIns="91440" rtlCol="0">
            <a:spAutoFit/>
          </a:bodyPr>
          <a:lstStyle>
            <a:lvl1pPr>
              <a:defRPr lang="en-US" sz="3999" spc="0" dirty="0">
                <a:gradFill>
                  <a:gsLst>
                    <a:gs pos="81250">
                      <a:schemeClr val="tx1"/>
                    </a:gs>
                    <a:gs pos="47000">
                      <a:schemeClr val="tx1"/>
                    </a:gs>
                  </a:gsLst>
                  <a:lin ang="5400000" scaled="0"/>
                </a:gradFill>
                <a:cs typeface="+mn-cs"/>
              </a:defRPr>
            </a:lvl1pPr>
          </a:lstStyle>
          <a:p>
            <a:pPr marL="0" marR="0" lvl="0" indent="0" fontAlgn="auto">
              <a:spcBef>
                <a:spcPct val="20000"/>
              </a:spcBef>
              <a:spcAft>
                <a:spcPts val="0"/>
              </a:spcAft>
              <a:buClrTx/>
              <a:buSzPct val="90000"/>
              <a:buFont typeface="Arial" pitchFamily="34" charset="0"/>
              <a:tabLst/>
            </a:pPr>
            <a:r>
              <a:rPr lang="en-US"/>
              <a:t>Click to edit Master title style</a:t>
            </a:r>
            <a:endParaRPr lang="en-US" dirty="0"/>
          </a:p>
        </p:txBody>
      </p:sp>
      <p:sp>
        <p:nvSpPr>
          <p:cNvPr id="5" name="Text Placeholder 4"/>
          <p:cNvSpPr>
            <a:spLocks noGrp="1"/>
          </p:cNvSpPr>
          <p:nvPr>
            <p:ph type="body" sz="quarter" idx="10"/>
          </p:nvPr>
        </p:nvSpPr>
        <p:spPr>
          <a:xfrm>
            <a:off x="274639" y="1668463"/>
            <a:ext cx="5943598" cy="572464"/>
          </a:xfrm>
        </p:spPr>
        <p:txBody>
          <a:bodyPr/>
          <a:lstStyle>
            <a:lvl1pPr marL="0" indent="0">
              <a:buNone/>
              <a:defRPr sz="2800"/>
            </a:lvl1pPr>
          </a:lstStyle>
          <a:p>
            <a:pPr lvl="0"/>
            <a:r>
              <a:rPr lang="en-US"/>
              <a:t>Click to edit Master text styles</a:t>
            </a:r>
          </a:p>
        </p:txBody>
      </p:sp>
    </p:spTree>
    <p:extLst>
      <p:ext uri="{BB962C8B-B14F-4D97-AF65-F5344CB8AC3E}">
        <p14:creationId xmlns:p14="http://schemas.microsoft.com/office/powerpoint/2010/main" val="28882044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95393" y="464145"/>
            <a:ext cx="11350443" cy="995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extLst>
      <p:ext uri="{BB962C8B-B14F-4D97-AF65-F5344CB8AC3E}">
        <p14:creationId xmlns:p14="http://schemas.microsoft.com/office/powerpoint/2010/main" val="106278803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lgn="l" defTabSz="932563" rtl="0" eaLnBrk="1" latinLnBrk="0" hangingPunct="1">
              <a:lnSpc>
                <a:spcPct val="90000"/>
              </a:lnSpc>
              <a:spcBef>
                <a:spcPct val="0"/>
              </a:spcBef>
              <a:buNone/>
              <a:defRPr lang="en-US" sz="8799"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2940290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90768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97826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04083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204083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68788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108517"/>
          </a:xfrm>
        </p:spPr>
        <p:txBody>
          <a:bodyPr wrap="square">
            <a:spAutoFit/>
          </a:bodyPr>
          <a:lstStyle>
            <a:lvl1pPr marL="287282" indent="-287282">
              <a:spcBef>
                <a:spcPts val="1224"/>
              </a:spcBef>
              <a:buClr>
                <a:schemeClr val="tx1"/>
              </a:buClr>
              <a:buFont typeface="Wingdings" panose="05000000000000000000" pitchFamily="2" charset="2"/>
              <a:buChar char="§"/>
              <a:defRPr sz="35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2108517"/>
          </a:xfrm>
        </p:spPr>
        <p:txBody>
          <a:bodyPr wrap="square">
            <a:spAutoFit/>
          </a:bodyPr>
          <a:lstStyle>
            <a:lvl1pPr marL="287282" indent="-287282">
              <a:spcBef>
                <a:spcPts val="1224"/>
              </a:spcBef>
              <a:buClr>
                <a:schemeClr val="tx1"/>
              </a:buClr>
              <a:buFont typeface="Wingdings" panose="05000000000000000000" pitchFamily="2" charset="2"/>
              <a:buChar char="§"/>
              <a:defRPr sz="35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5073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877362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4"/>
            <a:ext cx="11889564" cy="917575"/>
          </a:xfrm>
        </p:spPr>
        <p:txBody>
          <a:bodyPr/>
          <a:lstStyle>
            <a:lvl1pPr>
              <a:defRPr sz="7198" baseline="0"/>
            </a:lvl1pPr>
          </a:lstStyle>
          <a:p>
            <a:r>
              <a:rPr lang="en-US"/>
              <a:t>Click to edit Master title style</a:t>
            </a:r>
            <a:endParaRPr lang="en-US" dirty="0"/>
          </a:p>
        </p:txBody>
      </p:sp>
    </p:spTree>
    <p:extLst>
      <p:ext uri="{BB962C8B-B14F-4D97-AF65-F5344CB8AC3E}">
        <p14:creationId xmlns:p14="http://schemas.microsoft.com/office/powerpoint/2010/main" val="2733382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7" y="2430463"/>
            <a:ext cx="11887200" cy="932563"/>
          </a:xfrm>
        </p:spPr>
        <p:txBody>
          <a:bodyPr/>
          <a:lstStyle>
            <a:lvl1pPr marL="0" indent="0">
              <a:buNone/>
              <a:defRPr sz="5399">
                <a:gradFill>
                  <a:gsLst>
                    <a:gs pos="3333">
                      <a:schemeClr val="tx1"/>
                    </a:gs>
                    <a:gs pos="3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p:txBody>
      </p:sp>
      <p:sp>
        <p:nvSpPr>
          <p:cNvPr id="4" name="Title 1"/>
          <p:cNvSpPr>
            <a:spLocks noGrp="1"/>
          </p:cNvSpPr>
          <p:nvPr>
            <p:ph type="title"/>
          </p:nvPr>
        </p:nvSpPr>
        <p:spPr>
          <a:xfrm>
            <a:off x="282576" y="1211264"/>
            <a:ext cx="11889564" cy="917575"/>
          </a:xfrm>
        </p:spPr>
        <p:txBody>
          <a:bodyPr/>
          <a:lstStyle>
            <a:lvl1pPr>
              <a:defRPr sz="719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5061245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4912196"/>
      </p:ext>
    </p:extLst>
  </p:cSld>
  <p:clrMap bg1="dk1" tx1="lt1" bg2="dk2" tx2="lt2" accent1="accent1" accent2="accent2" accent3="accent3" accent4="accent4" accent5="accent5" accent6="accent6" hlink="hlink" folHlink="folHlink"/>
  <p:sldLayoutIdLst>
    <p:sldLayoutId id="2147483662" r:id="rId1"/>
    <p:sldLayoutId id="2147483668" r:id="rId2"/>
    <p:sldLayoutId id="2147483670" r:id="rId3"/>
    <p:sldLayoutId id="2147483671" r:id="rId4"/>
    <p:sldLayoutId id="2147483672" r:id="rId5"/>
    <p:sldLayoutId id="2147483673" r:id="rId6"/>
    <p:sldLayoutId id="2147483674" r:id="rId7"/>
    <p:sldLayoutId id="2147483675" r:id="rId8"/>
    <p:sldLayoutId id="2147483680" r:id="rId9"/>
    <p:sldLayoutId id="2147483684" r:id="rId10"/>
    <p:sldLayoutId id="2147483703" r:id="rId11"/>
    <p:sldLayoutId id="2147483708" r:id="rId12"/>
    <p:sldLayoutId id="2147483919" r:id="rId13"/>
    <p:sldLayoutId id="2147483920" r:id="rId14"/>
    <p:sldLayoutId id="2147483976" r:id="rId15"/>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6" userDrawn="1">
          <p15:clr>
            <a:srgbClr val="C35EA4"/>
          </p15:clr>
        </p15:guide>
        <p15:guide id="24" pos="7547" userDrawn="1">
          <p15:clr>
            <a:srgbClr val="C35EA4"/>
          </p15:clr>
        </p15:guide>
        <p15:guide id="25" orient="horz" pos="305" userDrawn="1">
          <p15:clr>
            <a:srgbClr val="C35EA4"/>
          </p15:clr>
        </p15:guide>
        <p15:guide id="26" orient="horz" pos="4106"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GB" sz="5398" spc="-102" dirty="0">
                <a:solidFill>
                  <a:srgbClr val="FFFFFF"/>
                </a:solidFill>
                <a:latin typeface="Segoe UI Light"/>
              </a:rPr>
              <a:t>Azure Application Gateways</a:t>
            </a:r>
          </a:p>
        </p:txBody>
      </p:sp>
    </p:spTree>
    <p:extLst>
      <p:ext uri="{BB962C8B-B14F-4D97-AF65-F5344CB8AC3E}">
        <p14:creationId xmlns:p14="http://schemas.microsoft.com/office/powerpoint/2010/main" val="373256367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33" name="Rectangle 32">
            <a:extLst>
              <a:ext uri="{FF2B5EF4-FFF2-40B4-BE49-F238E27FC236}">
                <a16:creationId xmlns:a16="http://schemas.microsoft.com/office/drawing/2014/main" id="{0AB8E277-3C14-46A5-8139-0BBCE9D0DE60}"/>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34" name="Rectangle 33">
            <a:extLst>
              <a:ext uri="{FF2B5EF4-FFF2-40B4-BE49-F238E27FC236}">
                <a16:creationId xmlns:a16="http://schemas.microsoft.com/office/drawing/2014/main" id="{19C9A7E7-DF01-4DBE-B4FE-5F8D185B54A5}"/>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35" name="Rectangle 34">
            <a:extLst>
              <a:ext uri="{FF2B5EF4-FFF2-40B4-BE49-F238E27FC236}">
                <a16:creationId xmlns:a16="http://schemas.microsoft.com/office/drawing/2014/main" id="{C600E6C1-4387-48FE-BC45-A3878F46D2D9}"/>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39" name="Straight Arrow Connector 38">
            <a:extLst>
              <a:ext uri="{FF2B5EF4-FFF2-40B4-BE49-F238E27FC236}">
                <a16:creationId xmlns:a16="http://schemas.microsoft.com/office/drawing/2014/main" id="{52418929-01E8-4973-9709-C0564D9BD0E0}"/>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04F53D4-6793-46A1-B211-FA19FBCEBC3E}"/>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D1B2E8F4-C39B-4D94-9348-343A662CC775}"/>
              </a:ext>
            </a:extLst>
          </p:cNvPr>
          <p:cNvGrpSpPr/>
          <p:nvPr/>
        </p:nvGrpSpPr>
        <p:grpSpPr>
          <a:xfrm>
            <a:off x="8311227" y="1824882"/>
            <a:ext cx="3988801" cy="504000"/>
            <a:chOff x="8311227" y="881976"/>
            <a:chExt cx="3988801" cy="504000"/>
          </a:xfrm>
        </p:grpSpPr>
        <p:sp>
          <p:nvSpPr>
            <p:cNvPr id="21" name="Rectangle 20">
              <a:extLst>
                <a:ext uri="{FF2B5EF4-FFF2-40B4-BE49-F238E27FC236}">
                  <a16:creationId xmlns:a16="http://schemas.microsoft.com/office/drawing/2014/main" id="{2190EBC7-21BE-4F1D-BBE7-044ACA02168B}"/>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22" name="Rectangle 21">
              <a:extLst>
                <a:ext uri="{FF2B5EF4-FFF2-40B4-BE49-F238E27FC236}">
                  <a16:creationId xmlns:a16="http://schemas.microsoft.com/office/drawing/2014/main" id="{856F7863-3C87-47D4-A9DD-E621346224C1}"/>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23" name="Rectangle 22">
              <a:extLst>
                <a:ext uri="{FF2B5EF4-FFF2-40B4-BE49-F238E27FC236}">
                  <a16:creationId xmlns:a16="http://schemas.microsoft.com/office/drawing/2014/main" id="{474D4CBF-D1CC-4667-AB62-19A82256043F}"/>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24" name="Rectangle 23">
              <a:extLst>
                <a:ext uri="{FF2B5EF4-FFF2-40B4-BE49-F238E27FC236}">
                  <a16:creationId xmlns:a16="http://schemas.microsoft.com/office/drawing/2014/main" id="{C8834C19-4909-41D9-BC69-7061AFF29779}"/>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6" name="Rectangle 35">
              <a:extLst>
                <a:ext uri="{FF2B5EF4-FFF2-40B4-BE49-F238E27FC236}">
                  <a16:creationId xmlns:a16="http://schemas.microsoft.com/office/drawing/2014/main" id="{AAD9EF70-DA9D-492F-B93C-665A5F13CC5B}"/>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7" name="Rectangle 36">
              <a:extLst>
                <a:ext uri="{FF2B5EF4-FFF2-40B4-BE49-F238E27FC236}">
                  <a16:creationId xmlns:a16="http://schemas.microsoft.com/office/drawing/2014/main" id="{8C078F60-4FFB-49FF-AD9E-77CD8AE7FB85}"/>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8" name="Rectangle 37">
              <a:extLst>
                <a:ext uri="{FF2B5EF4-FFF2-40B4-BE49-F238E27FC236}">
                  <a16:creationId xmlns:a16="http://schemas.microsoft.com/office/drawing/2014/main" id="{D780E99E-1988-4C3E-AC05-748EB910F00A}"/>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42" name="Rectangle 41">
            <a:extLst>
              <a:ext uri="{FF2B5EF4-FFF2-40B4-BE49-F238E27FC236}">
                <a16:creationId xmlns:a16="http://schemas.microsoft.com/office/drawing/2014/main" id="{788D11B1-52F3-4344-9524-10BB7A8A3EB7}"/>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43" name="Rectangle 42">
            <a:extLst>
              <a:ext uri="{FF2B5EF4-FFF2-40B4-BE49-F238E27FC236}">
                <a16:creationId xmlns:a16="http://schemas.microsoft.com/office/drawing/2014/main" id="{DDEB58CF-4856-491F-B716-3EE9081AEFF4}"/>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sp>
        <p:nvSpPr>
          <p:cNvPr id="44" name="Rectangle 43">
            <a:extLst>
              <a:ext uri="{FF2B5EF4-FFF2-40B4-BE49-F238E27FC236}">
                <a16:creationId xmlns:a16="http://schemas.microsoft.com/office/drawing/2014/main" id="{9BF2730E-8160-4491-B3EE-BDF9D4C30CE2}"/>
              </a:ext>
            </a:extLst>
          </p:cNvPr>
          <p:cNvSpPr/>
          <p:nvPr/>
        </p:nvSpPr>
        <p:spPr>
          <a:xfrm>
            <a:off x="8242585" y="1766012"/>
            <a:ext cx="2358582" cy="607074"/>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a:solidFill>
                <a:srgbClr val="FFFFFF"/>
              </a:solidFill>
              <a:latin typeface="Segoe UI Light"/>
            </a:endParaRPr>
          </a:p>
        </p:txBody>
      </p:sp>
    </p:spTree>
    <p:extLst>
      <p:ext uri="{BB962C8B-B14F-4D97-AF65-F5344CB8AC3E}">
        <p14:creationId xmlns:p14="http://schemas.microsoft.com/office/powerpoint/2010/main" val="1315324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https://github.com/rbannist/azappgwlab</a:t>
            </a:r>
          </a:p>
          <a:p>
            <a:pPr defTabSz="931516"/>
            <a:endParaRPr lang="en-US" sz="4400" dirty="0">
              <a:solidFill>
                <a:schemeClr val="tx1"/>
              </a:solidFill>
            </a:endParaRPr>
          </a:p>
          <a:p>
            <a:pPr defTabSz="931516"/>
            <a:r>
              <a:rPr lang="en-US" sz="2400" dirty="0">
                <a:solidFill>
                  <a:schemeClr val="tx1"/>
                </a:solidFill>
              </a:rPr>
              <a:t>https://github.com/rbannist/azappgwlab/blob/master/Conf/w11setup.sh</a:t>
            </a:r>
          </a:p>
        </p:txBody>
      </p:sp>
    </p:spTree>
    <p:extLst>
      <p:ext uri="{BB962C8B-B14F-4D97-AF65-F5344CB8AC3E}">
        <p14:creationId xmlns:p14="http://schemas.microsoft.com/office/powerpoint/2010/main" val="155039808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 w/o WAF</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33" name="Rectangle 32">
            <a:extLst>
              <a:ext uri="{FF2B5EF4-FFF2-40B4-BE49-F238E27FC236}">
                <a16:creationId xmlns:a16="http://schemas.microsoft.com/office/drawing/2014/main" id="{B62D7B16-BE96-443F-8F3A-CBE18BB1FB52}"/>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34" name="Rectangle 33">
            <a:extLst>
              <a:ext uri="{FF2B5EF4-FFF2-40B4-BE49-F238E27FC236}">
                <a16:creationId xmlns:a16="http://schemas.microsoft.com/office/drawing/2014/main" id="{414E306F-F96C-4C7A-9F85-CFB91AEBA484}"/>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35" name="Rectangle 34">
            <a:extLst>
              <a:ext uri="{FF2B5EF4-FFF2-40B4-BE49-F238E27FC236}">
                <a16:creationId xmlns:a16="http://schemas.microsoft.com/office/drawing/2014/main" id="{67848784-E236-41C1-B10F-95B45A80C42C}"/>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AFEF7E-F127-433D-BB4A-13E42E0CABE9}"/>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9BED35E-ECAA-43DE-8BE2-4C20C53D8E6E}"/>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F068BD45-6B03-4FA0-9EB1-884DAF77FDBF}"/>
              </a:ext>
            </a:extLst>
          </p:cNvPr>
          <p:cNvGrpSpPr/>
          <p:nvPr/>
        </p:nvGrpSpPr>
        <p:grpSpPr>
          <a:xfrm>
            <a:off x="8311227" y="1824882"/>
            <a:ext cx="3988801" cy="504000"/>
            <a:chOff x="8311227" y="881976"/>
            <a:chExt cx="3988801" cy="504000"/>
          </a:xfrm>
        </p:grpSpPr>
        <p:sp>
          <p:nvSpPr>
            <p:cNvPr id="22" name="Rectangle 21">
              <a:extLst>
                <a:ext uri="{FF2B5EF4-FFF2-40B4-BE49-F238E27FC236}">
                  <a16:creationId xmlns:a16="http://schemas.microsoft.com/office/drawing/2014/main" id="{DF3B5A03-6CFB-4EEC-9959-385B221E18BF}"/>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23" name="Rectangle 22">
              <a:extLst>
                <a:ext uri="{FF2B5EF4-FFF2-40B4-BE49-F238E27FC236}">
                  <a16:creationId xmlns:a16="http://schemas.microsoft.com/office/drawing/2014/main" id="{33F186F8-3252-4D39-B009-27E2DD8BC259}"/>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24" name="Rectangle 23">
              <a:extLst>
                <a:ext uri="{FF2B5EF4-FFF2-40B4-BE49-F238E27FC236}">
                  <a16:creationId xmlns:a16="http://schemas.microsoft.com/office/drawing/2014/main" id="{ED5B5C93-0FE7-4531-AE14-4FF1094FD309}"/>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6" name="Rectangle 35">
              <a:extLst>
                <a:ext uri="{FF2B5EF4-FFF2-40B4-BE49-F238E27FC236}">
                  <a16:creationId xmlns:a16="http://schemas.microsoft.com/office/drawing/2014/main" id="{0479DE6D-5BA6-4CC1-A40A-CD70CC250AD4}"/>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7" name="Rectangle 36">
              <a:extLst>
                <a:ext uri="{FF2B5EF4-FFF2-40B4-BE49-F238E27FC236}">
                  <a16:creationId xmlns:a16="http://schemas.microsoft.com/office/drawing/2014/main" id="{5542803F-21CA-4B87-8CC6-60A4382F2EC7}"/>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8" name="Rectangle 37">
              <a:extLst>
                <a:ext uri="{FF2B5EF4-FFF2-40B4-BE49-F238E27FC236}">
                  <a16:creationId xmlns:a16="http://schemas.microsoft.com/office/drawing/2014/main" id="{3F0E51BF-85C9-4CBF-96E9-F4EB47D77810}"/>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42" name="Rectangle 41">
              <a:extLst>
                <a:ext uri="{FF2B5EF4-FFF2-40B4-BE49-F238E27FC236}">
                  <a16:creationId xmlns:a16="http://schemas.microsoft.com/office/drawing/2014/main" id="{EB27017F-3363-48E7-9C6B-CA6F32A15178}"/>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43" name="Rectangle 42">
            <a:extLst>
              <a:ext uri="{FF2B5EF4-FFF2-40B4-BE49-F238E27FC236}">
                <a16:creationId xmlns:a16="http://schemas.microsoft.com/office/drawing/2014/main" id="{46B7D928-412A-4D39-8A15-EB43D94DF2AF}"/>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44" name="Rectangle 43">
            <a:extLst>
              <a:ext uri="{FF2B5EF4-FFF2-40B4-BE49-F238E27FC236}">
                <a16:creationId xmlns:a16="http://schemas.microsoft.com/office/drawing/2014/main" id="{E13612CE-9E24-4D9F-8598-7F3955840F76}"/>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spTree>
    <p:extLst>
      <p:ext uri="{BB962C8B-B14F-4D97-AF65-F5344CB8AC3E}">
        <p14:creationId xmlns:p14="http://schemas.microsoft.com/office/powerpoint/2010/main" val="30999304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 w/o WAF</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39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Listeners</a:t>
            </a: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104" name="Rectangle 103">
            <a:extLst>
              <a:ext uri="{FF2B5EF4-FFF2-40B4-BE49-F238E27FC236}">
                <a16:creationId xmlns:a16="http://schemas.microsoft.com/office/drawing/2014/main" id="{8757D0B2-3FA6-4FF2-9A6E-4B83231DCF87}"/>
              </a:ext>
            </a:extLst>
          </p:cNvPr>
          <p:cNvSpPr/>
          <p:nvPr/>
        </p:nvSpPr>
        <p:spPr bwMode="auto">
          <a:xfrm>
            <a:off x="2151345"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Private</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33" name="Rectangle 32">
            <a:extLst>
              <a:ext uri="{FF2B5EF4-FFF2-40B4-BE49-F238E27FC236}">
                <a16:creationId xmlns:a16="http://schemas.microsoft.com/office/drawing/2014/main" id="{A7CDBBFB-2EA7-4BAE-B146-25F0DA7E70C0}"/>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34" name="Rectangle 33">
            <a:extLst>
              <a:ext uri="{FF2B5EF4-FFF2-40B4-BE49-F238E27FC236}">
                <a16:creationId xmlns:a16="http://schemas.microsoft.com/office/drawing/2014/main" id="{C49F4C0D-AE6C-4B87-A7B6-99BB221BCF49}"/>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35" name="Rectangle 34">
            <a:extLst>
              <a:ext uri="{FF2B5EF4-FFF2-40B4-BE49-F238E27FC236}">
                <a16:creationId xmlns:a16="http://schemas.microsoft.com/office/drawing/2014/main" id="{0BF73700-43FD-402B-B793-BED604D28934}"/>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46A14AA-05F6-4F0E-9E63-CFCC2C3F768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860C446-F369-4B8B-BCDF-023279E417A8}"/>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F71519CF-8E6D-4526-8331-C30681EC8460}"/>
              </a:ext>
            </a:extLst>
          </p:cNvPr>
          <p:cNvGrpSpPr/>
          <p:nvPr/>
        </p:nvGrpSpPr>
        <p:grpSpPr>
          <a:xfrm>
            <a:off x="8311227" y="1824882"/>
            <a:ext cx="3988801" cy="504000"/>
            <a:chOff x="8311227" y="881976"/>
            <a:chExt cx="3988801" cy="504000"/>
          </a:xfrm>
        </p:grpSpPr>
        <p:sp>
          <p:nvSpPr>
            <p:cNvPr id="36" name="Rectangle 35">
              <a:extLst>
                <a:ext uri="{FF2B5EF4-FFF2-40B4-BE49-F238E27FC236}">
                  <a16:creationId xmlns:a16="http://schemas.microsoft.com/office/drawing/2014/main" id="{151C1A4D-4642-4FEA-BDF8-919B8EEE2065}"/>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7" name="Rectangle 36">
              <a:extLst>
                <a:ext uri="{FF2B5EF4-FFF2-40B4-BE49-F238E27FC236}">
                  <a16:creationId xmlns:a16="http://schemas.microsoft.com/office/drawing/2014/main" id="{4C228DE9-39BF-4916-8171-9A9FD8F8E7F9}"/>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8" name="Rectangle 37">
              <a:extLst>
                <a:ext uri="{FF2B5EF4-FFF2-40B4-BE49-F238E27FC236}">
                  <a16:creationId xmlns:a16="http://schemas.microsoft.com/office/drawing/2014/main" id="{8D5784CB-2964-42C1-A210-5DA09CE42905}"/>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42" name="Rectangle 41">
              <a:extLst>
                <a:ext uri="{FF2B5EF4-FFF2-40B4-BE49-F238E27FC236}">
                  <a16:creationId xmlns:a16="http://schemas.microsoft.com/office/drawing/2014/main" id="{401274E7-B841-40B4-B217-8E076409B669}"/>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43" name="Rectangle 42">
              <a:extLst>
                <a:ext uri="{FF2B5EF4-FFF2-40B4-BE49-F238E27FC236}">
                  <a16:creationId xmlns:a16="http://schemas.microsoft.com/office/drawing/2014/main" id="{EBF0AA08-0028-4B45-8996-D031E155253B}"/>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44" name="Rectangle 43">
              <a:extLst>
                <a:ext uri="{FF2B5EF4-FFF2-40B4-BE49-F238E27FC236}">
                  <a16:creationId xmlns:a16="http://schemas.microsoft.com/office/drawing/2014/main" id="{AAFCFA4D-EB5E-4EE6-B39E-5113C1752B62}"/>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45" name="Rectangle 44">
              <a:extLst>
                <a:ext uri="{FF2B5EF4-FFF2-40B4-BE49-F238E27FC236}">
                  <a16:creationId xmlns:a16="http://schemas.microsoft.com/office/drawing/2014/main" id="{50B2E89A-F98D-428F-8E59-44A5286B98C4}"/>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46" name="Rectangle 45">
            <a:extLst>
              <a:ext uri="{FF2B5EF4-FFF2-40B4-BE49-F238E27FC236}">
                <a16:creationId xmlns:a16="http://schemas.microsoft.com/office/drawing/2014/main" id="{9810145A-FE50-4580-BC76-2A38A29CEB60}"/>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47" name="Rectangle 46">
            <a:extLst>
              <a:ext uri="{FF2B5EF4-FFF2-40B4-BE49-F238E27FC236}">
                <a16:creationId xmlns:a16="http://schemas.microsoft.com/office/drawing/2014/main" id="{C9F75BAB-6B41-40C5-BC8A-DA1A321DCBA4}"/>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spTree>
    <p:extLst>
      <p:ext uri="{BB962C8B-B14F-4D97-AF65-F5344CB8AC3E}">
        <p14:creationId xmlns:p14="http://schemas.microsoft.com/office/powerpoint/2010/main" val="8739629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 w/o WAF</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39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Listeners</a:t>
            </a: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Settings</a:t>
            </a: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104" name="Rectangle 103">
            <a:extLst>
              <a:ext uri="{FF2B5EF4-FFF2-40B4-BE49-F238E27FC236}">
                <a16:creationId xmlns:a16="http://schemas.microsoft.com/office/drawing/2014/main" id="{8757D0B2-3FA6-4FF2-9A6E-4B83231DCF87}"/>
              </a:ext>
            </a:extLst>
          </p:cNvPr>
          <p:cNvSpPr/>
          <p:nvPr/>
        </p:nvSpPr>
        <p:spPr bwMode="auto">
          <a:xfrm>
            <a:off x="2151345"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Private</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26" name="Rectangle 25">
            <a:extLst>
              <a:ext uri="{FF2B5EF4-FFF2-40B4-BE49-F238E27FC236}">
                <a16:creationId xmlns:a16="http://schemas.microsoft.com/office/drawing/2014/main" id="{AF68469F-EC47-4BE1-A618-8CD151E93C52}"/>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27" name="Rectangle 26">
            <a:extLst>
              <a:ext uri="{FF2B5EF4-FFF2-40B4-BE49-F238E27FC236}">
                <a16:creationId xmlns:a16="http://schemas.microsoft.com/office/drawing/2014/main" id="{B613F488-CC2C-48CF-A037-F9F93448F9DD}"/>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28" name="Rectangle 27">
            <a:extLst>
              <a:ext uri="{FF2B5EF4-FFF2-40B4-BE49-F238E27FC236}">
                <a16:creationId xmlns:a16="http://schemas.microsoft.com/office/drawing/2014/main" id="{385A58C9-C305-4295-A387-5512BB50DA8D}"/>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2831E1F-BD1D-42AC-B170-005AA8AFF1B9}"/>
              </a:ext>
            </a:extLst>
          </p:cNvPr>
          <p:cNvCxnSpPr>
            <a:cxnSpLocks/>
          </p:cNvCxnSpPr>
          <p:nvPr/>
        </p:nvCxnSpPr>
        <p:spPr>
          <a:xfrm>
            <a:off x="4448783" y="621798"/>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9CF99FF-5851-4A78-A82F-78DDD4DBBB9A}"/>
              </a:ext>
            </a:extLst>
          </p:cNvPr>
          <p:cNvCxnSpPr>
            <a:cxnSpLocks/>
          </p:cNvCxnSpPr>
          <p:nvPr/>
        </p:nvCxnSpPr>
        <p:spPr>
          <a:xfrm flipH="1">
            <a:off x="106471" y="621798"/>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B6DEF3C7-F56D-41A0-A735-696AF3BE1241}"/>
              </a:ext>
            </a:extLst>
          </p:cNvPr>
          <p:cNvGrpSpPr/>
          <p:nvPr/>
        </p:nvGrpSpPr>
        <p:grpSpPr>
          <a:xfrm>
            <a:off x="8311227" y="1824882"/>
            <a:ext cx="3988801" cy="504000"/>
            <a:chOff x="8311227" y="881976"/>
            <a:chExt cx="3988801" cy="504000"/>
          </a:xfrm>
        </p:grpSpPr>
        <p:sp>
          <p:nvSpPr>
            <p:cNvPr id="29" name="Rectangle 28">
              <a:extLst>
                <a:ext uri="{FF2B5EF4-FFF2-40B4-BE49-F238E27FC236}">
                  <a16:creationId xmlns:a16="http://schemas.microsoft.com/office/drawing/2014/main" id="{99CE506A-A48E-49A2-A689-681698BBA97F}"/>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0" name="Rectangle 29">
              <a:extLst>
                <a:ext uri="{FF2B5EF4-FFF2-40B4-BE49-F238E27FC236}">
                  <a16:creationId xmlns:a16="http://schemas.microsoft.com/office/drawing/2014/main" id="{85AE0850-6D84-462E-91FE-E09E6B48B493}"/>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1" name="Rectangle 30">
              <a:extLst>
                <a:ext uri="{FF2B5EF4-FFF2-40B4-BE49-F238E27FC236}">
                  <a16:creationId xmlns:a16="http://schemas.microsoft.com/office/drawing/2014/main" id="{FB278432-DBC5-4E96-A246-48AF66E7DFE8}"/>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5" name="Rectangle 34">
              <a:extLst>
                <a:ext uri="{FF2B5EF4-FFF2-40B4-BE49-F238E27FC236}">
                  <a16:creationId xmlns:a16="http://schemas.microsoft.com/office/drawing/2014/main" id="{31BEEC9F-5709-442F-9C2A-373712F85A14}"/>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6" name="Rectangle 35">
              <a:extLst>
                <a:ext uri="{FF2B5EF4-FFF2-40B4-BE49-F238E27FC236}">
                  <a16:creationId xmlns:a16="http://schemas.microsoft.com/office/drawing/2014/main" id="{3E10B222-86A8-4643-9F44-927BB6DB5833}"/>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7" name="Rectangle 36">
              <a:extLst>
                <a:ext uri="{FF2B5EF4-FFF2-40B4-BE49-F238E27FC236}">
                  <a16:creationId xmlns:a16="http://schemas.microsoft.com/office/drawing/2014/main" id="{B2E0DEDE-AE5B-4467-8EDC-03E273908AC3}"/>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8" name="Rectangle 37">
              <a:extLst>
                <a:ext uri="{FF2B5EF4-FFF2-40B4-BE49-F238E27FC236}">
                  <a16:creationId xmlns:a16="http://schemas.microsoft.com/office/drawing/2014/main" id="{3E9A856A-79A4-4F60-8245-2586D91CA6BE}"/>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39" name="Rectangle 38">
            <a:extLst>
              <a:ext uri="{FF2B5EF4-FFF2-40B4-BE49-F238E27FC236}">
                <a16:creationId xmlns:a16="http://schemas.microsoft.com/office/drawing/2014/main" id="{A3EED2C2-331D-4B77-BBB4-E4E357891F5A}"/>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40" name="Rectangle 39">
            <a:extLst>
              <a:ext uri="{FF2B5EF4-FFF2-40B4-BE49-F238E27FC236}">
                <a16:creationId xmlns:a16="http://schemas.microsoft.com/office/drawing/2014/main" id="{A34E0CFC-910E-46BE-9F2E-4414C069398E}"/>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spTree>
    <p:extLst>
      <p:ext uri="{BB962C8B-B14F-4D97-AF65-F5344CB8AC3E}">
        <p14:creationId xmlns:p14="http://schemas.microsoft.com/office/powerpoint/2010/main" val="15478334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 w/o WAF</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39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Listeners</a:t>
            </a: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Settings</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Pools</a:t>
            </a: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104" name="Rectangle 103">
            <a:extLst>
              <a:ext uri="{FF2B5EF4-FFF2-40B4-BE49-F238E27FC236}">
                <a16:creationId xmlns:a16="http://schemas.microsoft.com/office/drawing/2014/main" id="{8757D0B2-3FA6-4FF2-9A6E-4B83231DCF87}"/>
              </a:ext>
            </a:extLst>
          </p:cNvPr>
          <p:cNvSpPr/>
          <p:nvPr/>
        </p:nvSpPr>
        <p:spPr bwMode="auto">
          <a:xfrm>
            <a:off x="2151345"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Private</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26" name="Rectangle 25">
            <a:extLst>
              <a:ext uri="{FF2B5EF4-FFF2-40B4-BE49-F238E27FC236}">
                <a16:creationId xmlns:a16="http://schemas.microsoft.com/office/drawing/2014/main" id="{663FD134-3E08-4000-961D-CB04B5054078}"/>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27" name="Rectangle 26">
            <a:extLst>
              <a:ext uri="{FF2B5EF4-FFF2-40B4-BE49-F238E27FC236}">
                <a16:creationId xmlns:a16="http://schemas.microsoft.com/office/drawing/2014/main" id="{4BE8F2F5-A39B-45A9-B085-DB6F81A65BD7}"/>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28" name="Rectangle 27">
            <a:extLst>
              <a:ext uri="{FF2B5EF4-FFF2-40B4-BE49-F238E27FC236}">
                <a16:creationId xmlns:a16="http://schemas.microsoft.com/office/drawing/2014/main" id="{280D647C-3927-45F9-8EB6-23A0D5214EDA}"/>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C288230-9446-4782-89A6-2944BC288910}"/>
              </a:ext>
            </a:extLst>
          </p:cNvPr>
          <p:cNvCxnSpPr>
            <a:cxnSpLocks/>
          </p:cNvCxnSpPr>
          <p:nvPr/>
        </p:nvCxnSpPr>
        <p:spPr>
          <a:xfrm>
            <a:off x="4448783" y="621798"/>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E54287-B0BF-49C4-B033-C08A3B6552EB}"/>
              </a:ext>
            </a:extLst>
          </p:cNvPr>
          <p:cNvCxnSpPr>
            <a:cxnSpLocks/>
          </p:cNvCxnSpPr>
          <p:nvPr/>
        </p:nvCxnSpPr>
        <p:spPr>
          <a:xfrm flipH="1">
            <a:off x="106471" y="621798"/>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CE644B5F-2C92-4B9F-9DCE-3C18CEC1EE60}"/>
              </a:ext>
            </a:extLst>
          </p:cNvPr>
          <p:cNvGrpSpPr/>
          <p:nvPr/>
        </p:nvGrpSpPr>
        <p:grpSpPr>
          <a:xfrm>
            <a:off x="8311227" y="1824882"/>
            <a:ext cx="3988801" cy="504000"/>
            <a:chOff x="8311227" y="881976"/>
            <a:chExt cx="3988801" cy="504000"/>
          </a:xfrm>
        </p:grpSpPr>
        <p:sp>
          <p:nvSpPr>
            <p:cNvPr id="30" name="Rectangle 29">
              <a:extLst>
                <a:ext uri="{FF2B5EF4-FFF2-40B4-BE49-F238E27FC236}">
                  <a16:creationId xmlns:a16="http://schemas.microsoft.com/office/drawing/2014/main" id="{90BCDC2F-1D2D-4AFB-B9A9-3B71F2E02329}"/>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1" name="Rectangle 30">
              <a:extLst>
                <a:ext uri="{FF2B5EF4-FFF2-40B4-BE49-F238E27FC236}">
                  <a16:creationId xmlns:a16="http://schemas.microsoft.com/office/drawing/2014/main" id="{8D7B0703-143A-4C01-886F-8D83EBF58144}"/>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4" name="Rectangle 33">
              <a:extLst>
                <a:ext uri="{FF2B5EF4-FFF2-40B4-BE49-F238E27FC236}">
                  <a16:creationId xmlns:a16="http://schemas.microsoft.com/office/drawing/2014/main" id="{A1289FB2-8D05-48E1-9582-1C2D6FC0E0E0}"/>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5" name="Rectangle 34">
              <a:extLst>
                <a:ext uri="{FF2B5EF4-FFF2-40B4-BE49-F238E27FC236}">
                  <a16:creationId xmlns:a16="http://schemas.microsoft.com/office/drawing/2014/main" id="{9AAFDAD8-FB8A-400C-A9AC-250BE6CED98E}"/>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6" name="Rectangle 35">
              <a:extLst>
                <a:ext uri="{FF2B5EF4-FFF2-40B4-BE49-F238E27FC236}">
                  <a16:creationId xmlns:a16="http://schemas.microsoft.com/office/drawing/2014/main" id="{33DB82AA-A8F3-4E64-9194-6CCED1891151}"/>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7" name="Rectangle 36">
              <a:extLst>
                <a:ext uri="{FF2B5EF4-FFF2-40B4-BE49-F238E27FC236}">
                  <a16:creationId xmlns:a16="http://schemas.microsoft.com/office/drawing/2014/main" id="{F69FF44C-A7D6-45D7-B49E-F328326AC31D}"/>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8" name="Rectangle 37">
              <a:extLst>
                <a:ext uri="{FF2B5EF4-FFF2-40B4-BE49-F238E27FC236}">
                  <a16:creationId xmlns:a16="http://schemas.microsoft.com/office/drawing/2014/main" id="{07F48E95-176B-4E3F-A182-4ED396CF37FA}"/>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39" name="Rectangle 38">
            <a:extLst>
              <a:ext uri="{FF2B5EF4-FFF2-40B4-BE49-F238E27FC236}">
                <a16:creationId xmlns:a16="http://schemas.microsoft.com/office/drawing/2014/main" id="{D0D236C4-B92B-4468-B7E6-BB14FE053A83}"/>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40" name="Rectangle 39">
            <a:extLst>
              <a:ext uri="{FF2B5EF4-FFF2-40B4-BE49-F238E27FC236}">
                <a16:creationId xmlns:a16="http://schemas.microsoft.com/office/drawing/2014/main" id="{3C316FBF-8948-4C11-A73C-BB806909D073}"/>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spTree>
    <p:extLst>
      <p:ext uri="{BB962C8B-B14F-4D97-AF65-F5344CB8AC3E}">
        <p14:creationId xmlns:p14="http://schemas.microsoft.com/office/powerpoint/2010/main" val="24364040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Rules</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 w/o WAF</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39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Listeners</a:t>
            </a: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Settings</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Pools</a:t>
            </a: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104" name="Rectangle 103">
            <a:extLst>
              <a:ext uri="{FF2B5EF4-FFF2-40B4-BE49-F238E27FC236}">
                <a16:creationId xmlns:a16="http://schemas.microsoft.com/office/drawing/2014/main" id="{8757D0B2-3FA6-4FF2-9A6E-4B83231DCF87}"/>
              </a:ext>
            </a:extLst>
          </p:cNvPr>
          <p:cNvSpPr/>
          <p:nvPr/>
        </p:nvSpPr>
        <p:spPr bwMode="auto">
          <a:xfrm>
            <a:off x="2151345"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Private</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26" name="Rectangle 25">
            <a:extLst>
              <a:ext uri="{FF2B5EF4-FFF2-40B4-BE49-F238E27FC236}">
                <a16:creationId xmlns:a16="http://schemas.microsoft.com/office/drawing/2014/main" id="{7AC02A5C-7DFE-49C5-A198-32C1440E99DA}"/>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27" name="Rectangle 26">
            <a:extLst>
              <a:ext uri="{FF2B5EF4-FFF2-40B4-BE49-F238E27FC236}">
                <a16:creationId xmlns:a16="http://schemas.microsoft.com/office/drawing/2014/main" id="{3691D1A8-2E40-423F-9BBF-896D33BE27E1}"/>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28" name="Rectangle 27">
            <a:extLst>
              <a:ext uri="{FF2B5EF4-FFF2-40B4-BE49-F238E27FC236}">
                <a16:creationId xmlns:a16="http://schemas.microsoft.com/office/drawing/2014/main" id="{ED0FFE4C-B1F3-4095-9872-2D13D6258812}"/>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402E95F-8F12-47A8-876B-4B360A6F4029}"/>
              </a:ext>
            </a:extLst>
          </p:cNvPr>
          <p:cNvCxnSpPr>
            <a:cxnSpLocks/>
          </p:cNvCxnSpPr>
          <p:nvPr/>
        </p:nvCxnSpPr>
        <p:spPr>
          <a:xfrm>
            <a:off x="4448783" y="621798"/>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6B9C24-F1BF-46F4-A61E-6755C7C264DA}"/>
              </a:ext>
            </a:extLst>
          </p:cNvPr>
          <p:cNvCxnSpPr>
            <a:cxnSpLocks/>
          </p:cNvCxnSpPr>
          <p:nvPr/>
        </p:nvCxnSpPr>
        <p:spPr>
          <a:xfrm flipH="1">
            <a:off x="106471" y="621798"/>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7DE1119A-06C6-47B0-B7A8-E77186818B30}"/>
              </a:ext>
            </a:extLst>
          </p:cNvPr>
          <p:cNvGrpSpPr/>
          <p:nvPr/>
        </p:nvGrpSpPr>
        <p:grpSpPr>
          <a:xfrm>
            <a:off x="8311227" y="1824882"/>
            <a:ext cx="3988801" cy="504000"/>
            <a:chOff x="8311227" y="881976"/>
            <a:chExt cx="3988801" cy="504000"/>
          </a:xfrm>
        </p:grpSpPr>
        <p:sp>
          <p:nvSpPr>
            <p:cNvPr id="30" name="Rectangle 29">
              <a:extLst>
                <a:ext uri="{FF2B5EF4-FFF2-40B4-BE49-F238E27FC236}">
                  <a16:creationId xmlns:a16="http://schemas.microsoft.com/office/drawing/2014/main" id="{76A21123-EFFF-4F42-8C6D-B2CF3BC871D5}"/>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1" name="Rectangle 30">
              <a:extLst>
                <a:ext uri="{FF2B5EF4-FFF2-40B4-BE49-F238E27FC236}">
                  <a16:creationId xmlns:a16="http://schemas.microsoft.com/office/drawing/2014/main" id="{01E456BD-C1B7-429C-9E34-10CD0C5AC724}"/>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4" name="Rectangle 33">
              <a:extLst>
                <a:ext uri="{FF2B5EF4-FFF2-40B4-BE49-F238E27FC236}">
                  <a16:creationId xmlns:a16="http://schemas.microsoft.com/office/drawing/2014/main" id="{DB6D2160-C9D8-4EEE-A540-64EBE40477E7}"/>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5" name="Rectangle 34">
              <a:extLst>
                <a:ext uri="{FF2B5EF4-FFF2-40B4-BE49-F238E27FC236}">
                  <a16:creationId xmlns:a16="http://schemas.microsoft.com/office/drawing/2014/main" id="{5339E619-6F00-4A7A-88B5-CE1D3DBE4E65}"/>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6" name="Rectangle 35">
              <a:extLst>
                <a:ext uri="{FF2B5EF4-FFF2-40B4-BE49-F238E27FC236}">
                  <a16:creationId xmlns:a16="http://schemas.microsoft.com/office/drawing/2014/main" id="{02374120-033C-43EE-B4A3-29F2E9B1B7B2}"/>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7" name="Rectangle 36">
              <a:extLst>
                <a:ext uri="{FF2B5EF4-FFF2-40B4-BE49-F238E27FC236}">
                  <a16:creationId xmlns:a16="http://schemas.microsoft.com/office/drawing/2014/main" id="{2D98BF58-1648-496A-8A2D-4714B90BEB0A}"/>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8" name="Rectangle 37">
              <a:extLst>
                <a:ext uri="{FF2B5EF4-FFF2-40B4-BE49-F238E27FC236}">
                  <a16:creationId xmlns:a16="http://schemas.microsoft.com/office/drawing/2014/main" id="{117D9281-AE30-4C11-A319-F0C8B5C19C27}"/>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39" name="Rectangle 38">
            <a:extLst>
              <a:ext uri="{FF2B5EF4-FFF2-40B4-BE49-F238E27FC236}">
                <a16:creationId xmlns:a16="http://schemas.microsoft.com/office/drawing/2014/main" id="{3B0E618C-F6FA-4D14-A7DC-E54445C3C38C}"/>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40" name="Rectangle 39">
            <a:extLst>
              <a:ext uri="{FF2B5EF4-FFF2-40B4-BE49-F238E27FC236}">
                <a16:creationId xmlns:a16="http://schemas.microsoft.com/office/drawing/2014/main" id="{F4C6BBD6-70B5-4E1C-A44F-A1BEDDF02BBE}"/>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spTree>
    <p:extLst>
      <p:ext uri="{BB962C8B-B14F-4D97-AF65-F5344CB8AC3E}">
        <p14:creationId xmlns:p14="http://schemas.microsoft.com/office/powerpoint/2010/main" val="3350811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Health Probes</a:t>
            </a:r>
          </a:p>
        </p:txBody>
      </p:sp>
      <p:sp>
        <p:nvSpPr>
          <p:cNvPr id="6" name="Text Placeholder 5"/>
          <p:cNvSpPr>
            <a:spLocks noGrp="1"/>
          </p:cNvSpPr>
          <p:nvPr>
            <p:ph type="body" sz="quarter" idx="10"/>
          </p:nvPr>
        </p:nvSpPr>
        <p:spPr>
          <a:xfrm>
            <a:off x="198258" y="1592532"/>
            <a:ext cx="7314163" cy="4222095"/>
          </a:xfrm>
        </p:spPr>
        <p:txBody>
          <a:bodyPr>
            <a:normAutofit/>
          </a:bodyPr>
          <a:lstStyle/>
          <a:p>
            <a:r>
              <a:rPr lang="en-US" sz="3199" dirty="0"/>
              <a:t>Offers default probing on backend port</a:t>
            </a:r>
          </a:p>
          <a:p>
            <a:r>
              <a:rPr lang="en-US" sz="3199" dirty="0"/>
              <a:t>Automatic removal and addition to pool</a:t>
            </a:r>
          </a:p>
          <a:p>
            <a:r>
              <a:rPr lang="en-US" sz="3199" dirty="0"/>
              <a:t>Idle probing every 30 secs</a:t>
            </a:r>
          </a:p>
          <a:p>
            <a:r>
              <a:rPr lang="en-US" sz="3199" dirty="0"/>
              <a:t>Active probing with 5 incomplete requests</a:t>
            </a:r>
          </a:p>
          <a:p>
            <a:r>
              <a:rPr lang="en-US" sz="3199" dirty="0"/>
              <a:t>User configurable probes to be introduced shortly</a:t>
            </a:r>
          </a:p>
        </p:txBody>
      </p:sp>
      <p:sp>
        <p:nvSpPr>
          <p:cNvPr id="4" name="Rectangle 3"/>
          <p:cNvSpPr/>
          <p:nvPr/>
        </p:nvSpPr>
        <p:spPr bwMode="auto">
          <a:xfrm>
            <a:off x="10789589" y="2049668"/>
            <a:ext cx="1142838" cy="8547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VM</a:t>
            </a:r>
          </a:p>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Web1</a:t>
            </a:r>
          </a:p>
        </p:txBody>
      </p:sp>
      <p:sp>
        <p:nvSpPr>
          <p:cNvPr id="5" name="Rounded Rectangle 4"/>
          <p:cNvSpPr/>
          <p:nvPr/>
        </p:nvSpPr>
        <p:spPr>
          <a:xfrm>
            <a:off x="8580102" y="2904381"/>
            <a:ext cx="1142838" cy="1582534"/>
          </a:xfrm>
          <a:prstGeom prst="roundRect">
            <a:avLst>
              <a:gd name="adj" fmla="val 9414"/>
            </a:avLst>
          </a:prstGeom>
          <a:solidFill>
            <a:schemeClr val="bg2">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ctr"/>
            <a:endParaRPr lang="en-US" sz="1800" dirty="0">
              <a:solidFill>
                <a:schemeClr val="bg1">
                  <a:lumMod val="50000"/>
                </a:schemeClr>
              </a:solidFill>
            </a:endParaRPr>
          </a:p>
          <a:p>
            <a:pPr algn="ctr"/>
            <a:r>
              <a:rPr lang="en-US" sz="1800" dirty="0">
                <a:solidFill>
                  <a:schemeClr val="bg1">
                    <a:lumMod val="50000"/>
                  </a:schemeClr>
                </a:solidFill>
              </a:rPr>
              <a:t>App</a:t>
            </a:r>
            <a:br>
              <a:rPr lang="en-US" sz="1800" dirty="0">
                <a:solidFill>
                  <a:schemeClr val="bg1">
                    <a:lumMod val="50000"/>
                  </a:schemeClr>
                </a:solidFill>
              </a:rPr>
            </a:br>
            <a:r>
              <a:rPr lang="en-US" sz="1800" dirty="0">
                <a:solidFill>
                  <a:schemeClr val="bg1">
                    <a:lumMod val="50000"/>
                  </a:schemeClr>
                </a:solidFill>
              </a:rPr>
              <a:t>Gateway</a:t>
            </a:r>
          </a:p>
        </p:txBody>
      </p:sp>
      <p:sp>
        <p:nvSpPr>
          <p:cNvPr id="7" name="Rectangle 6"/>
          <p:cNvSpPr/>
          <p:nvPr/>
        </p:nvSpPr>
        <p:spPr bwMode="auto">
          <a:xfrm>
            <a:off x="10811560" y="3317861"/>
            <a:ext cx="1142838" cy="7831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VM</a:t>
            </a:r>
          </a:p>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Web2</a:t>
            </a:r>
          </a:p>
        </p:txBody>
      </p:sp>
      <p:sp>
        <p:nvSpPr>
          <p:cNvPr id="8" name="Rectangle 7"/>
          <p:cNvSpPr/>
          <p:nvPr/>
        </p:nvSpPr>
        <p:spPr bwMode="auto">
          <a:xfrm>
            <a:off x="10811560" y="4373622"/>
            <a:ext cx="1142838" cy="7998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VM</a:t>
            </a:r>
          </a:p>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Web3</a:t>
            </a:r>
          </a:p>
        </p:txBody>
      </p:sp>
      <p:cxnSp>
        <p:nvCxnSpPr>
          <p:cNvPr id="9" name="Straight Arrow Connector 8"/>
          <p:cNvCxnSpPr>
            <a:endCxn id="4" idx="1"/>
          </p:cNvCxnSpPr>
          <p:nvPr/>
        </p:nvCxnSpPr>
        <p:spPr>
          <a:xfrm flipV="1">
            <a:off x="9722942" y="2477024"/>
            <a:ext cx="1066648" cy="1218624"/>
          </a:xfrm>
          <a:prstGeom prst="straightConnector1">
            <a:avLst/>
          </a:prstGeom>
          <a:ln w="41275">
            <a:solidFill>
              <a:srgbClr val="7FBA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a:endCxn id="7" idx="1"/>
          </p:cNvCxnSpPr>
          <p:nvPr/>
        </p:nvCxnSpPr>
        <p:spPr>
          <a:xfrm>
            <a:off x="9733926" y="3709446"/>
            <a:ext cx="1077634" cy="0"/>
          </a:xfrm>
          <a:prstGeom prst="straightConnector1">
            <a:avLst/>
          </a:prstGeom>
          <a:ln w="41275">
            <a:solidFill>
              <a:srgbClr val="7FBA00"/>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8" idx="1"/>
          </p:cNvCxnSpPr>
          <p:nvPr/>
        </p:nvCxnSpPr>
        <p:spPr>
          <a:xfrm>
            <a:off x="9722940" y="3723243"/>
            <a:ext cx="1088620" cy="1050281"/>
          </a:xfrm>
          <a:prstGeom prst="straightConnector1">
            <a:avLst/>
          </a:prstGeom>
          <a:ln w="41275">
            <a:solidFill>
              <a:srgbClr val="7FBA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312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Applied to a basic scenario</a:t>
            </a:r>
          </a:p>
        </p:txBody>
      </p:sp>
    </p:spTree>
    <p:extLst>
      <p:ext uri="{BB962C8B-B14F-4D97-AF65-F5344CB8AC3E}">
        <p14:creationId xmlns:p14="http://schemas.microsoft.com/office/powerpoint/2010/main" val="213240829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Rule</a:t>
            </a:r>
          </a:p>
          <a:p>
            <a:pPr algn="ctr" defTabSz="932472" fontAlgn="base">
              <a:spcBef>
                <a:spcPct val="0"/>
              </a:spcBef>
              <a:spcAft>
                <a:spcPct val="0"/>
              </a:spcAft>
            </a:pPr>
            <a:r>
              <a:rPr lang="en-GB" sz="1600" dirty="0">
                <a:solidFill>
                  <a:schemeClr val="bg1"/>
                </a:solidFill>
              </a:rPr>
              <a:t>(1 site, no paths)</a:t>
            </a:r>
            <a:endParaRPr lang="en-GB" sz="2000" dirty="0">
              <a:solidFill>
                <a:schemeClr val="bg1"/>
              </a:solidFill>
            </a:endParaRP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2000" dirty="0">
              <a:solidFill>
                <a:schemeClr val="bg1"/>
              </a:solidFill>
            </a:endParaRP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Listener</a:t>
            </a:r>
          </a:p>
          <a:p>
            <a:pPr algn="ctr" defTabSz="932472" fontAlgn="base">
              <a:spcBef>
                <a:spcPct val="0"/>
              </a:spcBef>
              <a:spcAft>
                <a:spcPct val="0"/>
              </a:spcAft>
            </a:pPr>
            <a:r>
              <a:rPr lang="en-GB" sz="1600" dirty="0">
                <a:solidFill>
                  <a:schemeClr val="bg1"/>
                </a:solidFill>
              </a:rPr>
              <a:t>(1 site on port 80)</a:t>
            </a:r>
            <a:endParaRPr lang="en-GB" sz="2000" dirty="0">
              <a:solidFill>
                <a:schemeClr val="bg1"/>
              </a:solidFill>
            </a:endParaRP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a:t>
            </a:r>
          </a:p>
          <a:p>
            <a:pPr algn="ctr" defTabSz="932472" fontAlgn="base">
              <a:spcBef>
                <a:spcPct val="0"/>
              </a:spcBef>
              <a:spcAft>
                <a:spcPct val="0"/>
              </a:spcAft>
            </a:pPr>
            <a:r>
              <a:rPr lang="en-GB" sz="1600" dirty="0">
                <a:solidFill>
                  <a:schemeClr val="bg1"/>
                </a:solidFill>
              </a:rPr>
              <a:t>(http on port 80)</a:t>
            </a:r>
            <a:endParaRPr lang="en-GB" sz="2000" dirty="0">
              <a:solidFill>
                <a:schemeClr val="bg1"/>
              </a:solidFill>
            </a:endParaRP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a:t>
            </a:r>
          </a:p>
          <a:p>
            <a:pPr algn="ctr" defTabSz="932472" fontAlgn="base">
              <a:spcBef>
                <a:spcPct val="0"/>
              </a:spcBef>
              <a:spcAft>
                <a:spcPct val="0"/>
              </a:spcAft>
            </a:pPr>
            <a:r>
              <a:rPr lang="en-GB" sz="1600" dirty="0">
                <a:solidFill>
                  <a:schemeClr val="bg1"/>
                </a:solidFill>
              </a:rPr>
              <a:t>(vm1 and vm2 </a:t>
            </a:r>
            <a:r>
              <a:rPr lang="en-GB" sz="1600" dirty="0" err="1">
                <a:solidFill>
                  <a:schemeClr val="bg1"/>
                </a:solidFill>
              </a:rPr>
              <a:t>ip</a:t>
            </a:r>
            <a:r>
              <a:rPr lang="en-GB" sz="1600" dirty="0">
                <a:solidFill>
                  <a:schemeClr val="bg1"/>
                </a:solidFill>
              </a:rPr>
              <a:t> addresses/</a:t>
            </a:r>
            <a:r>
              <a:rPr lang="en-GB" sz="1600" dirty="0" err="1">
                <a:solidFill>
                  <a:schemeClr val="bg1"/>
                </a:solidFill>
              </a:rPr>
              <a:t>fqdns</a:t>
            </a:r>
            <a:r>
              <a:rPr lang="en-GB" sz="1600" dirty="0">
                <a:solidFill>
                  <a:schemeClr val="bg1"/>
                </a:solidFill>
              </a:rPr>
              <a:t>)</a:t>
            </a:r>
            <a:endParaRPr lang="en-GB" sz="2000" dirty="0">
              <a:solidFill>
                <a:schemeClr val="bg1"/>
              </a:solidFill>
            </a:endParaRP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102" name="Rectangle 101">
            <a:extLst>
              <a:ext uri="{FF2B5EF4-FFF2-40B4-BE49-F238E27FC236}">
                <a16:creationId xmlns:a16="http://schemas.microsoft.com/office/drawing/2014/main" id="{98FB593C-B02C-4720-AF27-61933822A0D0}"/>
              </a:ext>
            </a:extLst>
          </p:cNvPr>
          <p:cNvSpPr/>
          <p:nvPr/>
        </p:nvSpPr>
        <p:spPr bwMode="auto">
          <a:xfrm>
            <a:off x="8305689" y="895048"/>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a:t>
            </a:r>
          </a:p>
          <a:p>
            <a:pPr algn="ctr" defTabSz="932472" fontAlgn="base">
              <a:spcBef>
                <a:spcPct val="0"/>
              </a:spcBef>
              <a:spcAft>
                <a:spcPct val="0"/>
              </a:spcAft>
            </a:pPr>
            <a:r>
              <a:rPr lang="en-GB" sz="1600" dirty="0">
                <a:solidFill>
                  <a:schemeClr val="bg1"/>
                </a:solidFill>
              </a:rPr>
              <a:t>(1 apache web server virtual host)</a:t>
            </a:r>
            <a:endParaRPr lang="en-GB" sz="2000" dirty="0">
              <a:solidFill>
                <a:schemeClr val="bg1"/>
              </a:solidFill>
            </a:endParaRP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27" name="Rectangle 26">
            <a:extLst>
              <a:ext uri="{FF2B5EF4-FFF2-40B4-BE49-F238E27FC236}">
                <a16:creationId xmlns:a16="http://schemas.microsoft.com/office/drawing/2014/main" id="{3691D1A8-2E40-423F-9BBF-896D33BE27E1}"/>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28" name="Rectangle 27">
            <a:extLst>
              <a:ext uri="{FF2B5EF4-FFF2-40B4-BE49-F238E27FC236}">
                <a16:creationId xmlns:a16="http://schemas.microsoft.com/office/drawing/2014/main" id="{ED0FFE4C-B1F3-4095-9872-2D13D6258812}"/>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03F5362-2FF2-4A3A-B104-EE1322027B4A}"/>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
        <p:nvSpPr>
          <p:cNvPr id="29" name="Rectangle 28">
            <a:extLst>
              <a:ext uri="{FF2B5EF4-FFF2-40B4-BE49-F238E27FC236}">
                <a16:creationId xmlns:a16="http://schemas.microsoft.com/office/drawing/2014/main" id="{29CC0EB9-DDAE-43E6-B3D9-7D9327960557}"/>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9327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Azure Application Gateway </a:t>
            </a:r>
          </a:p>
        </p:txBody>
      </p:sp>
      <p:sp>
        <p:nvSpPr>
          <p:cNvPr id="2" name="Text Placeholder 1"/>
          <p:cNvSpPr>
            <a:spLocks noGrp="1"/>
          </p:cNvSpPr>
          <p:nvPr>
            <p:ph type="body" sz="quarter" idx="10"/>
          </p:nvPr>
        </p:nvSpPr>
        <p:spPr>
          <a:xfrm>
            <a:off x="276326" y="1213497"/>
            <a:ext cx="5484843" cy="5187698"/>
          </a:xfrm>
        </p:spPr>
        <p:txBody>
          <a:bodyPr>
            <a:normAutofit/>
          </a:bodyPr>
          <a:lstStyle/>
          <a:p>
            <a:r>
              <a:rPr lang="en-US" sz="3264" dirty="0"/>
              <a:t>Azure-managed, first-party virtual appliances</a:t>
            </a:r>
          </a:p>
          <a:p>
            <a:pPr lvl="1"/>
            <a:r>
              <a:rPr lang="en-US" sz="1662" dirty="0"/>
              <a:t>Similar to the Azure VPN gateway</a:t>
            </a:r>
          </a:p>
          <a:p>
            <a:r>
              <a:rPr lang="en-US" sz="3264" dirty="0"/>
              <a:t>HTTP routing based on app-level policies:</a:t>
            </a:r>
          </a:p>
          <a:p>
            <a:pPr lvl="1"/>
            <a:r>
              <a:rPr lang="en-US" sz="1836" dirty="0"/>
              <a:t>Cookie affinity</a:t>
            </a:r>
          </a:p>
          <a:p>
            <a:pPr lvl="1"/>
            <a:r>
              <a:rPr lang="en-US" sz="1836" dirty="0"/>
              <a:t>URL hash</a:t>
            </a:r>
          </a:p>
          <a:p>
            <a:pPr lvl="1"/>
            <a:r>
              <a:rPr lang="en-US" sz="1836" dirty="0"/>
              <a:t>Weight (load)</a:t>
            </a:r>
          </a:p>
          <a:p>
            <a:r>
              <a:rPr lang="en-US" sz="3433" dirty="0"/>
              <a:t>SSL termination and caching </a:t>
            </a:r>
          </a:p>
          <a:p>
            <a:pPr lvl="1"/>
            <a:r>
              <a:rPr lang="en-US" sz="1835" dirty="0" err="1"/>
              <a:t>Centralise</a:t>
            </a:r>
            <a:r>
              <a:rPr lang="en-US" sz="1835" dirty="0"/>
              <a:t> certificate management</a:t>
            </a:r>
          </a:p>
          <a:p>
            <a:pPr lvl="1"/>
            <a:r>
              <a:rPr lang="en-US" sz="1835" dirty="0"/>
              <a:t>Scalable backend provisioning</a:t>
            </a:r>
          </a:p>
        </p:txBody>
      </p:sp>
      <p:sp>
        <p:nvSpPr>
          <p:cNvPr id="5" name="Rounded Rectangle 4"/>
          <p:cNvSpPr/>
          <p:nvPr/>
        </p:nvSpPr>
        <p:spPr>
          <a:xfrm>
            <a:off x="8849681" y="3432658"/>
            <a:ext cx="1218854" cy="1582534"/>
          </a:xfrm>
          <a:prstGeom prst="roundRect">
            <a:avLst>
              <a:gd name="adj" fmla="val 9414"/>
            </a:avLst>
          </a:prstGeom>
          <a:solidFill>
            <a:schemeClr val="bg2">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sz="1800" dirty="0">
                <a:solidFill>
                  <a:schemeClr val="bg1">
                    <a:lumMod val="50000"/>
                  </a:schemeClr>
                </a:solidFill>
              </a:rPr>
              <a:t>App</a:t>
            </a:r>
            <a:br>
              <a:rPr lang="en-US" sz="1800" dirty="0">
                <a:solidFill>
                  <a:schemeClr val="bg1">
                    <a:lumMod val="50000"/>
                  </a:schemeClr>
                </a:solidFill>
              </a:rPr>
            </a:br>
            <a:r>
              <a:rPr lang="en-US" sz="1800" dirty="0">
                <a:solidFill>
                  <a:schemeClr val="bg1">
                    <a:lumMod val="50000"/>
                  </a:schemeClr>
                </a:solidFill>
              </a:rPr>
              <a:t>Gateway</a:t>
            </a:r>
          </a:p>
        </p:txBody>
      </p:sp>
      <p:sp>
        <p:nvSpPr>
          <p:cNvPr id="6" name="Left Arrow 5"/>
          <p:cNvSpPr/>
          <p:nvPr/>
        </p:nvSpPr>
        <p:spPr>
          <a:xfrm>
            <a:off x="10068533" y="3986440"/>
            <a:ext cx="1939260" cy="469035"/>
          </a:xfrm>
          <a:prstGeom prst="leftArrow">
            <a:avLst/>
          </a:prstGeom>
          <a:solidFill>
            <a:schemeClr val="bg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FFFFFF"/>
              </a:solidFill>
            </a:endParaRPr>
          </a:p>
        </p:txBody>
      </p:sp>
      <p:cxnSp>
        <p:nvCxnSpPr>
          <p:cNvPr id="7" name="Straight Arrow Connector 6"/>
          <p:cNvCxnSpPr>
            <a:stCxn id="5" idx="1"/>
          </p:cNvCxnSpPr>
          <p:nvPr/>
        </p:nvCxnSpPr>
        <p:spPr>
          <a:xfrm flipH="1" flipV="1">
            <a:off x="7065738" y="2925927"/>
            <a:ext cx="1783940" cy="12979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a:stCxn id="5" idx="1"/>
          </p:cNvCxnSpPr>
          <p:nvPr/>
        </p:nvCxnSpPr>
        <p:spPr>
          <a:xfrm flipH="1" flipV="1">
            <a:off x="7065738" y="4220958"/>
            <a:ext cx="1783940" cy="29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a:stCxn id="5" idx="1"/>
          </p:cNvCxnSpPr>
          <p:nvPr/>
        </p:nvCxnSpPr>
        <p:spPr>
          <a:xfrm flipH="1">
            <a:off x="7065738" y="4223924"/>
            <a:ext cx="1783940" cy="12920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10314352" y="3666267"/>
            <a:ext cx="1727402" cy="376630"/>
          </a:xfrm>
          <a:prstGeom prst="rect">
            <a:avLst/>
          </a:prstGeom>
          <a:noFill/>
        </p:spPr>
        <p:txBody>
          <a:bodyPr wrap="none" rtlCol="0">
            <a:spAutoFit/>
          </a:bodyPr>
          <a:lstStyle/>
          <a:p>
            <a:r>
              <a:rPr lang="en-US" sz="1800" dirty="0">
                <a:solidFill>
                  <a:srgbClr val="FFFFFF"/>
                </a:solidFill>
              </a:rPr>
              <a:t>HTTP &amp; HTTPS</a:t>
            </a:r>
          </a:p>
        </p:txBody>
      </p:sp>
      <p:sp>
        <p:nvSpPr>
          <p:cNvPr id="11" name="TextBox 10"/>
          <p:cNvSpPr txBox="1"/>
          <p:nvPr/>
        </p:nvSpPr>
        <p:spPr>
          <a:xfrm>
            <a:off x="7452592" y="2374046"/>
            <a:ext cx="2052050" cy="659105"/>
          </a:xfrm>
          <a:prstGeom prst="rect">
            <a:avLst/>
          </a:prstGeom>
          <a:noFill/>
        </p:spPr>
        <p:txBody>
          <a:bodyPr wrap="none" rtlCol="0">
            <a:spAutoFit/>
          </a:bodyPr>
          <a:lstStyle/>
          <a:p>
            <a:pPr marL="285640" indent="-285640">
              <a:buFont typeface="Arial" panose="020B0604020202020204" pitchFamily="34" charset="0"/>
              <a:buChar char="•"/>
            </a:pPr>
            <a:r>
              <a:rPr lang="en-US" sz="1800" dirty="0">
                <a:solidFill>
                  <a:srgbClr val="FFFFFF"/>
                </a:solidFill>
              </a:rPr>
              <a:t>Load Balancing</a:t>
            </a:r>
          </a:p>
          <a:p>
            <a:pPr marL="285640" indent="-285640">
              <a:buFont typeface="Arial" panose="020B0604020202020204" pitchFamily="34" charset="0"/>
              <a:buChar char="•"/>
            </a:pPr>
            <a:r>
              <a:rPr lang="en-US" sz="1800" dirty="0">
                <a:solidFill>
                  <a:srgbClr val="FFFFFF"/>
                </a:solidFill>
              </a:rPr>
              <a:t>Cookie Affinity</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5406" y="4345654"/>
            <a:ext cx="647404" cy="647404"/>
          </a:xfrm>
          <a:prstGeom prst="rect">
            <a:avLst/>
          </a:prstGeom>
        </p:spPr>
      </p:pic>
      <p:sp>
        <p:nvSpPr>
          <p:cNvPr id="13" name="TextBox 12"/>
          <p:cNvSpPr txBox="1"/>
          <p:nvPr/>
        </p:nvSpPr>
        <p:spPr>
          <a:xfrm>
            <a:off x="8641474" y="5033928"/>
            <a:ext cx="1684247" cy="376630"/>
          </a:xfrm>
          <a:prstGeom prst="rect">
            <a:avLst/>
          </a:prstGeom>
          <a:noFill/>
        </p:spPr>
        <p:txBody>
          <a:bodyPr wrap="none" rtlCol="0">
            <a:spAutoFit/>
          </a:bodyPr>
          <a:lstStyle/>
          <a:p>
            <a:pPr marL="285640" indent="-285640">
              <a:buFont typeface="Arial" panose="020B0604020202020204" pitchFamily="34" charset="0"/>
              <a:buChar char="•"/>
            </a:pPr>
            <a:r>
              <a:rPr lang="en-US" sz="1800" dirty="0">
                <a:solidFill>
                  <a:srgbClr val="FFFFFF"/>
                </a:solidFill>
              </a:rPr>
              <a:t>SSL Offload</a:t>
            </a:r>
          </a:p>
        </p:txBody>
      </p:sp>
      <p:sp>
        <p:nvSpPr>
          <p:cNvPr id="14" name="TextBox 13"/>
          <p:cNvSpPr txBox="1"/>
          <p:nvPr/>
        </p:nvSpPr>
        <p:spPr>
          <a:xfrm>
            <a:off x="5690323" y="2045660"/>
            <a:ext cx="1708374" cy="376630"/>
          </a:xfrm>
          <a:prstGeom prst="rect">
            <a:avLst/>
          </a:prstGeom>
          <a:noFill/>
        </p:spPr>
        <p:txBody>
          <a:bodyPr wrap="none" rtlCol="0">
            <a:spAutoFit/>
          </a:bodyPr>
          <a:lstStyle/>
          <a:p>
            <a:r>
              <a:rPr lang="en-US" sz="1800" dirty="0">
                <a:solidFill>
                  <a:srgbClr val="FFFFFF"/>
                </a:solidFill>
              </a:rPr>
              <a:t>Customer VMs</a:t>
            </a:r>
          </a:p>
        </p:txBody>
      </p:sp>
      <p:sp>
        <p:nvSpPr>
          <p:cNvPr id="15" name="Rectangle 14"/>
          <p:cNvSpPr/>
          <p:nvPr/>
        </p:nvSpPr>
        <p:spPr bwMode="auto">
          <a:xfrm>
            <a:off x="5989702" y="2471634"/>
            <a:ext cx="1076035" cy="91414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VM</a:t>
            </a:r>
          </a:p>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Web1</a:t>
            </a:r>
          </a:p>
        </p:txBody>
      </p:sp>
      <p:sp>
        <p:nvSpPr>
          <p:cNvPr id="16" name="Rectangle 15"/>
          <p:cNvSpPr/>
          <p:nvPr/>
        </p:nvSpPr>
        <p:spPr bwMode="auto">
          <a:xfrm>
            <a:off x="5989701" y="3764695"/>
            <a:ext cx="1076035" cy="91414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VM</a:t>
            </a:r>
          </a:p>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Web2</a:t>
            </a:r>
          </a:p>
        </p:txBody>
      </p:sp>
      <p:sp>
        <p:nvSpPr>
          <p:cNvPr id="17" name="Rectangle 16"/>
          <p:cNvSpPr/>
          <p:nvPr/>
        </p:nvSpPr>
        <p:spPr bwMode="auto">
          <a:xfrm>
            <a:off x="5989701" y="5051865"/>
            <a:ext cx="1076035" cy="91414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VM</a:t>
            </a:r>
          </a:p>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Web3</a:t>
            </a:r>
          </a:p>
        </p:txBody>
      </p:sp>
      <p:cxnSp>
        <p:nvCxnSpPr>
          <p:cNvPr id="18" name="Straight Arrow Connector 17"/>
          <p:cNvCxnSpPr>
            <a:stCxn id="5" idx="1"/>
            <a:endCxn id="16" idx="3"/>
          </p:cNvCxnSpPr>
          <p:nvPr/>
        </p:nvCxnSpPr>
        <p:spPr>
          <a:xfrm flipH="1" flipV="1">
            <a:off x="7065736" y="4221767"/>
            <a:ext cx="1783942" cy="2158"/>
          </a:xfrm>
          <a:prstGeom prst="straightConnector1">
            <a:avLst/>
          </a:prstGeom>
          <a:ln w="41275">
            <a:solidFill>
              <a:srgbClr val="7FBA00"/>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5" idx="1"/>
            <a:endCxn id="17" idx="3"/>
          </p:cNvCxnSpPr>
          <p:nvPr/>
        </p:nvCxnSpPr>
        <p:spPr>
          <a:xfrm flipH="1">
            <a:off x="7065736" y="4223924"/>
            <a:ext cx="1783942" cy="1285010"/>
          </a:xfrm>
          <a:prstGeom prst="straightConnector1">
            <a:avLst/>
          </a:prstGeom>
          <a:ln w="41275">
            <a:solidFill>
              <a:srgbClr val="7FBA00"/>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5" idx="1"/>
            <a:endCxn id="15" idx="3"/>
          </p:cNvCxnSpPr>
          <p:nvPr/>
        </p:nvCxnSpPr>
        <p:spPr>
          <a:xfrm flipH="1" flipV="1">
            <a:off x="7065738" y="2928706"/>
            <a:ext cx="1783940" cy="1295219"/>
          </a:xfrm>
          <a:prstGeom prst="straightConnector1">
            <a:avLst/>
          </a:prstGeom>
          <a:ln w="41275">
            <a:solidFill>
              <a:srgbClr val="7FBA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3447832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Rule</a:t>
            </a:r>
          </a:p>
          <a:p>
            <a:pPr algn="ctr" defTabSz="932472" fontAlgn="base">
              <a:spcBef>
                <a:spcPct val="0"/>
              </a:spcBef>
              <a:spcAft>
                <a:spcPct val="0"/>
              </a:spcAft>
            </a:pPr>
            <a:r>
              <a:rPr lang="en-GB" sz="1600" dirty="0">
                <a:solidFill>
                  <a:schemeClr val="bg1"/>
                </a:solidFill>
              </a:rPr>
              <a:t>(1 site, no paths)</a:t>
            </a:r>
            <a:endParaRPr lang="en-GB" sz="2000" dirty="0">
              <a:solidFill>
                <a:schemeClr val="bg1"/>
              </a:solidFill>
            </a:endParaRP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2000" dirty="0">
              <a:solidFill>
                <a:schemeClr val="bg1"/>
              </a:solidFill>
            </a:endParaRP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Listener</a:t>
            </a:r>
          </a:p>
          <a:p>
            <a:pPr algn="ctr" defTabSz="932472" fontAlgn="base">
              <a:spcBef>
                <a:spcPct val="0"/>
              </a:spcBef>
              <a:spcAft>
                <a:spcPct val="0"/>
              </a:spcAft>
            </a:pPr>
            <a:r>
              <a:rPr lang="en-GB" sz="1600" dirty="0">
                <a:solidFill>
                  <a:schemeClr val="bg1"/>
                </a:solidFill>
              </a:rPr>
              <a:t>(1 site on port 80)</a:t>
            </a:r>
            <a:endParaRPr lang="en-GB" sz="2000" dirty="0">
              <a:solidFill>
                <a:schemeClr val="bg1"/>
              </a:solidFill>
            </a:endParaRP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a:t>
            </a:r>
          </a:p>
          <a:p>
            <a:pPr algn="ctr" defTabSz="932472" fontAlgn="base">
              <a:spcBef>
                <a:spcPct val="0"/>
              </a:spcBef>
              <a:spcAft>
                <a:spcPct val="0"/>
              </a:spcAft>
            </a:pPr>
            <a:r>
              <a:rPr lang="en-GB" sz="1600" dirty="0">
                <a:solidFill>
                  <a:schemeClr val="bg1"/>
                </a:solidFill>
              </a:rPr>
              <a:t>(http on port 80)</a:t>
            </a:r>
            <a:endParaRPr lang="en-GB" sz="2000" dirty="0">
              <a:solidFill>
                <a:schemeClr val="bg1"/>
              </a:solidFill>
            </a:endParaRP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a:t>
            </a:r>
          </a:p>
          <a:p>
            <a:pPr algn="ctr" defTabSz="932472" fontAlgn="base">
              <a:spcBef>
                <a:spcPct val="0"/>
              </a:spcBef>
              <a:spcAft>
                <a:spcPct val="0"/>
              </a:spcAft>
            </a:pPr>
            <a:r>
              <a:rPr lang="en-GB" sz="1600" dirty="0">
                <a:solidFill>
                  <a:schemeClr val="bg1"/>
                </a:solidFill>
              </a:rPr>
              <a:t>(vm1 and vm2 </a:t>
            </a:r>
            <a:r>
              <a:rPr lang="en-GB" sz="1600" dirty="0" err="1">
                <a:solidFill>
                  <a:schemeClr val="bg1"/>
                </a:solidFill>
              </a:rPr>
              <a:t>ip</a:t>
            </a:r>
            <a:r>
              <a:rPr lang="en-GB" sz="1600" dirty="0">
                <a:solidFill>
                  <a:schemeClr val="bg1"/>
                </a:solidFill>
              </a:rPr>
              <a:t> addresses/</a:t>
            </a:r>
            <a:r>
              <a:rPr lang="en-GB" sz="1600" dirty="0" err="1">
                <a:solidFill>
                  <a:schemeClr val="bg1"/>
                </a:solidFill>
              </a:rPr>
              <a:t>fqdns</a:t>
            </a:r>
            <a:r>
              <a:rPr lang="en-GB" sz="1600" dirty="0">
                <a:solidFill>
                  <a:schemeClr val="bg1"/>
                </a:solidFill>
              </a:rPr>
              <a:t>)</a:t>
            </a:r>
            <a:endParaRPr lang="en-GB" sz="2000" dirty="0">
              <a:solidFill>
                <a:schemeClr val="bg1"/>
              </a:solidFill>
            </a:endParaRP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FEFB7C8A-1C13-4B24-A179-7F0C20633275}"/>
              </a:ext>
            </a:extLst>
          </p:cNvPr>
          <p:cNvSpPr/>
          <p:nvPr/>
        </p:nvSpPr>
        <p:spPr bwMode="auto">
          <a:xfrm>
            <a:off x="8305689" y="895048"/>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a:t>
            </a:r>
          </a:p>
          <a:p>
            <a:pPr algn="ctr" defTabSz="932472" fontAlgn="base">
              <a:spcBef>
                <a:spcPct val="0"/>
              </a:spcBef>
              <a:spcAft>
                <a:spcPct val="0"/>
              </a:spcAft>
            </a:pPr>
            <a:r>
              <a:rPr lang="en-GB" sz="1600" dirty="0">
                <a:solidFill>
                  <a:schemeClr val="bg1"/>
                </a:solidFill>
              </a:rPr>
              <a:t>(1 apache web server virtual host)</a:t>
            </a:r>
            <a:endParaRPr lang="en-GB" sz="2000" dirty="0">
              <a:solidFill>
                <a:schemeClr val="bg1"/>
              </a:solidFill>
            </a:endParaRPr>
          </a:p>
        </p:txBody>
      </p:sp>
      <p:sp>
        <p:nvSpPr>
          <p:cNvPr id="23" name="Rectangle 22">
            <a:extLst>
              <a:ext uri="{FF2B5EF4-FFF2-40B4-BE49-F238E27FC236}">
                <a16:creationId xmlns:a16="http://schemas.microsoft.com/office/drawing/2014/main" id="{D0537326-8E73-4E2C-A857-9C515778E6C8}"/>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
        <p:nvSpPr>
          <p:cNvPr id="24" name="Rectangle 23">
            <a:extLst>
              <a:ext uri="{FF2B5EF4-FFF2-40B4-BE49-F238E27FC236}">
                <a16:creationId xmlns:a16="http://schemas.microsoft.com/office/drawing/2014/main" id="{5F9AB6EF-6E3B-48B6-8AC7-728F9377760E}"/>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Tree>
    <p:extLst>
      <p:ext uri="{BB962C8B-B14F-4D97-AF65-F5344CB8AC3E}">
        <p14:creationId xmlns:p14="http://schemas.microsoft.com/office/powerpoint/2010/main" val="992033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Rule</a:t>
            </a:r>
          </a:p>
          <a:p>
            <a:pPr algn="ctr" defTabSz="932472" fontAlgn="base">
              <a:spcBef>
                <a:spcPct val="0"/>
              </a:spcBef>
              <a:spcAft>
                <a:spcPct val="0"/>
              </a:spcAft>
            </a:pPr>
            <a:r>
              <a:rPr lang="en-GB" sz="1600" dirty="0">
                <a:solidFill>
                  <a:schemeClr val="bg1"/>
                </a:solidFill>
              </a:rPr>
              <a:t>(1 site, no paths)</a:t>
            </a:r>
            <a:endParaRPr lang="en-GB" sz="2000" dirty="0">
              <a:solidFill>
                <a:schemeClr val="bg1"/>
              </a:solidFill>
            </a:endParaRP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Listener</a:t>
            </a:r>
          </a:p>
          <a:p>
            <a:pPr algn="ctr" defTabSz="932472" fontAlgn="base">
              <a:spcBef>
                <a:spcPct val="0"/>
              </a:spcBef>
              <a:spcAft>
                <a:spcPct val="0"/>
              </a:spcAft>
            </a:pPr>
            <a:r>
              <a:rPr lang="en-GB" sz="1600" dirty="0">
                <a:solidFill>
                  <a:schemeClr val="bg1"/>
                </a:solidFill>
              </a:rPr>
              <a:t>(1 site on port 80)</a:t>
            </a:r>
            <a:endParaRPr lang="en-GB" sz="2000" dirty="0">
              <a:solidFill>
                <a:schemeClr val="bg1"/>
              </a:solidFill>
            </a:endParaRP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a:t>
            </a:r>
          </a:p>
          <a:p>
            <a:pPr algn="ctr" defTabSz="932472" fontAlgn="base">
              <a:spcBef>
                <a:spcPct val="0"/>
              </a:spcBef>
              <a:spcAft>
                <a:spcPct val="0"/>
              </a:spcAft>
            </a:pPr>
            <a:r>
              <a:rPr lang="en-GB" sz="1600" dirty="0">
                <a:solidFill>
                  <a:schemeClr val="bg1"/>
                </a:solidFill>
              </a:rPr>
              <a:t>(http on port 80)</a:t>
            </a:r>
            <a:endParaRPr lang="en-GB" sz="2000" dirty="0">
              <a:solidFill>
                <a:schemeClr val="bg1"/>
              </a:solidFill>
            </a:endParaRP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a:t>
            </a:r>
          </a:p>
          <a:p>
            <a:pPr algn="ctr" defTabSz="932472" fontAlgn="base">
              <a:spcBef>
                <a:spcPct val="0"/>
              </a:spcBef>
              <a:spcAft>
                <a:spcPct val="0"/>
              </a:spcAft>
            </a:pPr>
            <a:r>
              <a:rPr lang="en-GB" sz="1600" dirty="0">
                <a:solidFill>
                  <a:schemeClr val="bg1"/>
                </a:solidFill>
              </a:rPr>
              <a:t>(vm1 and vm2 </a:t>
            </a:r>
            <a:r>
              <a:rPr lang="en-GB" sz="1600" dirty="0" err="1">
                <a:solidFill>
                  <a:schemeClr val="bg1"/>
                </a:solidFill>
              </a:rPr>
              <a:t>ip</a:t>
            </a:r>
            <a:r>
              <a:rPr lang="en-GB" sz="1600" dirty="0">
                <a:solidFill>
                  <a:schemeClr val="bg1"/>
                </a:solidFill>
              </a:rPr>
              <a:t> addresses/</a:t>
            </a:r>
            <a:r>
              <a:rPr lang="en-GB" sz="1600" dirty="0" err="1">
                <a:solidFill>
                  <a:schemeClr val="bg1"/>
                </a:solidFill>
              </a:rPr>
              <a:t>fqdns</a:t>
            </a:r>
            <a:r>
              <a:rPr lang="en-GB" sz="1600" dirty="0">
                <a:solidFill>
                  <a:schemeClr val="bg1"/>
                </a:solidFill>
              </a:rPr>
              <a:t>)</a:t>
            </a:r>
            <a:endParaRPr lang="en-GB" sz="2000" dirty="0">
              <a:solidFill>
                <a:schemeClr val="bg1"/>
              </a:solidFill>
            </a:endParaRP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applicationgateway1</a:t>
            </a:r>
            <a:endParaRPr lang="en-GB" sz="1800" dirty="0">
              <a:solidFill>
                <a:schemeClr val="bg1"/>
              </a:solidFill>
            </a:endParaRPr>
          </a:p>
          <a:p>
            <a:pPr algn="ctr" defTabSz="932472" fontAlgn="base">
              <a:spcBef>
                <a:spcPct val="0"/>
              </a:spcBef>
              <a:spcAft>
                <a:spcPct val="0"/>
              </a:spcAft>
            </a:pPr>
            <a:r>
              <a:rPr lang="en-GB" sz="1400" dirty="0">
                <a:solidFill>
                  <a:schemeClr val="bg1"/>
                </a:solidFill>
              </a:rPr>
              <a:t>West Europe, 2 Instances, Size: Medium, WAF disabled</a:t>
            </a:r>
            <a:endParaRPr lang="en-GB" sz="18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72864E2-D5EE-4E11-9B55-B0A5EE303226}"/>
              </a:ext>
            </a:extLst>
          </p:cNvPr>
          <p:cNvSpPr/>
          <p:nvPr/>
        </p:nvSpPr>
        <p:spPr bwMode="auto">
          <a:xfrm>
            <a:off x="8305689" y="895048"/>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a:t>
            </a:r>
          </a:p>
          <a:p>
            <a:pPr algn="ctr" defTabSz="932472" fontAlgn="base">
              <a:spcBef>
                <a:spcPct val="0"/>
              </a:spcBef>
              <a:spcAft>
                <a:spcPct val="0"/>
              </a:spcAft>
            </a:pPr>
            <a:r>
              <a:rPr lang="en-GB" sz="1600" dirty="0">
                <a:solidFill>
                  <a:schemeClr val="bg1"/>
                </a:solidFill>
              </a:rPr>
              <a:t>(1 apache web server virtual host)</a:t>
            </a:r>
            <a:endParaRPr lang="en-GB" sz="2000" dirty="0">
              <a:solidFill>
                <a:schemeClr val="bg1"/>
              </a:solidFill>
            </a:endParaRPr>
          </a:p>
        </p:txBody>
      </p:sp>
      <p:sp>
        <p:nvSpPr>
          <p:cNvPr id="24" name="Rectangle 23">
            <a:extLst>
              <a:ext uri="{FF2B5EF4-FFF2-40B4-BE49-F238E27FC236}">
                <a16:creationId xmlns:a16="http://schemas.microsoft.com/office/drawing/2014/main" id="{3E0D1390-3251-4BC3-9DB7-194E48582615}"/>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
        <p:nvSpPr>
          <p:cNvPr id="26" name="Rectangle 25">
            <a:extLst>
              <a:ext uri="{FF2B5EF4-FFF2-40B4-BE49-F238E27FC236}">
                <a16:creationId xmlns:a16="http://schemas.microsoft.com/office/drawing/2014/main" id="{B9A3B97B-0C5B-4DEC-AE10-AEE964A298EB}"/>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Tree>
    <p:extLst>
      <p:ext uri="{BB962C8B-B14F-4D97-AF65-F5344CB8AC3E}">
        <p14:creationId xmlns:p14="http://schemas.microsoft.com/office/powerpoint/2010/main" val="1902924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a:t>
            </a:r>
          </a:p>
          <a:p>
            <a:pPr algn="ctr" defTabSz="932472" fontAlgn="base">
              <a:spcBef>
                <a:spcPct val="0"/>
              </a:spcBef>
              <a:spcAft>
                <a:spcPct val="0"/>
              </a:spcAft>
            </a:pPr>
            <a:r>
              <a:rPr lang="en-GB" sz="1600" dirty="0">
                <a:solidFill>
                  <a:schemeClr val="bg1"/>
                </a:solidFill>
              </a:rPr>
              <a:t>(http on port 80)</a:t>
            </a:r>
            <a:endParaRPr lang="en-GB" sz="2000" dirty="0">
              <a:solidFill>
                <a:schemeClr val="bg1"/>
              </a:solidFill>
            </a:endParaRP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a:t>
            </a:r>
          </a:p>
          <a:p>
            <a:pPr algn="ctr" defTabSz="932472" fontAlgn="base">
              <a:spcBef>
                <a:spcPct val="0"/>
              </a:spcBef>
              <a:spcAft>
                <a:spcPct val="0"/>
              </a:spcAft>
            </a:pPr>
            <a:r>
              <a:rPr lang="en-GB" sz="1600" dirty="0">
                <a:solidFill>
                  <a:schemeClr val="bg1"/>
                </a:solidFill>
              </a:rPr>
              <a:t>(vm1 and vm2 </a:t>
            </a:r>
            <a:r>
              <a:rPr lang="en-GB" sz="1600" dirty="0" err="1">
                <a:solidFill>
                  <a:schemeClr val="bg1"/>
                </a:solidFill>
              </a:rPr>
              <a:t>ip</a:t>
            </a:r>
            <a:r>
              <a:rPr lang="en-GB" sz="1600" dirty="0">
                <a:solidFill>
                  <a:schemeClr val="bg1"/>
                </a:solidFill>
              </a:rPr>
              <a:t> addresses/</a:t>
            </a:r>
            <a:r>
              <a:rPr lang="en-GB" sz="1600" dirty="0" err="1">
                <a:solidFill>
                  <a:schemeClr val="bg1"/>
                </a:solidFill>
              </a:rPr>
              <a:t>fqdns</a:t>
            </a:r>
            <a:r>
              <a:rPr lang="en-GB" sz="1600" dirty="0">
                <a:solidFill>
                  <a:schemeClr val="bg1"/>
                </a:solidFill>
              </a:rPr>
              <a:t>)</a:t>
            </a:r>
            <a:endParaRPr lang="en-GB" sz="2000" dirty="0">
              <a:solidFill>
                <a:schemeClr val="bg1"/>
              </a:solidFill>
            </a:endParaRP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applicationgateway1</a:t>
            </a:r>
          </a:p>
          <a:p>
            <a:pPr algn="ctr" defTabSz="932472" fontAlgn="base">
              <a:spcBef>
                <a:spcPct val="0"/>
              </a:spcBef>
              <a:spcAft>
                <a:spcPct val="0"/>
              </a:spcAft>
            </a:pPr>
            <a:r>
              <a:rPr lang="en-GB" sz="1400" dirty="0">
                <a:solidFill>
                  <a:schemeClr val="bg1"/>
                </a:solidFill>
              </a:rPr>
              <a:t>West Europe, 2 Instances, Size: Medium, WAF disabled</a:t>
            </a:r>
            <a:endParaRPr lang="en-GB" sz="1800" dirty="0">
              <a:solidFill>
                <a:schemeClr val="bg1"/>
              </a:solidFill>
            </a:endParaRPr>
          </a:p>
        </p:txBody>
      </p:sp>
      <p:sp>
        <p:nvSpPr>
          <p:cNvPr id="23" name="Rectangle 22">
            <a:extLst>
              <a:ext uri="{FF2B5EF4-FFF2-40B4-BE49-F238E27FC236}">
                <a16:creationId xmlns:a16="http://schemas.microsoft.com/office/drawing/2014/main" id="{A33EF7DD-93DC-48C0-8C44-F82E43905B3E}"/>
              </a:ext>
            </a:extLst>
          </p:cNvPr>
          <p:cNvSpPr/>
          <p:nvPr/>
        </p:nvSpPr>
        <p:spPr bwMode="auto">
          <a:xfrm>
            <a:off x="106471" y="2395414"/>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listener1</a:t>
            </a:r>
          </a:p>
          <a:p>
            <a:pPr algn="ctr" defTabSz="932472" fontAlgn="base">
              <a:spcBef>
                <a:spcPct val="0"/>
              </a:spcBef>
              <a:spcAft>
                <a:spcPct val="0"/>
              </a:spcAft>
            </a:pPr>
            <a:r>
              <a:rPr lang="en-GB" sz="1200" dirty="0">
                <a:solidFill>
                  <a:schemeClr val="bg1"/>
                </a:solidFill>
              </a:rPr>
              <a:t>Listen on HTTP, Port 80, Bind to ‘</a:t>
            </a:r>
            <a:r>
              <a:rPr lang="en-GB" sz="1200" dirty="0" err="1">
                <a:solidFill>
                  <a:schemeClr val="bg1"/>
                </a:solidFill>
              </a:rPr>
              <a:t>appGatewayFrontendIP</a:t>
            </a:r>
            <a:r>
              <a:rPr lang="en-GB" sz="1200" dirty="0">
                <a:solidFill>
                  <a:schemeClr val="bg1"/>
                </a:solidFill>
              </a:rPr>
              <a:t>’</a:t>
            </a:r>
            <a:endParaRPr lang="en-GB" sz="1800" dirty="0">
              <a:solidFill>
                <a:schemeClr val="bg1"/>
              </a:solidFill>
            </a:endParaRPr>
          </a:p>
        </p:txBody>
      </p:sp>
      <p:sp>
        <p:nvSpPr>
          <p:cNvPr id="24" name="Rectangle 23">
            <a:extLst>
              <a:ext uri="{FF2B5EF4-FFF2-40B4-BE49-F238E27FC236}">
                <a16:creationId xmlns:a16="http://schemas.microsoft.com/office/drawing/2014/main" id="{1712D1D7-43D8-459B-A4B9-D67C00F797BD}"/>
              </a:ext>
            </a:extLst>
          </p:cNvPr>
          <p:cNvSpPr/>
          <p:nvPr/>
        </p:nvSpPr>
        <p:spPr bwMode="auto">
          <a:xfrm>
            <a:off x="106471" y="1452060"/>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err="1">
                <a:solidFill>
                  <a:schemeClr val="bg1"/>
                </a:solidFill>
              </a:rPr>
              <a:t>appGatewayFrontendIP</a:t>
            </a:r>
            <a:endParaRPr lang="en-GB" sz="1400" dirty="0">
              <a:solidFill>
                <a:schemeClr val="bg1"/>
              </a:solidFill>
            </a:endParaRPr>
          </a:p>
          <a:p>
            <a:pPr algn="ctr" defTabSz="932472" fontAlgn="base">
              <a:spcBef>
                <a:spcPct val="0"/>
              </a:spcBef>
              <a:spcAft>
                <a:spcPct val="0"/>
              </a:spcAft>
            </a:pPr>
            <a:r>
              <a:rPr lang="en-GB" sz="1200" dirty="0">
                <a:solidFill>
                  <a:schemeClr val="bg1"/>
                </a:solidFill>
              </a:rPr>
              <a:t>Ref ‘site1-we-rg1-pips1’</a:t>
            </a:r>
          </a:p>
        </p:txBody>
      </p:sp>
      <p:sp>
        <p:nvSpPr>
          <p:cNvPr id="26" name="Rectangle 25">
            <a:extLst>
              <a:ext uri="{FF2B5EF4-FFF2-40B4-BE49-F238E27FC236}">
                <a16:creationId xmlns:a16="http://schemas.microsoft.com/office/drawing/2014/main" id="{FE6932C2-0136-4A86-8A00-7727224A44F1}"/>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Rule</a:t>
            </a:r>
          </a:p>
          <a:p>
            <a:pPr algn="ctr" defTabSz="932472" fontAlgn="base">
              <a:spcBef>
                <a:spcPct val="0"/>
              </a:spcBef>
              <a:spcAft>
                <a:spcPct val="0"/>
              </a:spcAft>
            </a:pPr>
            <a:r>
              <a:rPr lang="en-GB" sz="1600" dirty="0">
                <a:solidFill>
                  <a:schemeClr val="bg1"/>
                </a:solidFill>
              </a:rPr>
              <a:t>(1 site, no paths)</a:t>
            </a:r>
            <a:endParaRPr lang="en-GB" sz="20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D1C52C1-8A16-411C-BB65-243128031F7A}"/>
              </a:ext>
            </a:extLst>
          </p:cNvPr>
          <p:cNvSpPr/>
          <p:nvPr/>
        </p:nvSpPr>
        <p:spPr bwMode="auto">
          <a:xfrm>
            <a:off x="8305689" y="895048"/>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a:t>
            </a:r>
          </a:p>
          <a:p>
            <a:pPr algn="ctr" defTabSz="932472" fontAlgn="base">
              <a:spcBef>
                <a:spcPct val="0"/>
              </a:spcBef>
              <a:spcAft>
                <a:spcPct val="0"/>
              </a:spcAft>
            </a:pPr>
            <a:r>
              <a:rPr lang="en-GB" sz="1600" dirty="0">
                <a:solidFill>
                  <a:schemeClr val="bg1"/>
                </a:solidFill>
              </a:rPr>
              <a:t>(1 apache web server virtual host)</a:t>
            </a:r>
            <a:endParaRPr lang="en-GB" sz="2000" dirty="0">
              <a:solidFill>
                <a:schemeClr val="bg1"/>
              </a:solidFill>
            </a:endParaRPr>
          </a:p>
        </p:txBody>
      </p:sp>
      <p:sp>
        <p:nvSpPr>
          <p:cNvPr id="28" name="Rectangle 27">
            <a:extLst>
              <a:ext uri="{FF2B5EF4-FFF2-40B4-BE49-F238E27FC236}">
                <a16:creationId xmlns:a16="http://schemas.microsoft.com/office/drawing/2014/main" id="{825A90BA-90BB-43B1-8B4A-A0D7A596907D}"/>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
        <p:nvSpPr>
          <p:cNvPr id="30" name="Rectangle 29">
            <a:extLst>
              <a:ext uri="{FF2B5EF4-FFF2-40B4-BE49-F238E27FC236}">
                <a16:creationId xmlns:a16="http://schemas.microsoft.com/office/drawing/2014/main" id="{D7A7734F-710F-44D6-AD89-E5AAB87B2DE6}"/>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Tree>
    <p:extLst>
      <p:ext uri="{BB962C8B-B14F-4D97-AF65-F5344CB8AC3E}">
        <p14:creationId xmlns:p14="http://schemas.microsoft.com/office/powerpoint/2010/main" val="16802735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a:t>
            </a:r>
          </a:p>
          <a:p>
            <a:pPr algn="ctr" defTabSz="932472" fontAlgn="base">
              <a:spcBef>
                <a:spcPct val="0"/>
              </a:spcBef>
              <a:spcAft>
                <a:spcPct val="0"/>
              </a:spcAft>
            </a:pPr>
            <a:r>
              <a:rPr lang="en-GB" sz="1600" dirty="0">
                <a:solidFill>
                  <a:schemeClr val="bg1"/>
                </a:solidFill>
              </a:rPr>
              <a:t>(vm1 and vm2 </a:t>
            </a:r>
            <a:r>
              <a:rPr lang="en-GB" sz="1600" dirty="0" err="1">
                <a:solidFill>
                  <a:schemeClr val="bg1"/>
                </a:solidFill>
              </a:rPr>
              <a:t>ip</a:t>
            </a:r>
            <a:r>
              <a:rPr lang="en-GB" sz="1600" dirty="0">
                <a:solidFill>
                  <a:schemeClr val="bg1"/>
                </a:solidFill>
              </a:rPr>
              <a:t> addresses/</a:t>
            </a:r>
            <a:r>
              <a:rPr lang="en-GB" sz="1600" dirty="0" err="1">
                <a:solidFill>
                  <a:schemeClr val="bg1"/>
                </a:solidFill>
              </a:rPr>
              <a:t>fqdns</a:t>
            </a:r>
            <a:r>
              <a:rPr lang="en-GB" sz="1600" dirty="0">
                <a:solidFill>
                  <a:schemeClr val="bg1"/>
                </a:solidFill>
              </a:rPr>
              <a:t>)</a:t>
            </a:r>
            <a:endParaRPr lang="en-GB" sz="2000" dirty="0">
              <a:solidFill>
                <a:schemeClr val="bg1"/>
              </a:solidFill>
            </a:endParaRP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applicationgateway1</a:t>
            </a:r>
          </a:p>
          <a:p>
            <a:pPr algn="ctr" defTabSz="932472" fontAlgn="base">
              <a:spcBef>
                <a:spcPct val="0"/>
              </a:spcBef>
              <a:spcAft>
                <a:spcPct val="0"/>
              </a:spcAft>
            </a:pPr>
            <a:r>
              <a:rPr lang="en-GB" sz="1400" dirty="0">
                <a:solidFill>
                  <a:schemeClr val="bg1"/>
                </a:solidFill>
              </a:rPr>
              <a:t>West Europe, 2 Instances, Size: Medium, WAF disabled</a:t>
            </a:r>
            <a:endParaRPr lang="en-GB" sz="1800" dirty="0">
              <a:solidFill>
                <a:schemeClr val="bg1"/>
              </a:solidFill>
            </a:endParaRPr>
          </a:p>
        </p:txBody>
      </p:sp>
      <p:sp>
        <p:nvSpPr>
          <p:cNvPr id="23" name="Rectangle 22">
            <a:extLst>
              <a:ext uri="{FF2B5EF4-FFF2-40B4-BE49-F238E27FC236}">
                <a16:creationId xmlns:a16="http://schemas.microsoft.com/office/drawing/2014/main" id="{A33EF7DD-93DC-48C0-8C44-F82E43905B3E}"/>
              </a:ext>
            </a:extLst>
          </p:cNvPr>
          <p:cNvSpPr/>
          <p:nvPr/>
        </p:nvSpPr>
        <p:spPr bwMode="auto">
          <a:xfrm>
            <a:off x="106471" y="2395414"/>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listener1</a:t>
            </a:r>
            <a:endParaRPr lang="en-GB" sz="1800" dirty="0">
              <a:solidFill>
                <a:schemeClr val="bg1"/>
              </a:solidFill>
            </a:endParaRPr>
          </a:p>
          <a:p>
            <a:pPr algn="ctr" defTabSz="932472" fontAlgn="base">
              <a:spcBef>
                <a:spcPct val="0"/>
              </a:spcBef>
              <a:spcAft>
                <a:spcPct val="0"/>
              </a:spcAft>
            </a:pPr>
            <a:r>
              <a:rPr lang="en-GB" sz="1200" dirty="0">
                <a:solidFill>
                  <a:schemeClr val="bg1"/>
                </a:solidFill>
              </a:rPr>
              <a:t>Listen on HTTP, Port 80, Bind to ‘</a:t>
            </a:r>
            <a:r>
              <a:rPr lang="en-GB" sz="1200" dirty="0" err="1">
                <a:solidFill>
                  <a:schemeClr val="bg1"/>
                </a:solidFill>
              </a:rPr>
              <a:t>appGatewayFrontendIP</a:t>
            </a:r>
            <a:r>
              <a:rPr lang="en-GB" sz="1200" dirty="0">
                <a:solidFill>
                  <a:schemeClr val="bg1"/>
                </a:solidFill>
              </a:rPr>
              <a:t>’</a:t>
            </a:r>
            <a:endParaRPr lang="en-GB" sz="1800" dirty="0">
              <a:solidFill>
                <a:schemeClr val="bg1"/>
              </a:solidFill>
            </a:endParaRPr>
          </a:p>
        </p:txBody>
      </p:sp>
      <p:sp>
        <p:nvSpPr>
          <p:cNvPr id="24" name="Rectangle 23">
            <a:extLst>
              <a:ext uri="{FF2B5EF4-FFF2-40B4-BE49-F238E27FC236}">
                <a16:creationId xmlns:a16="http://schemas.microsoft.com/office/drawing/2014/main" id="{1712D1D7-43D8-459B-A4B9-D67C00F797BD}"/>
              </a:ext>
            </a:extLst>
          </p:cNvPr>
          <p:cNvSpPr/>
          <p:nvPr/>
        </p:nvSpPr>
        <p:spPr bwMode="auto">
          <a:xfrm>
            <a:off x="106471" y="1452060"/>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err="1">
                <a:solidFill>
                  <a:schemeClr val="bg1"/>
                </a:solidFill>
              </a:rPr>
              <a:t>appGatewayFrontendIP</a:t>
            </a:r>
            <a:endParaRPr lang="en-GB" sz="2000" dirty="0">
              <a:solidFill>
                <a:schemeClr val="bg1"/>
              </a:solidFill>
            </a:endParaRPr>
          </a:p>
          <a:p>
            <a:pPr algn="ctr" defTabSz="932472" fontAlgn="base">
              <a:spcBef>
                <a:spcPct val="0"/>
              </a:spcBef>
              <a:spcAft>
                <a:spcPct val="0"/>
              </a:spcAft>
            </a:pPr>
            <a:r>
              <a:rPr lang="en-GB" sz="1200" dirty="0">
                <a:solidFill>
                  <a:schemeClr val="bg1"/>
                </a:solidFill>
              </a:rPr>
              <a:t>Ref ‘site1-we-rg1-pips1’</a:t>
            </a: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httpsetting1</a:t>
            </a:r>
            <a:endParaRPr lang="en-GB" sz="1800" dirty="0">
              <a:solidFill>
                <a:schemeClr val="bg1"/>
              </a:solidFill>
            </a:endParaRPr>
          </a:p>
          <a:p>
            <a:pPr algn="ctr" defTabSz="932472" fontAlgn="base">
              <a:spcBef>
                <a:spcPct val="0"/>
              </a:spcBef>
              <a:spcAft>
                <a:spcPct val="0"/>
              </a:spcAft>
            </a:pPr>
            <a:r>
              <a:rPr lang="en-GB" sz="1800" dirty="0">
                <a:solidFill>
                  <a:schemeClr val="bg1"/>
                </a:solidFill>
              </a:rPr>
              <a:t>  </a:t>
            </a:r>
            <a:r>
              <a:rPr lang="en-GB" sz="1200" dirty="0">
                <a:solidFill>
                  <a:schemeClr val="bg1"/>
                </a:solidFill>
              </a:rPr>
              <a:t>No Cookie Affinity, RT 20 secs, HTTP, Port 80</a:t>
            </a:r>
            <a:endParaRPr lang="en-GB" sz="1800" dirty="0">
              <a:solidFill>
                <a:schemeClr val="bg1"/>
              </a:solidFill>
            </a:endParaRPr>
          </a:p>
        </p:txBody>
      </p:sp>
      <p:sp>
        <p:nvSpPr>
          <p:cNvPr id="26" name="Rectangle 25">
            <a:extLst>
              <a:ext uri="{FF2B5EF4-FFF2-40B4-BE49-F238E27FC236}">
                <a16:creationId xmlns:a16="http://schemas.microsoft.com/office/drawing/2014/main" id="{AF1553A0-982D-4130-9DD2-C031D520A8E7}"/>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Rule</a:t>
            </a:r>
          </a:p>
          <a:p>
            <a:pPr algn="ctr" defTabSz="932472" fontAlgn="base">
              <a:spcBef>
                <a:spcPct val="0"/>
              </a:spcBef>
              <a:spcAft>
                <a:spcPct val="0"/>
              </a:spcAft>
            </a:pPr>
            <a:r>
              <a:rPr lang="en-GB" sz="1600" dirty="0">
                <a:solidFill>
                  <a:schemeClr val="bg1"/>
                </a:solidFill>
              </a:rPr>
              <a:t>(1 site, no paths)</a:t>
            </a:r>
            <a:endParaRPr lang="en-GB" sz="20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982C692-022F-413A-B1B8-C35CB12A8F42}"/>
              </a:ext>
            </a:extLst>
          </p:cNvPr>
          <p:cNvSpPr/>
          <p:nvPr/>
        </p:nvSpPr>
        <p:spPr bwMode="auto">
          <a:xfrm>
            <a:off x="8305689" y="895048"/>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a:t>
            </a:r>
          </a:p>
          <a:p>
            <a:pPr algn="ctr" defTabSz="932472" fontAlgn="base">
              <a:spcBef>
                <a:spcPct val="0"/>
              </a:spcBef>
              <a:spcAft>
                <a:spcPct val="0"/>
              </a:spcAft>
            </a:pPr>
            <a:r>
              <a:rPr lang="en-GB" sz="1600" dirty="0">
                <a:solidFill>
                  <a:schemeClr val="bg1"/>
                </a:solidFill>
              </a:rPr>
              <a:t>(1 apache web server virtual host)</a:t>
            </a:r>
            <a:endParaRPr lang="en-GB" sz="2000" dirty="0">
              <a:solidFill>
                <a:schemeClr val="bg1"/>
              </a:solidFill>
            </a:endParaRPr>
          </a:p>
        </p:txBody>
      </p:sp>
      <p:sp>
        <p:nvSpPr>
          <p:cNvPr id="28" name="Rectangle 27">
            <a:extLst>
              <a:ext uri="{FF2B5EF4-FFF2-40B4-BE49-F238E27FC236}">
                <a16:creationId xmlns:a16="http://schemas.microsoft.com/office/drawing/2014/main" id="{5C4B7591-674F-455F-B73D-2301CE84884F}"/>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
        <p:nvSpPr>
          <p:cNvPr id="30" name="Rectangle 29">
            <a:extLst>
              <a:ext uri="{FF2B5EF4-FFF2-40B4-BE49-F238E27FC236}">
                <a16:creationId xmlns:a16="http://schemas.microsoft.com/office/drawing/2014/main" id="{6E69A7DF-DEE3-4C0A-BDB0-25D48FE4C7E8}"/>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Tree>
    <p:extLst>
      <p:ext uri="{BB962C8B-B14F-4D97-AF65-F5344CB8AC3E}">
        <p14:creationId xmlns:p14="http://schemas.microsoft.com/office/powerpoint/2010/main" val="404166958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applicationgateway1</a:t>
            </a:r>
          </a:p>
          <a:p>
            <a:pPr algn="ctr" defTabSz="932472" fontAlgn="base">
              <a:spcBef>
                <a:spcPct val="0"/>
              </a:spcBef>
              <a:spcAft>
                <a:spcPct val="0"/>
              </a:spcAft>
            </a:pPr>
            <a:r>
              <a:rPr lang="en-GB" sz="1400" dirty="0">
                <a:solidFill>
                  <a:schemeClr val="bg1"/>
                </a:solidFill>
              </a:rPr>
              <a:t>West Europe, 2 Instances, Size: Medium, WAF disabled</a:t>
            </a:r>
            <a:endParaRPr lang="en-GB" sz="1800" dirty="0">
              <a:solidFill>
                <a:schemeClr val="bg1"/>
              </a:solidFill>
            </a:endParaRPr>
          </a:p>
        </p:txBody>
      </p:sp>
      <p:sp>
        <p:nvSpPr>
          <p:cNvPr id="23" name="Rectangle 22">
            <a:extLst>
              <a:ext uri="{FF2B5EF4-FFF2-40B4-BE49-F238E27FC236}">
                <a16:creationId xmlns:a16="http://schemas.microsoft.com/office/drawing/2014/main" id="{A33EF7DD-93DC-48C0-8C44-F82E43905B3E}"/>
              </a:ext>
            </a:extLst>
          </p:cNvPr>
          <p:cNvSpPr/>
          <p:nvPr/>
        </p:nvSpPr>
        <p:spPr bwMode="auto">
          <a:xfrm>
            <a:off x="106471" y="2395414"/>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listener1</a:t>
            </a:r>
          </a:p>
          <a:p>
            <a:pPr algn="ctr" defTabSz="932472" fontAlgn="base">
              <a:spcBef>
                <a:spcPct val="0"/>
              </a:spcBef>
              <a:spcAft>
                <a:spcPct val="0"/>
              </a:spcAft>
            </a:pPr>
            <a:r>
              <a:rPr lang="en-GB" sz="1200" dirty="0">
                <a:solidFill>
                  <a:schemeClr val="bg1"/>
                </a:solidFill>
              </a:rPr>
              <a:t>Listen on HTTP, Port 80, Bind to ‘</a:t>
            </a:r>
            <a:r>
              <a:rPr lang="en-GB" sz="1200" dirty="0" err="1">
                <a:solidFill>
                  <a:schemeClr val="bg1"/>
                </a:solidFill>
              </a:rPr>
              <a:t>appGatewayFrontendIP</a:t>
            </a:r>
            <a:r>
              <a:rPr lang="en-GB" sz="1200" dirty="0">
                <a:solidFill>
                  <a:schemeClr val="bg1"/>
                </a:solidFill>
              </a:rPr>
              <a:t>’</a:t>
            </a:r>
            <a:endParaRPr lang="en-GB" sz="1800" dirty="0">
              <a:solidFill>
                <a:schemeClr val="bg1"/>
              </a:solidFill>
            </a:endParaRPr>
          </a:p>
        </p:txBody>
      </p:sp>
      <p:sp>
        <p:nvSpPr>
          <p:cNvPr id="24" name="Rectangle 23">
            <a:extLst>
              <a:ext uri="{FF2B5EF4-FFF2-40B4-BE49-F238E27FC236}">
                <a16:creationId xmlns:a16="http://schemas.microsoft.com/office/drawing/2014/main" id="{1712D1D7-43D8-459B-A4B9-D67C00F797BD}"/>
              </a:ext>
            </a:extLst>
          </p:cNvPr>
          <p:cNvSpPr/>
          <p:nvPr/>
        </p:nvSpPr>
        <p:spPr bwMode="auto">
          <a:xfrm>
            <a:off x="106471" y="1452060"/>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err="1">
                <a:solidFill>
                  <a:schemeClr val="bg1"/>
                </a:solidFill>
              </a:rPr>
              <a:t>appGatewayFrontendIP</a:t>
            </a:r>
            <a:endParaRPr lang="en-GB" sz="2000" dirty="0">
              <a:solidFill>
                <a:schemeClr val="bg1"/>
              </a:solidFill>
            </a:endParaRPr>
          </a:p>
          <a:p>
            <a:pPr algn="ctr" defTabSz="932472" fontAlgn="base">
              <a:spcBef>
                <a:spcPct val="0"/>
              </a:spcBef>
              <a:spcAft>
                <a:spcPct val="0"/>
              </a:spcAft>
            </a:pPr>
            <a:r>
              <a:rPr lang="en-GB" sz="1200" dirty="0">
                <a:solidFill>
                  <a:schemeClr val="bg1"/>
                </a:solidFill>
              </a:rPr>
              <a:t>Ref ‘site1-we-rg1-pips1’</a:t>
            </a: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httpsetting1</a:t>
            </a:r>
          </a:p>
          <a:p>
            <a:pPr algn="ctr" defTabSz="932472" fontAlgn="base">
              <a:spcBef>
                <a:spcPct val="0"/>
              </a:spcBef>
              <a:spcAft>
                <a:spcPct val="0"/>
              </a:spcAft>
            </a:pPr>
            <a:r>
              <a:rPr lang="en-GB" sz="1800" dirty="0">
                <a:solidFill>
                  <a:schemeClr val="bg1"/>
                </a:solidFill>
              </a:rPr>
              <a:t>  </a:t>
            </a:r>
            <a:r>
              <a:rPr lang="en-GB" sz="1200" dirty="0">
                <a:solidFill>
                  <a:schemeClr val="bg1"/>
                </a:solidFill>
              </a:rPr>
              <a:t>No Cookie Affinity, RT 20 secs, HTTP, Port 80</a:t>
            </a:r>
            <a:endParaRPr lang="en-GB" sz="1800" dirty="0">
              <a:solidFill>
                <a:schemeClr val="bg1"/>
              </a:solidFill>
            </a:endParaRPr>
          </a:p>
        </p:txBody>
      </p:sp>
      <p:sp>
        <p:nvSpPr>
          <p:cNvPr id="26" name="Rectangle 25">
            <a:extLst>
              <a:ext uri="{FF2B5EF4-FFF2-40B4-BE49-F238E27FC236}">
                <a16:creationId xmlns:a16="http://schemas.microsoft.com/office/drawing/2014/main" id="{792BB41F-8613-44AB-A02F-67F9D9E0E08E}"/>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backendpool1</a:t>
            </a:r>
            <a:endParaRPr lang="en-GB" sz="1800" dirty="0">
              <a:solidFill>
                <a:schemeClr val="bg1"/>
              </a:solidFill>
            </a:endParaRPr>
          </a:p>
          <a:p>
            <a:pPr algn="ctr" defTabSz="932472" fontAlgn="base">
              <a:spcBef>
                <a:spcPct val="0"/>
              </a:spcBef>
              <a:spcAft>
                <a:spcPct val="0"/>
              </a:spcAft>
            </a:pPr>
            <a:r>
              <a:rPr lang="en-GB" sz="1050" dirty="0">
                <a:solidFill>
                  <a:schemeClr val="bg1"/>
                </a:solidFill>
              </a:rPr>
              <a:t>Basic. Target ‘vmw1 eth0 </a:t>
            </a:r>
            <a:r>
              <a:rPr lang="en-GB" sz="1050" dirty="0" err="1">
                <a:solidFill>
                  <a:schemeClr val="bg1"/>
                </a:solidFill>
              </a:rPr>
              <a:t>ip</a:t>
            </a:r>
            <a:r>
              <a:rPr lang="en-GB" sz="1050" dirty="0">
                <a:solidFill>
                  <a:schemeClr val="bg1"/>
                </a:solidFill>
              </a:rPr>
              <a:t> address’ and ‘‘vmw2 eth0 </a:t>
            </a:r>
            <a:r>
              <a:rPr lang="en-GB" sz="1050" dirty="0" err="1">
                <a:solidFill>
                  <a:schemeClr val="bg1"/>
                </a:solidFill>
              </a:rPr>
              <a:t>ip</a:t>
            </a:r>
            <a:r>
              <a:rPr lang="en-GB" sz="1050" dirty="0">
                <a:solidFill>
                  <a:schemeClr val="bg1"/>
                </a:solidFill>
              </a:rPr>
              <a:t> address’</a:t>
            </a:r>
            <a:endParaRPr lang="en-GB" sz="920" dirty="0">
              <a:solidFill>
                <a:schemeClr val="bg1"/>
              </a:solidFill>
            </a:endParaRPr>
          </a:p>
        </p:txBody>
      </p:sp>
      <p:sp>
        <p:nvSpPr>
          <p:cNvPr id="27" name="Rectangle 26">
            <a:extLst>
              <a:ext uri="{FF2B5EF4-FFF2-40B4-BE49-F238E27FC236}">
                <a16:creationId xmlns:a16="http://schemas.microsoft.com/office/drawing/2014/main" id="{1E27E275-BCBE-4DC8-96E4-D3E10A27D5FB}"/>
              </a:ext>
            </a:extLst>
          </p:cNvPr>
          <p:cNvSpPr/>
          <p:nvPr/>
        </p:nvSpPr>
        <p:spPr bwMode="auto">
          <a:xfrm>
            <a:off x="8305689" y="896343"/>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site1.domain1.com</a:t>
            </a:r>
            <a:endParaRPr lang="en-GB" sz="2400" dirty="0">
              <a:solidFill>
                <a:schemeClr val="bg1"/>
              </a:solidFill>
            </a:endParaRPr>
          </a:p>
          <a:p>
            <a:pPr algn="ctr" defTabSz="932472" fontAlgn="base">
              <a:spcBef>
                <a:spcPct val="0"/>
              </a:spcBef>
              <a:spcAft>
                <a:spcPct val="0"/>
              </a:spcAft>
            </a:pPr>
            <a:r>
              <a:rPr lang="en-GB" sz="1200" dirty="0">
                <a:solidFill>
                  <a:schemeClr val="bg1"/>
                </a:solidFill>
              </a:rPr>
              <a:t>Apache web server virtual host on site1-we-p-vmw1 and site1-we-p-vmw2</a:t>
            </a:r>
            <a:endParaRPr lang="en-GB" sz="2000" dirty="0">
              <a:solidFill>
                <a:schemeClr val="bg1"/>
              </a:solidFill>
            </a:endParaRPr>
          </a:p>
        </p:txBody>
      </p:sp>
      <p:sp>
        <p:nvSpPr>
          <p:cNvPr id="28" name="Rectangle 27">
            <a:extLst>
              <a:ext uri="{FF2B5EF4-FFF2-40B4-BE49-F238E27FC236}">
                <a16:creationId xmlns:a16="http://schemas.microsoft.com/office/drawing/2014/main" id="{5F5B0F2D-78F9-4E02-B621-2D463C76BCA7}"/>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site1-we-p-vmw2</a:t>
            </a:r>
          </a:p>
          <a:p>
            <a:pPr algn="ctr" defTabSz="932472" fontAlgn="base">
              <a:spcBef>
                <a:spcPct val="0"/>
              </a:spcBef>
              <a:spcAft>
                <a:spcPct val="0"/>
              </a:spcAft>
            </a:pPr>
            <a:r>
              <a:rPr lang="en-GB" sz="1200" dirty="0">
                <a:solidFill>
                  <a:schemeClr val="bg1"/>
                </a:solidFill>
              </a:rPr>
              <a:t>‘eth0 </a:t>
            </a:r>
            <a:r>
              <a:rPr lang="en-GB" sz="1200" dirty="0" err="1">
                <a:solidFill>
                  <a:schemeClr val="bg1"/>
                </a:solidFill>
              </a:rPr>
              <a:t>ip</a:t>
            </a:r>
            <a:r>
              <a:rPr lang="en-GB" sz="1200" dirty="0">
                <a:solidFill>
                  <a:schemeClr val="bg1"/>
                </a:solidFill>
              </a:rPr>
              <a:t> address’</a:t>
            </a:r>
            <a:endParaRPr lang="en-GB" sz="1600" dirty="0">
              <a:solidFill>
                <a:schemeClr val="bg1"/>
              </a:solidFill>
            </a:endParaRPr>
          </a:p>
        </p:txBody>
      </p:sp>
      <p:sp>
        <p:nvSpPr>
          <p:cNvPr id="30" name="Rectangle 29">
            <a:extLst>
              <a:ext uri="{FF2B5EF4-FFF2-40B4-BE49-F238E27FC236}">
                <a16:creationId xmlns:a16="http://schemas.microsoft.com/office/drawing/2014/main" id="{C34AC3BA-7961-42C0-A7CB-AFA655114531}"/>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site1-we-p-vmw1</a:t>
            </a:r>
          </a:p>
          <a:p>
            <a:pPr algn="ctr" defTabSz="932472" fontAlgn="base">
              <a:spcBef>
                <a:spcPct val="0"/>
              </a:spcBef>
              <a:spcAft>
                <a:spcPct val="0"/>
              </a:spcAft>
            </a:pPr>
            <a:r>
              <a:rPr lang="en-GB" sz="1200" dirty="0">
                <a:solidFill>
                  <a:schemeClr val="bg1"/>
                </a:solidFill>
              </a:rPr>
              <a:t>‘eth0 </a:t>
            </a:r>
            <a:r>
              <a:rPr lang="en-GB" sz="1200" dirty="0" err="1">
                <a:solidFill>
                  <a:schemeClr val="bg1"/>
                </a:solidFill>
              </a:rPr>
              <a:t>ip</a:t>
            </a:r>
            <a:r>
              <a:rPr lang="en-GB" sz="1200" dirty="0">
                <a:solidFill>
                  <a:schemeClr val="bg1"/>
                </a:solidFill>
              </a:rPr>
              <a:t> address’</a:t>
            </a:r>
            <a:endParaRPr lang="en-GB" sz="1600" dirty="0">
              <a:solidFill>
                <a:schemeClr val="bg1"/>
              </a:solidFill>
            </a:endParaRPr>
          </a:p>
        </p:txBody>
      </p:sp>
      <p:sp>
        <p:nvSpPr>
          <p:cNvPr id="31" name="Rectangle 30">
            <a:extLst>
              <a:ext uri="{FF2B5EF4-FFF2-40B4-BE49-F238E27FC236}">
                <a16:creationId xmlns:a16="http://schemas.microsoft.com/office/drawing/2014/main" id="{93FBAADC-028F-4A82-BE55-08792AA54AF6}"/>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Rule</a:t>
            </a:r>
          </a:p>
          <a:p>
            <a:pPr algn="ctr" defTabSz="932472" fontAlgn="base">
              <a:spcBef>
                <a:spcPct val="0"/>
              </a:spcBef>
              <a:spcAft>
                <a:spcPct val="0"/>
              </a:spcAft>
            </a:pPr>
            <a:r>
              <a:rPr lang="en-GB" sz="1600" dirty="0">
                <a:solidFill>
                  <a:schemeClr val="bg1"/>
                </a:solidFill>
              </a:rPr>
              <a:t>(1 site, no paths)</a:t>
            </a:r>
            <a:endParaRPr lang="en-GB" sz="20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23037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applicationgateway1</a:t>
            </a:r>
          </a:p>
          <a:p>
            <a:pPr algn="ctr" defTabSz="932472" fontAlgn="base">
              <a:spcBef>
                <a:spcPct val="0"/>
              </a:spcBef>
              <a:spcAft>
                <a:spcPct val="0"/>
              </a:spcAft>
            </a:pPr>
            <a:r>
              <a:rPr lang="en-GB" sz="1400" dirty="0">
                <a:solidFill>
                  <a:schemeClr val="bg1"/>
                </a:solidFill>
              </a:rPr>
              <a:t>West Europe, 2 Instances, Size: Medium, WAF disabled</a:t>
            </a:r>
            <a:endParaRPr lang="en-GB" sz="1800" dirty="0">
              <a:solidFill>
                <a:schemeClr val="bg1"/>
              </a:solidFill>
            </a:endParaRPr>
          </a:p>
        </p:txBody>
      </p:sp>
      <p:sp>
        <p:nvSpPr>
          <p:cNvPr id="23" name="Rectangle 22">
            <a:extLst>
              <a:ext uri="{FF2B5EF4-FFF2-40B4-BE49-F238E27FC236}">
                <a16:creationId xmlns:a16="http://schemas.microsoft.com/office/drawing/2014/main" id="{A33EF7DD-93DC-48C0-8C44-F82E43905B3E}"/>
              </a:ext>
            </a:extLst>
          </p:cNvPr>
          <p:cNvSpPr/>
          <p:nvPr/>
        </p:nvSpPr>
        <p:spPr bwMode="auto">
          <a:xfrm>
            <a:off x="106471" y="2395414"/>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listener1</a:t>
            </a:r>
            <a:endParaRPr lang="en-GB" sz="1800" dirty="0">
              <a:solidFill>
                <a:schemeClr val="bg1"/>
              </a:solidFill>
            </a:endParaRPr>
          </a:p>
          <a:p>
            <a:pPr algn="ctr" defTabSz="932472" fontAlgn="base">
              <a:spcBef>
                <a:spcPct val="0"/>
              </a:spcBef>
              <a:spcAft>
                <a:spcPct val="0"/>
              </a:spcAft>
            </a:pPr>
            <a:r>
              <a:rPr lang="en-GB" sz="1200" dirty="0">
                <a:solidFill>
                  <a:schemeClr val="bg1"/>
                </a:solidFill>
              </a:rPr>
              <a:t>Listen on HTTP, Port 80, Bind to ‘</a:t>
            </a:r>
            <a:r>
              <a:rPr lang="en-GB" sz="1200" dirty="0" err="1">
                <a:solidFill>
                  <a:schemeClr val="bg1"/>
                </a:solidFill>
              </a:rPr>
              <a:t>appGatewayFrontendIP</a:t>
            </a:r>
            <a:r>
              <a:rPr lang="en-GB" sz="1200" dirty="0">
                <a:solidFill>
                  <a:schemeClr val="bg1"/>
                </a:solidFill>
              </a:rPr>
              <a:t>’</a:t>
            </a:r>
            <a:endParaRPr lang="en-GB" sz="1800" dirty="0">
              <a:solidFill>
                <a:schemeClr val="bg1"/>
              </a:solidFill>
            </a:endParaRPr>
          </a:p>
        </p:txBody>
      </p:sp>
      <p:sp>
        <p:nvSpPr>
          <p:cNvPr id="24" name="Rectangle 23">
            <a:extLst>
              <a:ext uri="{FF2B5EF4-FFF2-40B4-BE49-F238E27FC236}">
                <a16:creationId xmlns:a16="http://schemas.microsoft.com/office/drawing/2014/main" id="{1712D1D7-43D8-459B-A4B9-D67C00F797BD}"/>
              </a:ext>
            </a:extLst>
          </p:cNvPr>
          <p:cNvSpPr/>
          <p:nvPr/>
        </p:nvSpPr>
        <p:spPr bwMode="auto">
          <a:xfrm>
            <a:off x="106471" y="1452060"/>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err="1">
                <a:solidFill>
                  <a:schemeClr val="bg1"/>
                </a:solidFill>
              </a:rPr>
              <a:t>appGatewayFrontendIP</a:t>
            </a:r>
            <a:endParaRPr lang="en-GB" sz="1400" dirty="0">
              <a:solidFill>
                <a:schemeClr val="bg1"/>
              </a:solidFill>
            </a:endParaRPr>
          </a:p>
          <a:p>
            <a:pPr algn="ctr" defTabSz="932472" fontAlgn="base">
              <a:spcBef>
                <a:spcPct val="0"/>
              </a:spcBef>
              <a:spcAft>
                <a:spcPct val="0"/>
              </a:spcAft>
            </a:pPr>
            <a:r>
              <a:rPr lang="en-GB" sz="1200" dirty="0">
                <a:solidFill>
                  <a:schemeClr val="bg1"/>
                </a:solidFill>
              </a:rPr>
              <a:t>Ref ‘site1-we-rg1-pips1’</a:t>
            </a: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httpsetting1</a:t>
            </a:r>
          </a:p>
          <a:p>
            <a:pPr algn="ctr" defTabSz="932472" fontAlgn="base">
              <a:spcBef>
                <a:spcPct val="0"/>
              </a:spcBef>
              <a:spcAft>
                <a:spcPct val="0"/>
              </a:spcAft>
            </a:pPr>
            <a:r>
              <a:rPr lang="en-GB" sz="1800" dirty="0">
                <a:solidFill>
                  <a:schemeClr val="bg1"/>
                </a:solidFill>
              </a:rPr>
              <a:t>  </a:t>
            </a:r>
            <a:r>
              <a:rPr lang="en-GB" sz="1200" dirty="0">
                <a:solidFill>
                  <a:schemeClr val="bg1"/>
                </a:solidFill>
              </a:rPr>
              <a:t>No Cookie Affinity, RT 20 secs, HTTP, Port 80</a:t>
            </a:r>
            <a:endParaRPr lang="en-GB" sz="1800" dirty="0">
              <a:solidFill>
                <a:schemeClr val="bg1"/>
              </a:solidFill>
            </a:endParaRPr>
          </a:p>
        </p:txBody>
      </p:sp>
      <p:sp>
        <p:nvSpPr>
          <p:cNvPr id="26" name="Rectangle 25">
            <a:extLst>
              <a:ext uri="{FF2B5EF4-FFF2-40B4-BE49-F238E27FC236}">
                <a16:creationId xmlns:a16="http://schemas.microsoft.com/office/drawing/2014/main" id="{792BB41F-8613-44AB-A02F-67F9D9E0E08E}"/>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backendpool1</a:t>
            </a:r>
          </a:p>
          <a:p>
            <a:pPr algn="ctr" defTabSz="932472" fontAlgn="base">
              <a:spcBef>
                <a:spcPct val="0"/>
              </a:spcBef>
              <a:spcAft>
                <a:spcPct val="0"/>
              </a:spcAft>
            </a:pPr>
            <a:r>
              <a:rPr lang="en-GB" sz="1050" dirty="0">
                <a:solidFill>
                  <a:schemeClr val="bg1"/>
                </a:solidFill>
              </a:rPr>
              <a:t>Basic. Target ‘vmw1 eth0 </a:t>
            </a:r>
            <a:r>
              <a:rPr lang="en-GB" sz="1050" dirty="0" err="1">
                <a:solidFill>
                  <a:schemeClr val="bg1"/>
                </a:solidFill>
              </a:rPr>
              <a:t>ip</a:t>
            </a:r>
            <a:r>
              <a:rPr lang="en-GB" sz="1050" dirty="0">
                <a:solidFill>
                  <a:schemeClr val="bg1"/>
                </a:solidFill>
              </a:rPr>
              <a:t> address’ and ‘‘vmw2 eth0 </a:t>
            </a:r>
            <a:r>
              <a:rPr lang="en-GB" sz="1050" dirty="0" err="1">
                <a:solidFill>
                  <a:schemeClr val="bg1"/>
                </a:solidFill>
              </a:rPr>
              <a:t>ip</a:t>
            </a:r>
            <a:r>
              <a:rPr lang="en-GB" sz="1050" dirty="0">
                <a:solidFill>
                  <a:schemeClr val="bg1"/>
                </a:solidFill>
              </a:rPr>
              <a:t> address’</a:t>
            </a:r>
          </a:p>
        </p:txBody>
      </p:sp>
      <p:sp>
        <p:nvSpPr>
          <p:cNvPr id="25" name="Rectangle 24">
            <a:extLst>
              <a:ext uri="{FF2B5EF4-FFF2-40B4-BE49-F238E27FC236}">
                <a16:creationId xmlns:a16="http://schemas.microsoft.com/office/drawing/2014/main" id="{76E11B76-AD4B-4183-952E-C1E5FDE1A821}"/>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rule1</a:t>
            </a:r>
            <a:endParaRPr lang="en-GB" sz="1800" dirty="0">
              <a:solidFill>
                <a:schemeClr val="bg1"/>
              </a:solidFill>
            </a:endParaRPr>
          </a:p>
          <a:p>
            <a:pPr algn="ctr" defTabSz="932472" fontAlgn="base">
              <a:spcBef>
                <a:spcPct val="0"/>
              </a:spcBef>
              <a:spcAft>
                <a:spcPct val="0"/>
              </a:spcAft>
            </a:pPr>
            <a:r>
              <a:rPr lang="en-GB" sz="1400" dirty="0">
                <a:solidFill>
                  <a:schemeClr val="bg1"/>
                </a:solidFill>
              </a:rPr>
              <a:t>Basic. Bind ‘listener1’ and ‘httpsetting1’ and ‘backendpool1’</a:t>
            </a:r>
            <a:endParaRPr lang="en-GB" sz="18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06820EF-AA2F-4E4B-BF95-69C312C58708}"/>
              </a:ext>
            </a:extLst>
          </p:cNvPr>
          <p:cNvSpPr/>
          <p:nvPr/>
        </p:nvSpPr>
        <p:spPr bwMode="auto">
          <a:xfrm>
            <a:off x="8305689" y="896343"/>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site1.domain1.com</a:t>
            </a:r>
            <a:endParaRPr lang="en-GB" sz="2400" dirty="0">
              <a:solidFill>
                <a:schemeClr val="bg1"/>
              </a:solidFill>
            </a:endParaRPr>
          </a:p>
          <a:p>
            <a:pPr algn="ctr" defTabSz="932472" fontAlgn="base">
              <a:spcBef>
                <a:spcPct val="0"/>
              </a:spcBef>
              <a:spcAft>
                <a:spcPct val="0"/>
              </a:spcAft>
            </a:pPr>
            <a:r>
              <a:rPr lang="en-GB" sz="1200" dirty="0">
                <a:solidFill>
                  <a:schemeClr val="bg1"/>
                </a:solidFill>
              </a:rPr>
              <a:t>Apache web server virtual host on site1-we-p-vmw1 and site1-we-p-vmw2</a:t>
            </a:r>
            <a:endParaRPr lang="en-GB" sz="2000" dirty="0">
              <a:solidFill>
                <a:schemeClr val="bg1"/>
              </a:solidFill>
            </a:endParaRPr>
          </a:p>
        </p:txBody>
      </p:sp>
      <p:sp>
        <p:nvSpPr>
          <p:cNvPr id="31" name="Rectangle 30">
            <a:extLst>
              <a:ext uri="{FF2B5EF4-FFF2-40B4-BE49-F238E27FC236}">
                <a16:creationId xmlns:a16="http://schemas.microsoft.com/office/drawing/2014/main" id="{3D33CC04-FF0A-4250-8C26-7C1C2BE5A2D5}"/>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site1-we-p-vmw2</a:t>
            </a:r>
          </a:p>
          <a:p>
            <a:pPr algn="ctr" defTabSz="932472" fontAlgn="base">
              <a:spcBef>
                <a:spcPct val="0"/>
              </a:spcBef>
              <a:spcAft>
                <a:spcPct val="0"/>
              </a:spcAft>
            </a:pPr>
            <a:r>
              <a:rPr lang="en-GB" sz="1200" dirty="0">
                <a:solidFill>
                  <a:schemeClr val="bg1"/>
                </a:solidFill>
              </a:rPr>
              <a:t>‘eth0 </a:t>
            </a:r>
            <a:r>
              <a:rPr lang="en-GB" sz="1200" dirty="0" err="1">
                <a:solidFill>
                  <a:schemeClr val="bg1"/>
                </a:solidFill>
              </a:rPr>
              <a:t>ip</a:t>
            </a:r>
            <a:r>
              <a:rPr lang="en-GB" sz="1200" dirty="0">
                <a:solidFill>
                  <a:schemeClr val="bg1"/>
                </a:solidFill>
              </a:rPr>
              <a:t> address’</a:t>
            </a:r>
            <a:endParaRPr lang="en-GB" sz="1600" dirty="0">
              <a:solidFill>
                <a:schemeClr val="bg1"/>
              </a:solidFill>
            </a:endParaRPr>
          </a:p>
        </p:txBody>
      </p:sp>
      <p:sp>
        <p:nvSpPr>
          <p:cNvPr id="34" name="Rectangle 33">
            <a:extLst>
              <a:ext uri="{FF2B5EF4-FFF2-40B4-BE49-F238E27FC236}">
                <a16:creationId xmlns:a16="http://schemas.microsoft.com/office/drawing/2014/main" id="{069F16E3-AEBD-4318-9D0F-525517F7B718}"/>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site1-we-p-vmw1</a:t>
            </a:r>
          </a:p>
          <a:p>
            <a:pPr algn="ctr" defTabSz="932472" fontAlgn="base">
              <a:spcBef>
                <a:spcPct val="0"/>
              </a:spcBef>
              <a:spcAft>
                <a:spcPct val="0"/>
              </a:spcAft>
            </a:pPr>
            <a:r>
              <a:rPr lang="en-GB" sz="1200" dirty="0">
                <a:solidFill>
                  <a:schemeClr val="bg1"/>
                </a:solidFill>
              </a:rPr>
              <a:t>‘eth0 </a:t>
            </a:r>
            <a:r>
              <a:rPr lang="en-GB" sz="1200" dirty="0" err="1">
                <a:solidFill>
                  <a:schemeClr val="bg1"/>
                </a:solidFill>
              </a:rPr>
              <a:t>ip</a:t>
            </a:r>
            <a:r>
              <a:rPr lang="en-GB" sz="1200" dirty="0">
                <a:solidFill>
                  <a:schemeClr val="bg1"/>
                </a:solidFill>
              </a:rPr>
              <a:t> address’</a:t>
            </a:r>
            <a:endParaRPr lang="en-GB" sz="1600" dirty="0">
              <a:solidFill>
                <a:schemeClr val="bg1"/>
              </a:solidFill>
            </a:endParaRPr>
          </a:p>
        </p:txBody>
      </p:sp>
    </p:spTree>
    <p:extLst>
      <p:ext uri="{BB962C8B-B14F-4D97-AF65-F5344CB8AC3E}">
        <p14:creationId xmlns:p14="http://schemas.microsoft.com/office/powerpoint/2010/main" val="54108339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SSL offload changed/affected areas</a:t>
            </a:r>
          </a:p>
        </p:txBody>
      </p:sp>
    </p:spTree>
    <p:extLst>
      <p:ext uri="{BB962C8B-B14F-4D97-AF65-F5344CB8AC3E}">
        <p14:creationId xmlns:p14="http://schemas.microsoft.com/office/powerpoint/2010/main" val="250951730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applicationgateway1</a:t>
            </a:r>
          </a:p>
          <a:p>
            <a:pPr algn="ctr" defTabSz="932472" fontAlgn="base">
              <a:spcBef>
                <a:spcPct val="0"/>
              </a:spcBef>
              <a:spcAft>
                <a:spcPct val="0"/>
              </a:spcAft>
            </a:pPr>
            <a:r>
              <a:rPr lang="en-GB" sz="1400" dirty="0">
                <a:solidFill>
                  <a:schemeClr val="bg1"/>
                </a:solidFill>
              </a:rPr>
              <a:t>In West Europe, 2 Instances, Size Medium, WAF disabled</a:t>
            </a:r>
            <a:endParaRPr lang="en-GB" sz="1800" dirty="0">
              <a:solidFill>
                <a:schemeClr val="bg1"/>
              </a:solidFill>
            </a:endParaRPr>
          </a:p>
        </p:txBody>
      </p:sp>
      <p:sp>
        <p:nvSpPr>
          <p:cNvPr id="23" name="Rectangle 22">
            <a:extLst>
              <a:ext uri="{FF2B5EF4-FFF2-40B4-BE49-F238E27FC236}">
                <a16:creationId xmlns:a16="http://schemas.microsoft.com/office/drawing/2014/main" id="{A33EF7DD-93DC-48C0-8C44-F82E43905B3E}"/>
              </a:ext>
            </a:extLst>
          </p:cNvPr>
          <p:cNvSpPr/>
          <p:nvPr/>
        </p:nvSpPr>
        <p:spPr bwMode="auto">
          <a:xfrm>
            <a:off x="106471" y="2395414"/>
            <a:ext cx="4026644" cy="876822"/>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listener1</a:t>
            </a:r>
            <a:endParaRPr lang="en-GB" sz="1800" dirty="0">
              <a:solidFill>
                <a:schemeClr val="bg1"/>
              </a:solidFill>
            </a:endParaRPr>
          </a:p>
          <a:p>
            <a:pPr algn="ctr" defTabSz="932472" fontAlgn="base">
              <a:spcBef>
                <a:spcPct val="0"/>
              </a:spcBef>
              <a:spcAft>
                <a:spcPct val="0"/>
              </a:spcAft>
            </a:pPr>
            <a:r>
              <a:rPr lang="en-GB" sz="1200" dirty="0">
                <a:solidFill>
                  <a:schemeClr val="bg1"/>
                </a:solidFill>
              </a:rPr>
              <a:t>Listen on HTTPS, Port 443, Bind to ‘</a:t>
            </a:r>
            <a:r>
              <a:rPr lang="en-GB" sz="1200" dirty="0" err="1">
                <a:solidFill>
                  <a:schemeClr val="bg1"/>
                </a:solidFill>
              </a:rPr>
              <a:t>appGatewayFrontendIP</a:t>
            </a:r>
            <a:r>
              <a:rPr lang="en-GB" sz="1200" dirty="0">
                <a:solidFill>
                  <a:schemeClr val="bg1"/>
                </a:solidFill>
              </a:rPr>
              <a:t>’</a:t>
            </a:r>
          </a:p>
          <a:p>
            <a:pPr algn="ctr" defTabSz="932472" fontAlgn="base">
              <a:spcBef>
                <a:spcPct val="0"/>
              </a:spcBef>
              <a:spcAft>
                <a:spcPct val="0"/>
              </a:spcAft>
            </a:pPr>
            <a:r>
              <a:rPr lang="en-GB" sz="1200" dirty="0">
                <a:solidFill>
                  <a:schemeClr val="bg1"/>
                </a:solidFill>
              </a:rPr>
              <a:t>.</a:t>
            </a:r>
            <a:r>
              <a:rPr lang="en-GB" sz="1200" dirty="0" err="1">
                <a:solidFill>
                  <a:schemeClr val="bg1"/>
                </a:solidFill>
              </a:rPr>
              <a:t>pfx</a:t>
            </a:r>
            <a:r>
              <a:rPr lang="en-GB" sz="1200" dirty="0">
                <a:solidFill>
                  <a:schemeClr val="bg1"/>
                </a:solidFill>
              </a:rPr>
              <a:t> cert - public and private object exchange</a:t>
            </a:r>
            <a:endParaRPr lang="en-GB" sz="1800" dirty="0">
              <a:solidFill>
                <a:schemeClr val="bg1"/>
              </a:solidFill>
            </a:endParaRPr>
          </a:p>
        </p:txBody>
      </p:sp>
      <p:sp>
        <p:nvSpPr>
          <p:cNvPr id="24" name="Rectangle 23">
            <a:extLst>
              <a:ext uri="{FF2B5EF4-FFF2-40B4-BE49-F238E27FC236}">
                <a16:creationId xmlns:a16="http://schemas.microsoft.com/office/drawing/2014/main" id="{1712D1D7-43D8-459B-A4B9-D67C00F797BD}"/>
              </a:ext>
            </a:extLst>
          </p:cNvPr>
          <p:cNvSpPr/>
          <p:nvPr/>
        </p:nvSpPr>
        <p:spPr bwMode="auto">
          <a:xfrm>
            <a:off x="106471" y="1452060"/>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err="1">
                <a:solidFill>
                  <a:schemeClr val="bg1"/>
                </a:solidFill>
              </a:rPr>
              <a:t>appGatewayFrontendIP</a:t>
            </a:r>
            <a:endParaRPr lang="en-GB" sz="1400" dirty="0">
              <a:solidFill>
                <a:schemeClr val="bg1"/>
              </a:solidFill>
            </a:endParaRPr>
          </a:p>
          <a:p>
            <a:pPr algn="ctr" defTabSz="932472" fontAlgn="base">
              <a:spcBef>
                <a:spcPct val="0"/>
              </a:spcBef>
              <a:spcAft>
                <a:spcPct val="0"/>
              </a:spcAft>
            </a:pPr>
            <a:r>
              <a:rPr lang="en-GB" sz="1200" dirty="0">
                <a:solidFill>
                  <a:schemeClr val="bg1"/>
                </a:solidFill>
              </a:rPr>
              <a:t>Ref ‘site1-we-rg1-pips1’</a:t>
            </a: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httpsetting_httpsite1</a:t>
            </a:r>
          </a:p>
          <a:p>
            <a:pPr algn="ctr" defTabSz="932472" fontAlgn="base">
              <a:spcBef>
                <a:spcPct val="0"/>
              </a:spcBef>
              <a:spcAft>
                <a:spcPct val="0"/>
              </a:spcAft>
            </a:pPr>
            <a:r>
              <a:rPr lang="en-GB" sz="1200" dirty="0">
                <a:solidFill>
                  <a:schemeClr val="bg1"/>
                </a:solidFill>
              </a:rPr>
              <a:t>No Cookie Affinity, RT 20 secs, HTTPS, Port 443</a:t>
            </a:r>
          </a:p>
          <a:p>
            <a:pPr algn="ctr" defTabSz="932472" fontAlgn="base">
              <a:spcBef>
                <a:spcPct val="0"/>
              </a:spcBef>
              <a:spcAft>
                <a:spcPct val="0"/>
              </a:spcAft>
            </a:pPr>
            <a:r>
              <a:rPr lang="en-GB" sz="1200" dirty="0">
                <a:solidFill>
                  <a:schemeClr val="bg1"/>
                </a:solidFill>
              </a:rPr>
              <a:t>.</a:t>
            </a:r>
            <a:r>
              <a:rPr lang="en-GB" sz="1200" dirty="0" err="1">
                <a:solidFill>
                  <a:schemeClr val="bg1"/>
                </a:solidFill>
              </a:rPr>
              <a:t>cer</a:t>
            </a:r>
            <a:r>
              <a:rPr lang="en-GB" sz="1200" dirty="0">
                <a:solidFill>
                  <a:schemeClr val="bg1"/>
                </a:solidFill>
              </a:rPr>
              <a:t> cert - X.509 owner, public key, and private key</a:t>
            </a:r>
            <a:endParaRPr lang="en-GB" sz="1800" dirty="0">
              <a:solidFill>
                <a:schemeClr val="bg1"/>
              </a:solidFill>
            </a:endParaRPr>
          </a:p>
        </p:txBody>
      </p:sp>
      <p:sp>
        <p:nvSpPr>
          <p:cNvPr id="26" name="Rectangle 25">
            <a:extLst>
              <a:ext uri="{FF2B5EF4-FFF2-40B4-BE49-F238E27FC236}">
                <a16:creationId xmlns:a16="http://schemas.microsoft.com/office/drawing/2014/main" id="{792BB41F-8613-44AB-A02F-67F9D9E0E08E}"/>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backendpool1</a:t>
            </a:r>
          </a:p>
          <a:p>
            <a:pPr algn="ctr" defTabSz="932472" fontAlgn="base">
              <a:spcBef>
                <a:spcPct val="0"/>
              </a:spcBef>
              <a:spcAft>
                <a:spcPct val="0"/>
              </a:spcAft>
            </a:pPr>
            <a:r>
              <a:rPr lang="en-GB" sz="1050" dirty="0">
                <a:solidFill>
                  <a:schemeClr val="bg1"/>
                </a:solidFill>
              </a:rPr>
              <a:t>Basic. Target ‘vmw1 eth0 </a:t>
            </a:r>
            <a:r>
              <a:rPr lang="en-GB" sz="1050" dirty="0" err="1">
                <a:solidFill>
                  <a:schemeClr val="bg1"/>
                </a:solidFill>
              </a:rPr>
              <a:t>ip</a:t>
            </a:r>
            <a:r>
              <a:rPr lang="en-GB" sz="1050" dirty="0">
                <a:solidFill>
                  <a:schemeClr val="bg1"/>
                </a:solidFill>
              </a:rPr>
              <a:t> address’ and ‘‘vmw2 eth0 </a:t>
            </a:r>
            <a:r>
              <a:rPr lang="en-GB" sz="1050" dirty="0" err="1">
                <a:solidFill>
                  <a:schemeClr val="bg1"/>
                </a:solidFill>
              </a:rPr>
              <a:t>ip</a:t>
            </a:r>
            <a:r>
              <a:rPr lang="en-GB" sz="1050" dirty="0">
                <a:solidFill>
                  <a:schemeClr val="bg1"/>
                </a:solidFill>
              </a:rPr>
              <a:t> address’</a:t>
            </a:r>
          </a:p>
        </p:txBody>
      </p:sp>
      <p:sp>
        <p:nvSpPr>
          <p:cNvPr id="25" name="Rectangle 24">
            <a:extLst>
              <a:ext uri="{FF2B5EF4-FFF2-40B4-BE49-F238E27FC236}">
                <a16:creationId xmlns:a16="http://schemas.microsoft.com/office/drawing/2014/main" id="{76E11B76-AD4B-4183-952E-C1E5FDE1A821}"/>
              </a:ext>
            </a:extLst>
          </p:cNvPr>
          <p:cNvSpPr/>
          <p:nvPr/>
        </p:nvSpPr>
        <p:spPr bwMode="auto">
          <a:xfrm>
            <a:off x="106471" y="3341239"/>
            <a:ext cx="12194088" cy="876822"/>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rule1</a:t>
            </a:r>
            <a:endParaRPr lang="en-GB" sz="1800" dirty="0">
              <a:solidFill>
                <a:schemeClr val="bg1"/>
              </a:solidFill>
            </a:endParaRPr>
          </a:p>
          <a:p>
            <a:pPr algn="ctr" defTabSz="932472" fontAlgn="base">
              <a:spcBef>
                <a:spcPct val="0"/>
              </a:spcBef>
              <a:spcAft>
                <a:spcPct val="0"/>
              </a:spcAft>
            </a:pPr>
            <a:r>
              <a:rPr lang="en-GB" sz="1400" dirty="0">
                <a:solidFill>
                  <a:schemeClr val="bg1"/>
                </a:solidFill>
              </a:rPr>
              <a:t>Basic. Bind ‘listener1’ and ‘httpsetting_httpssite1’ and ‘backendpool1’</a:t>
            </a:r>
            <a:endParaRPr lang="en-GB" sz="1800" dirty="0">
              <a:solidFill>
                <a:schemeClr val="bg1"/>
              </a:solidFill>
            </a:endParaRPr>
          </a:p>
        </p:txBody>
      </p:sp>
      <p:sp>
        <p:nvSpPr>
          <p:cNvPr id="29" name="Rectangle 28">
            <a:extLst>
              <a:ext uri="{FF2B5EF4-FFF2-40B4-BE49-F238E27FC236}">
                <a16:creationId xmlns:a16="http://schemas.microsoft.com/office/drawing/2014/main" id="{FB253A88-9D26-4DAC-9D85-5DB86D6FC983}"/>
              </a:ext>
            </a:extLst>
          </p:cNvPr>
          <p:cNvSpPr/>
          <p:nvPr/>
        </p:nvSpPr>
        <p:spPr bwMode="auto">
          <a:xfrm>
            <a:off x="8305689" y="896343"/>
            <a:ext cx="3988800" cy="876822"/>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site1.domain1.com</a:t>
            </a:r>
            <a:endParaRPr lang="en-GB" sz="2400" dirty="0">
              <a:solidFill>
                <a:schemeClr val="bg1"/>
              </a:solidFill>
            </a:endParaRPr>
          </a:p>
          <a:p>
            <a:pPr algn="ctr" defTabSz="932472" fontAlgn="base">
              <a:spcBef>
                <a:spcPct val="0"/>
              </a:spcBef>
              <a:spcAft>
                <a:spcPct val="0"/>
              </a:spcAft>
            </a:pPr>
            <a:r>
              <a:rPr lang="en-GB" sz="1200" dirty="0">
                <a:solidFill>
                  <a:schemeClr val="bg1"/>
                </a:solidFill>
              </a:rPr>
              <a:t>Apache web server virtual host on site1-we-p-vmw1 and site1-we-p-vmw2</a:t>
            </a:r>
            <a:endParaRPr lang="en-GB" sz="2000" dirty="0">
              <a:solidFill>
                <a:schemeClr val="bg1"/>
              </a:solidFill>
            </a:endParaRPr>
          </a:p>
        </p:txBody>
      </p:sp>
      <p:sp>
        <p:nvSpPr>
          <p:cNvPr id="31" name="Rectangle 30">
            <a:extLst>
              <a:ext uri="{FF2B5EF4-FFF2-40B4-BE49-F238E27FC236}">
                <a16:creationId xmlns:a16="http://schemas.microsoft.com/office/drawing/2014/main" id="{10CA2AE3-5D50-4EB1-B093-73FD3E4906FC}"/>
              </a:ext>
            </a:extLst>
          </p:cNvPr>
          <p:cNvSpPr/>
          <p:nvPr/>
        </p:nvSpPr>
        <p:spPr bwMode="auto">
          <a:xfrm>
            <a:off x="10332489" y="1824882"/>
            <a:ext cx="1962000" cy="504000"/>
          </a:xfrm>
          <a:prstGeom prst="rect">
            <a:avLst/>
          </a:prstGeom>
          <a:solidFill>
            <a:schemeClr val="accent1">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site1-we-p-vmw2</a:t>
            </a:r>
          </a:p>
          <a:p>
            <a:pPr algn="ctr" defTabSz="932472" fontAlgn="base">
              <a:spcBef>
                <a:spcPct val="0"/>
              </a:spcBef>
              <a:spcAft>
                <a:spcPct val="0"/>
              </a:spcAft>
            </a:pPr>
            <a:r>
              <a:rPr lang="en-GB" sz="1200" dirty="0">
                <a:solidFill>
                  <a:schemeClr val="bg1"/>
                </a:solidFill>
              </a:rPr>
              <a:t>‘eth0 </a:t>
            </a:r>
            <a:r>
              <a:rPr lang="en-GB" sz="1200" dirty="0" err="1">
                <a:solidFill>
                  <a:schemeClr val="bg1"/>
                </a:solidFill>
              </a:rPr>
              <a:t>ip</a:t>
            </a:r>
            <a:r>
              <a:rPr lang="en-GB" sz="1200" dirty="0">
                <a:solidFill>
                  <a:schemeClr val="bg1"/>
                </a:solidFill>
              </a:rPr>
              <a:t> address’</a:t>
            </a:r>
            <a:endParaRPr lang="en-GB" sz="1600" dirty="0">
              <a:solidFill>
                <a:schemeClr val="bg1"/>
              </a:solidFill>
            </a:endParaRPr>
          </a:p>
        </p:txBody>
      </p:sp>
      <p:sp>
        <p:nvSpPr>
          <p:cNvPr id="34" name="Rectangle 33">
            <a:extLst>
              <a:ext uri="{FF2B5EF4-FFF2-40B4-BE49-F238E27FC236}">
                <a16:creationId xmlns:a16="http://schemas.microsoft.com/office/drawing/2014/main" id="{50A633F7-A094-40FD-A5B6-1449504B1270}"/>
              </a:ext>
            </a:extLst>
          </p:cNvPr>
          <p:cNvSpPr/>
          <p:nvPr/>
        </p:nvSpPr>
        <p:spPr bwMode="auto">
          <a:xfrm>
            <a:off x="8305689" y="1824882"/>
            <a:ext cx="1962000" cy="504000"/>
          </a:xfrm>
          <a:prstGeom prst="rect">
            <a:avLst/>
          </a:prstGeom>
          <a:solidFill>
            <a:schemeClr val="accent1">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site1-we-p-vmw1</a:t>
            </a:r>
          </a:p>
          <a:p>
            <a:pPr algn="ctr" defTabSz="932472" fontAlgn="base">
              <a:spcBef>
                <a:spcPct val="0"/>
              </a:spcBef>
              <a:spcAft>
                <a:spcPct val="0"/>
              </a:spcAft>
            </a:pPr>
            <a:r>
              <a:rPr lang="en-GB" sz="1200" dirty="0">
                <a:solidFill>
                  <a:schemeClr val="bg1"/>
                </a:solidFill>
              </a:rPr>
              <a:t>‘eth0 </a:t>
            </a:r>
            <a:r>
              <a:rPr lang="en-GB" sz="1200" dirty="0" err="1">
                <a:solidFill>
                  <a:schemeClr val="bg1"/>
                </a:solidFill>
              </a:rPr>
              <a:t>ip</a:t>
            </a:r>
            <a:r>
              <a:rPr lang="en-GB" sz="1200" dirty="0">
                <a:solidFill>
                  <a:schemeClr val="bg1"/>
                </a:solidFill>
              </a:rPr>
              <a:t> address’</a:t>
            </a:r>
            <a:endParaRPr lang="en-GB" sz="16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7359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The bigger picture</a:t>
            </a:r>
          </a:p>
        </p:txBody>
      </p:sp>
    </p:spTree>
    <p:extLst>
      <p:ext uri="{BB962C8B-B14F-4D97-AF65-F5344CB8AC3E}">
        <p14:creationId xmlns:p14="http://schemas.microsoft.com/office/powerpoint/2010/main" val="3211561738"/>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5453204" y="1"/>
            <a:ext cx="6982389" cy="6994524"/>
          </a:xfrm>
          <a:prstGeom prst="rect">
            <a:avLst/>
          </a:prstGeom>
          <a:solidFill>
            <a:srgbClr val="0072C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sp>
        <p:nvSpPr>
          <p:cNvPr id="184" name="Rectangle 183"/>
          <p:cNvSpPr/>
          <p:nvPr/>
        </p:nvSpPr>
        <p:spPr>
          <a:xfrm>
            <a:off x="880" y="-1"/>
            <a:ext cx="545232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sp>
        <p:nvSpPr>
          <p:cNvPr id="57" name="Title 1"/>
          <p:cNvSpPr txBox="1">
            <a:spLocks/>
          </p:cNvSpPr>
          <p:nvPr/>
        </p:nvSpPr>
        <p:spPr bwMode="auto">
          <a:xfrm>
            <a:off x="279865" y="1319631"/>
            <a:ext cx="5173338" cy="435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GB" sz="4896" spc="-102" dirty="0" err="1">
                <a:solidFill>
                  <a:srgbClr val="FFFFFF"/>
                </a:solidFill>
                <a:latin typeface="Segoe UI Light"/>
              </a:rPr>
              <a:t>AppGWs</a:t>
            </a:r>
            <a:endParaRPr lang="en-GB" sz="4896" spc="-102" dirty="0">
              <a:solidFill>
                <a:srgbClr val="FFFFFF"/>
              </a:solidFill>
              <a:latin typeface="Segoe UI Light"/>
            </a:endParaRPr>
          </a:p>
        </p:txBody>
      </p:sp>
      <p:sp>
        <p:nvSpPr>
          <p:cNvPr id="17" name="TextBox 16"/>
          <p:cNvSpPr txBox="1"/>
          <p:nvPr/>
        </p:nvSpPr>
        <p:spPr>
          <a:xfrm>
            <a:off x="6436400" y="5760129"/>
            <a:ext cx="2212064" cy="647080"/>
          </a:xfrm>
          <a:prstGeom prst="rect">
            <a:avLst/>
          </a:prstGeom>
          <a:noFill/>
          <a:ln>
            <a:noFill/>
            <a:prstDash val="sysDash"/>
          </a:ln>
        </p:spPr>
        <p:txBody>
          <a:bodyPr wrap="none" lIns="186468" tIns="149175" rIns="186468" bIns="149175"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latin typeface="Segoe UI Light"/>
              </a:rPr>
              <a:t>North Europe</a:t>
            </a:r>
          </a:p>
        </p:txBody>
      </p:sp>
      <p:sp>
        <p:nvSpPr>
          <p:cNvPr id="18" name="TextBox 17"/>
          <p:cNvSpPr txBox="1"/>
          <p:nvPr/>
        </p:nvSpPr>
        <p:spPr>
          <a:xfrm>
            <a:off x="9417621" y="5760129"/>
            <a:ext cx="2073619" cy="647080"/>
          </a:xfrm>
          <a:prstGeom prst="rect">
            <a:avLst/>
          </a:prstGeom>
          <a:noFill/>
          <a:ln>
            <a:noFill/>
            <a:prstDash val="sysDash"/>
          </a:ln>
        </p:spPr>
        <p:txBody>
          <a:bodyPr wrap="none" lIns="186468" tIns="149175" rIns="186468" bIns="149175"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latin typeface="Segoe UI Light"/>
              </a:rPr>
              <a:t>West Europe</a:t>
            </a:r>
          </a:p>
        </p:txBody>
      </p:sp>
      <p:sp>
        <p:nvSpPr>
          <p:cNvPr id="23" name="Rectangle 22"/>
          <p:cNvSpPr/>
          <p:nvPr/>
        </p:nvSpPr>
        <p:spPr bwMode="auto">
          <a:xfrm>
            <a:off x="7004015" y="4016118"/>
            <a:ext cx="976084" cy="630837"/>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Application Gateway</a:t>
            </a:r>
          </a:p>
        </p:txBody>
      </p:sp>
      <p:cxnSp>
        <p:nvCxnSpPr>
          <p:cNvPr id="29" name="Straight Connector 28"/>
          <p:cNvCxnSpPr>
            <a:stCxn id="23" idx="2"/>
            <a:endCxn id="26" idx="0"/>
          </p:cNvCxnSpPr>
          <p:nvPr/>
        </p:nvCxnSpPr>
        <p:spPr>
          <a:xfrm flipH="1">
            <a:off x="7170660" y="4646955"/>
            <a:ext cx="321397" cy="485495"/>
          </a:xfrm>
          <a:prstGeom prst="line">
            <a:avLst/>
          </a:prstGeom>
          <a:ln w="22225">
            <a:solidFill>
              <a:schemeClr val="bg2">
                <a:lumMod val="65000"/>
              </a:schemeClr>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0" name="Straight Connector 29"/>
          <p:cNvCxnSpPr>
            <a:stCxn id="23" idx="2"/>
            <a:endCxn id="26" idx="0"/>
          </p:cNvCxnSpPr>
          <p:nvPr/>
        </p:nvCxnSpPr>
        <p:spPr>
          <a:xfrm flipH="1">
            <a:off x="7170660" y="4646955"/>
            <a:ext cx="321397" cy="485495"/>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1" name="Straight Connector 30"/>
          <p:cNvCxnSpPr>
            <a:stCxn id="23" idx="2"/>
            <a:endCxn id="27" idx="0"/>
          </p:cNvCxnSpPr>
          <p:nvPr/>
        </p:nvCxnSpPr>
        <p:spPr>
          <a:xfrm>
            <a:off x="7492057" y="4646955"/>
            <a:ext cx="332066" cy="485495"/>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7" name="Rectangle 36"/>
          <p:cNvSpPr/>
          <p:nvPr/>
        </p:nvSpPr>
        <p:spPr bwMode="auto">
          <a:xfrm>
            <a:off x="9947481" y="4016118"/>
            <a:ext cx="976084" cy="630837"/>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Application Gateway</a:t>
            </a:r>
          </a:p>
        </p:txBody>
      </p:sp>
      <p:grpSp>
        <p:nvGrpSpPr>
          <p:cNvPr id="3" name="Group 2"/>
          <p:cNvGrpSpPr/>
          <p:nvPr/>
        </p:nvGrpSpPr>
        <p:grpSpPr>
          <a:xfrm>
            <a:off x="6882477" y="5132450"/>
            <a:ext cx="4187425" cy="578396"/>
            <a:chOff x="6747274" y="5032271"/>
            <a:chExt cx="4105691" cy="567106"/>
          </a:xfrm>
          <a:solidFill>
            <a:schemeClr val="tx1"/>
          </a:solidFill>
        </p:grpSpPr>
        <p:sp>
          <p:nvSpPr>
            <p:cNvPr id="26" name="Rectangle 25"/>
            <p:cNvSpPr/>
            <p:nvPr/>
          </p:nvSpPr>
          <p:spPr bwMode="auto">
            <a:xfrm>
              <a:off x="6747274" y="5032271"/>
              <a:ext cx="565117" cy="567106"/>
            </a:xfrm>
            <a:prstGeom prst="rect">
              <a:avLst/>
            </a:prstGeom>
            <a:grpFill/>
            <a:ln>
              <a:no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27" name="Rectangle 26"/>
            <p:cNvSpPr/>
            <p:nvPr/>
          </p:nvSpPr>
          <p:spPr bwMode="auto">
            <a:xfrm>
              <a:off x="7387982" y="5032271"/>
              <a:ext cx="565117" cy="567106"/>
            </a:xfrm>
            <a:prstGeom prst="rect">
              <a:avLst/>
            </a:prstGeom>
            <a:grpFill/>
            <a:ln>
              <a:no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38" name="Rectangle 37"/>
            <p:cNvSpPr/>
            <p:nvPr/>
          </p:nvSpPr>
          <p:spPr bwMode="auto">
            <a:xfrm>
              <a:off x="9647138" y="5032271"/>
              <a:ext cx="565117" cy="567106"/>
            </a:xfrm>
            <a:prstGeom prst="rect">
              <a:avLst/>
            </a:prstGeom>
            <a:grpFill/>
            <a:ln>
              <a:no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39" name="Rectangle 38"/>
            <p:cNvSpPr/>
            <p:nvPr/>
          </p:nvSpPr>
          <p:spPr bwMode="auto">
            <a:xfrm>
              <a:off x="10287848" y="5032271"/>
              <a:ext cx="565117" cy="567106"/>
            </a:xfrm>
            <a:prstGeom prst="rect">
              <a:avLst/>
            </a:prstGeom>
            <a:grpFill/>
            <a:ln>
              <a:no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grpSp>
      <p:cxnSp>
        <p:nvCxnSpPr>
          <p:cNvPr id="41" name="Straight Connector 40"/>
          <p:cNvCxnSpPr>
            <a:stCxn id="37" idx="2"/>
            <a:endCxn id="38" idx="0"/>
          </p:cNvCxnSpPr>
          <p:nvPr/>
        </p:nvCxnSpPr>
        <p:spPr>
          <a:xfrm flipH="1">
            <a:off x="10128253" y="4646955"/>
            <a:ext cx="307270" cy="485495"/>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42" name="Straight Connector 41"/>
          <p:cNvCxnSpPr>
            <a:stCxn id="37" idx="2"/>
            <a:endCxn id="39" idx="0"/>
          </p:cNvCxnSpPr>
          <p:nvPr/>
        </p:nvCxnSpPr>
        <p:spPr>
          <a:xfrm>
            <a:off x="10435523" y="4646955"/>
            <a:ext cx="346195" cy="485495"/>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 name="Rectangle 1"/>
          <p:cNvSpPr/>
          <p:nvPr/>
        </p:nvSpPr>
        <p:spPr>
          <a:xfrm>
            <a:off x="6398622" y="3607558"/>
            <a:ext cx="2169155" cy="2719310"/>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a:solidFill>
                <a:srgbClr val="FFFFFF"/>
              </a:solidFill>
              <a:latin typeface="Segoe UI Light"/>
            </a:endParaRPr>
          </a:p>
        </p:txBody>
      </p:sp>
      <p:sp>
        <p:nvSpPr>
          <p:cNvPr id="36" name="Rectangle 35"/>
          <p:cNvSpPr/>
          <p:nvPr/>
        </p:nvSpPr>
        <p:spPr>
          <a:xfrm>
            <a:off x="9366019" y="3607558"/>
            <a:ext cx="2136824" cy="2719310"/>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a:solidFill>
                <a:srgbClr val="FFFFFF"/>
              </a:solidFill>
              <a:latin typeface="Segoe UI Light"/>
            </a:endParaRPr>
          </a:p>
        </p:txBody>
      </p:sp>
      <p:grpSp>
        <p:nvGrpSpPr>
          <p:cNvPr id="24" name="Group 23"/>
          <p:cNvGrpSpPr/>
          <p:nvPr/>
        </p:nvGrpSpPr>
        <p:grpSpPr>
          <a:xfrm>
            <a:off x="5948982" y="620396"/>
            <a:ext cx="6027656" cy="2879530"/>
            <a:chOff x="5959924" y="608287"/>
            <a:chExt cx="5910003" cy="2823325"/>
          </a:xfrm>
        </p:grpSpPr>
        <p:sp>
          <p:nvSpPr>
            <p:cNvPr id="15" name="Rectangle 14"/>
            <p:cNvSpPr/>
            <p:nvPr/>
          </p:nvSpPr>
          <p:spPr bwMode="auto">
            <a:xfrm>
              <a:off x="5959924" y="1936424"/>
              <a:ext cx="5910003" cy="415435"/>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2040" dirty="0">
                  <a:solidFill>
                    <a:srgbClr val="505050">
                      <a:lumMod val="50000"/>
                    </a:srgbClr>
                  </a:solidFill>
                  <a:latin typeface="Segoe UI Light"/>
                </a:rPr>
                <a:t>Traffic Manager</a:t>
              </a:r>
            </a:p>
          </p:txBody>
        </p:sp>
        <p:cxnSp>
          <p:nvCxnSpPr>
            <p:cNvPr id="16" name="Straight Connector 15"/>
            <p:cNvCxnSpPr>
              <a:stCxn id="20" idx="4"/>
              <a:endCxn id="15" idx="0"/>
            </p:cNvCxnSpPr>
            <p:nvPr/>
          </p:nvCxnSpPr>
          <p:spPr>
            <a:xfrm flipH="1">
              <a:off x="8914926" y="1504585"/>
              <a:ext cx="1" cy="431839"/>
            </a:xfrm>
            <a:prstGeom prst="line">
              <a:avLst/>
            </a:prstGeom>
            <a:ln w="3810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388469" y="608287"/>
              <a:ext cx="1052914" cy="896297"/>
              <a:chOff x="1389956" y="2335312"/>
              <a:chExt cx="1312239" cy="1117050"/>
            </a:xfrm>
          </p:grpSpPr>
          <p:sp>
            <p:nvSpPr>
              <p:cNvPr id="20" name="Oval 19"/>
              <p:cNvSpPr/>
              <p:nvPr/>
            </p:nvSpPr>
            <p:spPr bwMode="auto">
              <a:xfrm>
                <a:off x="1487553" y="2335312"/>
                <a:ext cx="1117050" cy="1117050"/>
              </a:xfrm>
              <a:prstGeom prst="ellipse">
                <a:avLst/>
              </a:prstGeom>
              <a:solidFill>
                <a:schemeClr val="tx1"/>
              </a:solidFill>
              <a:ln w="57150"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48" fontAlgn="base">
                  <a:lnSpc>
                    <a:spcPct val="90000"/>
                  </a:lnSpc>
                  <a:spcBef>
                    <a:spcPct val="0"/>
                  </a:spcBef>
                  <a:spcAft>
                    <a:spcPct val="0"/>
                  </a:spcAft>
                  <a:defRPr/>
                </a:pPr>
                <a:endParaRPr lang="en-US" sz="2400" kern="0" spc="-50" dirty="0">
                  <a:gradFill>
                    <a:gsLst>
                      <a:gs pos="36283">
                        <a:srgbClr val="505050"/>
                      </a:gs>
                      <a:gs pos="28000">
                        <a:srgbClr val="505050"/>
                      </a:gs>
                    </a:gsLst>
                    <a:lin ang="5400000" scaled="0"/>
                  </a:gradFill>
                  <a:latin typeface="Calibri"/>
                </a:endParaRPr>
              </a:p>
            </p:txBody>
          </p:sp>
          <p:sp>
            <p:nvSpPr>
              <p:cNvPr id="22" name="TextBox 21"/>
              <p:cNvSpPr txBox="1"/>
              <p:nvPr/>
            </p:nvSpPr>
            <p:spPr>
              <a:xfrm>
                <a:off x="1389956" y="2478159"/>
                <a:ext cx="1312239" cy="912661"/>
              </a:xfrm>
              <a:prstGeom prst="rect">
                <a:avLst/>
              </a:prstGeom>
              <a:noFill/>
            </p:spPr>
            <p:txBody>
              <a:bodyPr wrap="none" lIns="182828" tIns="146262" rIns="182828" bIns="146262" rtlCol="0" anchor="ctr">
                <a:spAutoFit/>
              </a:bodyPr>
              <a:lstStyle/>
              <a:p>
                <a:pPr algn="ctr" defTabSz="932145">
                  <a:lnSpc>
                    <a:spcPct val="90000"/>
                  </a:lnSpc>
                  <a:defRPr/>
                </a:pPr>
                <a:r>
                  <a:rPr lang="en-US" sz="1598" kern="0" spc="-50" dirty="0">
                    <a:solidFill>
                      <a:srgbClr val="505050"/>
                    </a:solidFill>
                    <a:latin typeface="Segoe UI Light"/>
                  </a:rPr>
                  <a:t>Outside/</a:t>
                </a:r>
              </a:p>
              <a:p>
                <a:pPr algn="ctr" defTabSz="932145">
                  <a:lnSpc>
                    <a:spcPct val="90000"/>
                  </a:lnSpc>
                  <a:defRPr/>
                </a:pPr>
                <a:r>
                  <a:rPr lang="en-US" sz="1598" kern="0" spc="-50" dirty="0">
                    <a:solidFill>
                      <a:srgbClr val="505050"/>
                    </a:solidFill>
                    <a:latin typeface="Segoe UI Light"/>
                  </a:rPr>
                  <a:t>Internet</a:t>
                </a:r>
              </a:p>
            </p:txBody>
          </p:sp>
        </p:grpSp>
        <p:cxnSp>
          <p:nvCxnSpPr>
            <p:cNvPr id="8" name="Straight Connector 7"/>
            <p:cNvCxnSpPr>
              <a:stCxn id="15" idx="2"/>
              <a:endCxn id="50" idx="0"/>
            </p:cNvCxnSpPr>
            <p:nvPr/>
          </p:nvCxnSpPr>
          <p:spPr>
            <a:xfrm>
              <a:off x="8914926" y="2351859"/>
              <a:ext cx="1446430" cy="1079753"/>
            </a:xfrm>
            <a:prstGeom prst="line">
              <a:avLst/>
            </a:prstGeom>
            <a:ln w="3810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5" idx="2"/>
              <a:endCxn id="44" idx="0"/>
            </p:cNvCxnSpPr>
            <p:nvPr/>
          </p:nvCxnSpPr>
          <p:spPr>
            <a:xfrm flipH="1">
              <a:off x="7472882" y="2351859"/>
              <a:ext cx="1442044" cy="1079753"/>
            </a:xfrm>
            <a:prstGeom prst="line">
              <a:avLst/>
            </a:prstGeom>
            <a:ln w="3810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bwMode="auto">
          <a:xfrm>
            <a:off x="7367974" y="3499926"/>
            <a:ext cx="248169" cy="157486"/>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071" dirty="0">
                <a:solidFill>
                  <a:srgbClr val="505050">
                    <a:lumMod val="50000"/>
                  </a:srgbClr>
                </a:solidFill>
                <a:latin typeface="Segoe UI Light"/>
              </a:rPr>
              <a:t>PIP</a:t>
            </a:r>
          </a:p>
        </p:txBody>
      </p:sp>
      <p:cxnSp>
        <p:nvCxnSpPr>
          <p:cNvPr id="45" name="Straight Connector 44"/>
          <p:cNvCxnSpPr>
            <a:cxnSpLocks/>
            <a:stCxn id="44" idx="2"/>
            <a:endCxn id="23" idx="0"/>
          </p:cNvCxnSpPr>
          <p:nvPr/>
        </p:nvCxnSpPr>
        <p:spPr>
          <a:xfrm flipH="1">
            <a:off x="7492057" y="3657412"/>
            <a:ext cx="2" cy="358706"/>
          </a:xfrm>
          <a:prstGeom prst="line">
            <a:avLst/>
          </a:prstGeom>
          <a:ln w="22225">
            <a:solidFill>
              <a:srgbClr val="7FBA0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47" name="Straight Connector 46"/>
          <p:cNvCxnSpPr>
            <a:endCxn id="37" idx="0"/>
          </p:cNvCxnSpPr>
          <p:nvPr/>
        </p:nvCxnSpPr>
        <p:spPr>
          <a:xfrm flipV="1">
            <a:off x="10431374" y="4016117"/>
            <a:ext cx="4149" cy="7252"/>
          </a:xfrm>
          <a:prstGeom prst="line">
            <a:avLst/>
          </a:prstGeom>
          <a:ln w="22225">
            <a:solidFill>
              <a:schemeClr val="bg2">
                <a:lumMod val="65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50" name="Rectangle 49"/>
          <p:cNvSpPr/>
          <p:nvPr/>
        </p:nvSpPr>
        <p:spPr bwMode="auto">
          <a:xfrm>
            <a:off x="10313950" y="3499926"/>
            <a:ext cx="248169" cy="157486"/>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071" dirty="0">
                <a:solidFill>
                  <a:srgbClr val="505050">
                    <a:lumMod val="50000"/>
                  </a:srgbClr>
                </a:solidFill>
                <a:latin typeface="Segoe UI Light"/>
              </a:rPr>
              <a:t>PIP</a:t>
            </a:r>
          </a:p>
        </p:txBody>
      </p:sp>
      <p:cxnSp>
        <p:nvCxnSpPr>
          <p:cNvPr id="51" name="Straight Connector 50"/>
          <p:cNvCxnSpPr>
            <a:cxnSpLocks/>
            <a:stCxn id="50" idx="2"/>
            <a:endCxn id="37" idx="0"/>
          </p:cNvCxnSpPr>
          <p:nvPr/>
        </p:nvCxnSpPr>
        <p:spPr>
          <a:xfrm flipH="1">
            <a:off x="10435523" y="3657412"/>
            <a:ext cx="2512" cy="358706"/>
          </a:xfrm>
          <a:prstGeom prst="line">
            <a:avLst/>
          </a:prstGeom>
          <a:ln w="22225">
            <a:solidFill>
              <a:srgbClr val="7FBA0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48683123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Application Gateway: Layer 7 ADC Features</a:t>
            </a:r>
          </a:p>
        </p:txBody>
      </p:sp>
      <p:sp>
        <p:nvSpPr>
          <p:cNvPr id="3" name="Text Placeholder 2"/>
          <p:cNvSpPr>
            <a:spLocks noGrp="1"/>
          </p:cNvSpPr>
          <p:nvPr>
            <p:ph type="body" sz="quarter" idx="10"/>
          </p:nvPr>
        </p:nvSpPr>
        <p:spPr>
          <a:xfrm>
            <a:off x="275609" y="1212850"/>
            <a:ext cx="5380900" cy="5637211"/>
          </a:xfrm>
        </p:spPr>
        <p:txBody>
          <a:bodyPr>
            <a:normAutofit fontScale="85000" lnSpcReduction="20000"/>
          </a:bodyPr>
          <a:lstStyle/>
          <a:p>
            <a:pPr lvl="0">
              <a:lnSpc>
                <a:spcPct val="100000"/>
              </a:lnSpc>
              <a:defRPr/>
            </a:pPr>
            <a:r>
              <a:rPr lang="en-US" dirty="0"/>
              <a:t>Security</a:t>
            </a:r>
          </a:p>
          <a:p>
            <a:pPr marL="342900" lvl="1">
              <a:lnSpc>
                <a:spcPct val="100000"/>
              </a:lnSpc>
              <a:defRPr/>
            </a:pPr>
            <a:r>
              <a:rPr lang="en-US" dirty="0"/>
              <a:t>SSL termination</a:t>
            </a:r>
          </a:p>
          <a:p>
            <a:pPr marL="342900" lvl="1">
              <a:lnSpc>
                <a:spcPct val="100000"/>
              </a:lnSpc>
              <a:defRPr/>
            </a:pPr>
            <a:r>
              <a:rPr lang="en-US" dirty="0"/>
              <a:t>Allow/block SSL protocol versions</a:t>
            </a:r>
          </a:p>
          <a:p>
            <a:pPr marL="342900" lvl="1">
              <a:lnSpc>
                <a:spcPct val="100000"/>
              </a:lnSpc>
              <a:defRPr/>
            </a:pPr>
            <a:endParaRPr lang="en-US" dirty="0"/>
          </a:p>
          <a:p>
            <a:pPr lvl="0">
              <a:lnSpc>
                <a:spcPct val="100000"/>
              </a:lnSpc>
              <a:defRPr/>
            </a:pPr>
            <a:r>
              <a:rPr lang="en-US" dirty="0"/>
              <a:t>Session &amp; site management</a:t>
            </a:r>
          </a:p>
          <a:p>
            <a:pPr marL="342900" lvl="1">
              <a:lnSpc>
                <a:spcPct val="100000"/>
              </a:lnSpc>
              <a:defRPr/>
            </a:pPr>
            <a:r>
              <a:rPr lang="en-US" dirty="0"/>
              <a:t>Cookie based session affinity</a:t>
            </a:r>
          </a:p>
          <a:p>
            <a:pPr marL="342900" lvl="1">
              <a:lnSpc>
                <a:spcPct val="100000"/>
              </a:lnSpc>
              <a:defRPr/>
            </a:pPr>
            <a:r>
              <a:rPr lang="en-US" dirty="0"/>
              <a:t>Multi-site hosting</a:t>
            </a:r>
          </a:p>
          <a:p>
            <a:pPr marL="342900" lvl="1">
              <a:lnSpc>
                <a:spcPct val="100000"/>
              </a:lnSpc>
              <a:defRPr/>
            </a:pPr>
            <a:endParaRPr lang="en-US" dirty="0"/>
          </a:p>
          <a:p>
            <a:pPr lvl="0">
              <a:lnSpc>
                <a:spcPct val="100000"/>
              </a:lnSpc>
              <a:defRPr/>
            </a:pPr>
            <a:r>
              <a:rPr lang="en-US" dirty="0"/>
              <a:t>Content management</a:t>
            </a:r>
          </a:p>
          <a:p>
            <a:pPr marL="342900" lvl="1">
              <a:lnSpc>
                <a:spcPct val="100000"/>
              </a:lnSpc>
              <a:defRPr/>
            </a:pPr>
            <a:r>
              <a:rPr lang="en-US" dirty="0"/>
              <a:t>URL based routing</a:t>
            </a:r>
          </a:p>
          <a:p>
            <a:pPr marL="342900" lvl="1">
              <a:lnSpc>
                <a:spcPct val="100000"/>
              </a:lnSpc>
              <a:defRPr/>
            </a:pPr>
            <a:endParaRPr lang="en-US" dirty="0"/>
          </a:p>
          <a:p>
            <a:pPr lvl="0">
              <a:lnSpc>
                <a:spcPct val="100000"/>
              </a:lnSpc>
              <a:defRPr/>
            </a:pPr>
            <a:r>
              <a:rPr lang="en-US" dirty="0"/>
              <a:t>Backend management</a:t>
            </a:r>
          </a:p>
          <a:p>
            <a:pPr marL="342900" lvl="1">
              <a:lnSpc>
                <a:spcPct val="100000"/>
              </a:lnSpc>
              <a:defRPr/>
            </a:pPr>
            <a:r>
              <a:rPr lang="en-US" dirty="0"/>
              <a:t>Rich diagnostics including Access and Performance logs</a:t>
            </a:r>
          </a:p>
          <a:p>
            <a:pPr marL="342900" lvl="1">
              <a:lnSpc>
                <a:spcPct val="100000"/>
              </a:lnSpc>
              <a:defRPr/>
            </a:pPr>
            <a:r>
              <a:rPr lang="en-US" dirty="0"/>
              <a:t>VM Scale Set support</a:t>
            </a:r>
          </a:p>
          <a:p>
            <a:pPr marL="342900" lvl="1">
              <a:lnSpc>
                <a:spcPct val="100000"/>
              </a:lnSpc>
              <a:defRPr/>
            </a:pPr>
            <a:r>
              <a:rPr lang="en-US" dirty="0"/>
              <a:t>Custom health probes</a:t>
            </a:r>
          </a:p>
        </p:txBody>
      </p:sp>
      <p:sp>
        <p:nvSpPr>
          <p:cNvPr id="50" name="Text Placeholder 3"/>
          <p:cNvSpPr txBox="1">
            <a:spLocks/>
          </p:cNvSpPr>
          <p:nvPr/>
        </p:nvSpPr>
        <p:spPr>
          <a:xfrm>
            <a:off x="274640" y="1212848"/>
            <a:ext cx="5239428" cy="5637213"/>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5" name="Group 4"/>
          <p:cNvGrpSpPr/>
          <p:nvPr/>
        </p:nvGrpSpPr>
        <p:grpSpPr>
          <a:xfrm>
            <a:off x="5262528" y="982662"/>
            <a:ext cx="6975509" cy="5803331"/>
            <a:chOff x="5262528" y="982662"/>
            <a:chExt cx="6975509" cy="5803331"/>
          </a:xfrm>
        </p:grpSpPr>
        <p:grpSp>
          <p:nvGrpSpPr>
            <p:cNvPr id="4" name="Group 3"/>
            <p:cNvGrpSpPr/>
            <p:nvPr/>
          </p:nvGrpSpPr>
          <p:grpSpPr>
            <a:xfrm>
              <a:off x="5314469" y="982662"/>
              <a:ext cx="6923568" cy="5803331"/>
              <a:chOff x="5103674" y="1046731"/>
              <a:chExt cx="6923568" cy="5803331"/>
            </a:xfrm>
          </p:grpSpPr>
          <p:sp>
            <p:nvSpPr>
              <p:cNvPr id="71" name="Rectangle 70"/>
              <p:cNvSpPr/>
              <p:nvPr/>
            </p:nvSpPr>
            <p:spPr bwMode="auto">
              <a:xfrm>
                <a:off x="10698034" y="4699885"/>
                <a:ext cx="1323607" cy="2150177"/>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72" name="Straight Arrow Connector 11"/>
              <p:cNvCxnSpPr>
                <a:cxnSpLocks/>
              </p:cNvCxnSpPr>
              <p:nvPr/>
            </p:nvCxnSpPr>
            <p:spPr>
              <a:xfrm>
                <a:off x="8027318" y="3674899"/>
                <a:ext cx="2650997" cy="2100074"/>
              </a:xfrm>
              <a:prstGeom prst="bentConnector3">
                <a:avLst>
                  <a:gd name="adj1" fmla="val 50000"/>
                </a:avLst>
              </a:prstGeom>
              <a:solidFill>
                <a:schemeClr val="accent4">
                  <a:lumMod val="50000"/>
                </a:schemeClr>
              </a:solidFill>
              <a:ln w="41275">
                <a:solidFill>
                  <a:srgbClr val="7FBA00"/>
                </a:solidFill>
                <a:tailEnd type="triangle"/>
              </a:ln>
            </p:spPr>
            <p:style>
              <a:lnRef idx="3">
                <a:schemeClr val="dk1"/>
              </a:lnRef>
              <a:fillRef idx="0">
                <a:schemeClr val="dk1"/>
              </a:fillRef>
              <a:effectRef idx="2">
                <a:schemeClr val="dk1"/>
              </a:effectRef>
              <a:fontRef idx="minor">
                <a:schemeClr val="tx1"/>
              </a:fontRef>
            </p:style>
          </p:cxnSp>
          <p:sp>
            <p:nvSpPr>
              <p:cNvPr id="73" name="Freeform 27"/>
              <p:cNvSpPr>
                <a:spLocks noChangeAspect="1"/>
              </p:cNvSpPr>
              <p:nvPr/>
            </p:nvSpPr>
            <p:spPr bwMode="black">
              <a:xfrm>
                <a:off x="5360130" y="2799331"/>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FFFF00"/>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6" rIns="186494" bIns="14919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Arrow Connector 73"/>
              <p:cNvCxnSpPr/>
              <p:nvPr/>
            </p:nvCxnSpPr>
            <p:spPr>
              <a:xfrm>
                <a:off x="5958206" y="3033862"/>
                <a:ext cx="824492" cy="1820"/>
              </a:xfrm>
              <a:prstGeom prst="straightConnector1">
                <a:avLst/>
              </a:prstGeom>
              <a:ln w="38100">
                <a:solidFill>
                  <a:srgbClr val="7FBA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bwMode="auto">
              <a:xfrm>
                <a:off x="10695761" y="2876342"/>
                <a:ext cx="1325880" cy="1611520"/>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76" name="Straight Arrow Connector 34"/>
              <p:cNvCxnSpPr>
                <a:cxnSpLocks/>
              </p:cNvCxnSpPr>
              <p:nvPr/>
            </p:nvCxnSpPr>
            <p:spPr>
              <a:xfrm flipV="1">
                <a:off x="8047037" y="1851342"/>
                <a:ext cx="2610972" cy="1823558"/>
              </a:xfrm>
              <a:prstGeom prst="bentConnector3">
                <a:avLst>
                  <a:gd name="adj1" fmla="val 50000"/>
                </a:avLst>
              </a:prstGeom>
              <a:ln w="38100">
                <a:solidFill>
                  <a:srgbClr val="7FBA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8976045" y="1441814"/>
                <a:ext cx="1765954" cy="400110"/>
              </a:xfrm>
              <a:prstGeom prst="rect">
                <a:avLst/>
              </a:prstGeom>
              <a:noFill/>
            </p:spPr>
            <p:txBody>
              <a:bodyPr wrap="square" rtlCol="0">
                <a:spAutoFit/>
              </a:bodyPr>
              <a:lstStyle/>
              <a:p>
                <a:pPr marL="0" marR="0" lvl="0" indent="0" algn="l" defTabSz="914224"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ea"/>
                    <a:cs typeface="+mn-cs"/>
                  </a:rPr>
                  <a:t>fabrikam.com</a:t>
                </a:r>
              </a:p>
            </p:txBody>
          </p:sp>
          <p:cxnSp>
            <p:nvCxnSpPr>
              <p:cNvPr id="78" name="Straight Arrow Connector 77"/>
              <p:cNvCxnSpPr>
                <a:cxnSpLocks/>
                <a:endCxn id="75" idx="1"/>
              </p:cNvCxnSpPr>
              <p:nvPr/>
            </p:nvCxnSpPr>
            <p:spPr>
              <a:xfrm>
                <a:off x="8047037" y="3674900"/>
                <a:ext cx="2648724" cy="7202"/>
              </a:xfrm>
              <a:prstGeom prst="straightConnector1">
                <a:avLst/>
              </a:prstGeom>
              <a:ln w="41275">
                <a:solidFill>
                  <a:srgbClr val="7FBA00"/>
                </a:solidFill>
                <a:tailEnd type="triangle"/>
              </a:ln>
            </p:spPr>
            <p:style>
              <a:lnRef idx="3">
                <a:schemeClr val="dk1"/>
              </a:lnRef>
              <a:fillRef idx="0">
                <a:schemeClr val="dk1"/>
              </a:fillRef>
              <a:effectRef idx="2">
                <a:schemeClr val="dk1"/>
              </a:effectRef>
              <a:fontRef idx="minor">
                <a:schemeClr val="tx1"/>
              </a:fontRef>
            </p:style>
          </p:cxnSp>
          <p:sp>
            <p:nvSpPr>
              <p:cNvPr id="79" name="Rectangle 78"/>
              <p:cNvSpPr/>
              <p:nvPr/>
            </p:nvSpPr>
            <p:spPr>
              <a:xfrm>
                <a:off x="8150409" y="3217697"/>
                <a:ext cx="2571538" cy="400110"/>
              </a:xfrm>
              <a:prstGeom prst="rect">
                <a:avLst/>
              </a:prstGeom>
            </p:spPr>
            <p:txBody>
              <a:bodyPr wrap="none">
                <a:spAutoFit/>
              </a:bodyPr>
              <a:lstStyle/>
              <a:p>
                <a:pPr marL="0" marR="0" lvl="0" indent="0" algn="ctr" defTabSz="950846"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ea"/>
                    <a:cs typeface="+mn-cs"/>
                  </a:rPr>
                  <a:t>contoso.com/video</a:t>
                </a:r>
                <a:r>
                  <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Segoe UI"/>
                    <a:ea typeface="+mn-ea"/>
                    <a:cs typeface="+mn-cs"/>
                  </a:rPr>
                  <a:t>/*</a:t>
                </a:r>
              </a:p>
            </p:txBody>
          </p:sp>
          <p:sp>
            <p:nvSpPr>
              <p:cNvPr id="80" name="TextBox 79"/>
              <p:cNvSpPr txBox="1"/>
              <p:nvPr/>
            </p:nvSpPr>
            <p:spPr>
              <a:xfrm>
                <a:off x="10695761" y="2891566"/>
                <a:ext cx="1325880" cy="408075"/>
              </a:xfrm>
              <a:prstGeom prst="rect">
                <a:avLst/>
              </a:prstGeom>
              <a:noFill/>
            </p:spPr>
            <p:txBody>
              <a:bodyPr wrap="square" rtlCol="0">
                <a:spAutoFit/>
              </a:body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000000"/>
                    </a:solidFill>
                    <a:effectLst/>
                    <a:uLnTx/>
                    <a:uFillTx/>
                    <a:latin typeface="Segoe UI"/>
                    <a:ea typeface="+mn-ea"/>
                    <a:cs typeface="+mn-cs"/>
                  </a:rPr>
                  <a:t>Videos</a:t>
                </a:r>
              </a:p>
            </p:txBody>
          </p:sp>
          <p:sp>
            <p:nvSpPr>
              <p:cNvPr id="81" name="TextBox 80"/>
              <p:cNvSpPr txBox="1"/>
              <p:nvPr/>
            </p:nvSpPr>
            <p:spPr>
              <a:xfrm>
                <a:off x="10692433" y="4666692"/>
                <a:ext cx="1334809" cy="408075"/>
              </a:xfrm>
              <a:prstGeom prst="rect">
                <a:avLst/>
              </a:prstGeom>
              <a:noFill/>
            </p:spPr>
            <p:txBody>
              <a:bodyPr wrap="square" rtlCol="0">
                <a:spAutoFit/>
              </a:body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a:ln>
                      <a:noFill/>
                    </a:ln>
                    <a:solidFill>
                      <a:srgbClr val="000000"/>
                    </a:solidFill>
                    <a:effectLst/>
                    <a:uLnTx/>
                    <a:uFillTx/>
                    <a:latin typeface="Segoe UI"/>
                    <a:ea typeface="+mn-ea"/>
                    <a:cs typeface="+mn-cs"/>
                  </a:rPr>
                  <a:t>Images</a:t>
                </a:r>
              </a:p>
            </p:txBody>
          </p:sp>
          <p:sp>
            <p:nvSpPr>
              <p:cNvPr id="82" name="Rectangle 81"/>
              <p:cNvSpPr/>
              <p:nvPr/>
            </p:nvSpPr>
            <p:spPr>
              <a:xfrm>
                <a:off x="8024024" y="5766896"/>
                <a:ext cx="2757486" cy="400110"/>
              </a:xfrm>
              <a:prstGeom prst="rect">
                <a:avLst/>
              </a:prstGeom>
            </p:spPr>
            <p:txBody>
              <a:bodyPr wrap="none">
                <a:spAutoFit/>
              </a:bodyPr>
              <a:lstStyle/>
              <a:p>
                <a:pPr marL="0" marR="0" lvl="0" indent="0" algn="ctr" defTabSz="950846"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ea"/>
                    <a:cs typeface="+mn-cs"/>
                  </a:rPr>
                  <a:t>contoso.com/images/*</a:t>
                </a:r>
              </a:p>
            </p:txBody>
          </p:sp>
          <p:sp>
            <p:nvSpPr>
              <p:cNvPr id="83" name="Freeform 27"/>
              <p:cNvSpPr>
                <a:spLocks noChangeAspect="1"/>
              </p:cNvSpPr>
              <p:nvPr/>
            </p:nvSpPr>
            <p:spPr bwMode="black">
              <a:xfrm>
                <a:off x="5360130" y="4146702"/>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FFFF00"/>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6" rIns="186494" bIns="14919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Arrow Connector 83"/>
              <p:cNvCxnSpPr/>
              <p:nvPr/>
            </p:nvCxnSpPr>
            <p:spPr>
              <a:xfrm>
                <a:off x="5964052" y="4329744"/>
                <a:ext cx="824491" cy="9260"/>
              </a:xfrm>
              <a:prstGeom prst="straightConnector1">
                <a:avLst/>
              </a:prstGeom>
              <a:ln w="38100">
                <a:solidFill>
                  <a:srgbClr val="7FBA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103674" y="4540566"/>
                <a:ext cx="1897281" cy="544765"/>
              </a:xfrm>
              <a:prstGeom prst="rect">
                <a:avLst/>
              </a:prstGeom>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mn-ea"/>
                    <a:cs typeface="+mn-cs"/>
                  </a:rPr>
                  <a:t>fabrikam.com</a:t>
                </a:r>
              </a:p>
            </p:txBody>
          </p:sp>
          <p:pic>
            <p:nvPicPr>
              <p:cNvPr id="88" name="Picture 8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84381" y="3297369"/>
                <a:ext cx="548640" cy="548640"/>
              </a:xfrm>
              <a:prstGeom prst="rect">
                <a:avLst/>
              </a:prstGeom>
            </p:spPr>
          </p:pic>
          <p:pic>
            <p:nvPicPr>
              <p:cNvPr id="89" name="Picture 8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84381" y="3892615"/>
                <a:ext cx="548640" cy="548640"/>
              </a:xfrm>
              <a:prstGeom prst="rect">
                <a:avLst/>
              </a:prstGeom>
            </p:spPr>
          </p:pic>
          <p:pic>
            <p:nvPicPr>
              <p:cNvPr id="90" name="Picture 8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85517" y="5043799"/>
                <a:ext cx="548640" cy="548640"/>
              </a:xfrm>
              <a:prstGeom prst="rect">
                <a:avLst/>
              </a:prstGeom>
            </p:spPr>
          </p:pic>
          <p:pic>
            <p:nvPicPr>
              <p:cNvPr id="91" name="Picture 9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85517" y="5604021"/>
                <a:ext cx="548640" cy="548640"/>
              </a:xfrm>
              <a:prstGeom prst="rect">
                <a:avLst/>
              </a:prstGeom>
            </p:spPr>
          </p:pic>
          <p:pic>
            <p:nvPicPr>
              <p:cNvPr id="92" name="Picture 9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85517" y="6164243"/>
                <a:ext cx="548640" cy="548640"/>
              </a:xfrm>
              <a:prstGeom prst="rect">
                <a:avLst/>
              </a:prstGeom>
            </p:spPr>
          </p:pic>
          <p:sp>
            <p:nvSpPr>
              <p:cNvPr id="29" name="Rectangle 28"/>
              <p:cNvSpPr/>
              <p:nvPr/>
            </p:nvSpPr>
            <p:spPr bwMode="auto">
              <a:xfrm>
                <a:off x="6764918" y="2619668"/>
                <a:ext cx="1323607" cy="2150177"/>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chemeClr val="bg1">
                      <a:lumMod val="50000"/>
                    </a:schemeClr>
                  </a:solidFill>
                  <a:effectLst/>
                  <a:uLnTx/>
                  <a:uFillTx/>
                  <a:latin typeface="Segoe UI"/>
                  <a:ea typeface="+mn-ea"/>
                  <a:cs typeface="+mn-cs"/>
                </a:endParaRPr>
              </a:p>
            </p:txBody>
          </p:sp>
          <p:sp>
            <p:nvSpPr>
              <p:cNvPr id="31" name="Rectangle 30"/>
              <p:cNvSpPr/>
              <p:nvPr/>
            </p:nvSpPr>
            <p:spPr bwMode="auto">
              <a:xfrm>
                <a:off x="10692433" y="1046731"/>
                <a:ext cx="1329208" cy="156758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32" name="Picture 3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34874" y="1261390"/>
                <a:ext cx="1097280" cy="1097280"/>
              </a:xfrm>
              <a:prstGeom prst="rect">
                <a:avLst/>
              </a:prstGeom>
              <a:noFill/>
              <a:ln>
                <a:noFill/>
              </a:ln>
              <a:effectLst>
                <a:outerShdw blurRad="50800" dist="50800" dir="5400000" algn="ctr" rotWithShape="0">
                  <a:schemeClr val="accent4"/>
                </a:outerShdw>
              </a:effectLst>
            </p:spPr>
          </p:pic>
          <p:pic>
            <p:nvPicPr>
              <p:cNvPr id="34" name="Picture 3" descr="image016"/>
              <p:cNvPicPr>
                <a:picLocks noChangeAspect="1" noChangeArrowheads="1"/>
              </p:cNvPicPr>
              <p:nvPr/>
            </p:nvPicPr>
            <p:blipFill>
              <a:blip r:embed="rId5" cstate="email">
                <a:extLst>
                  <a:ext uri="{BEBA8EAE-BF5A-486C-A8C5-ECC9F3942E4B}">
                    <a14:imgProps xmlns:a14="http://schemas.microsoft.com/office/drawing/2010/main">
                      <a14:imgLayer r:embed="rId6">
                        <a14:imgEffect>
                          <a14:backgroundRemoval t="9851" b="89851" l="9971" r="100000"/>
                        </a14:imgEffect>
                      </a14:imgLayer>
                    </a14:imgProps>
                  </a:ext>
                  <a:ext uri="{28A0092B-C50C-407E-A947-70E740481C1C}">
                    <a14:useLocalDpi xmlns:a14="http://schemas.microsoft.com/office/drawing/2010/main"/>
                  </a:ext>
                </a:extLst>
              </a:blip>
              <a:srcRect/>
              <a:stretch>
                <a:fillRect/>
              </a:stretch>
            </p:blipFill>
            <p:spPr bwMode="auto">
              <a:xfrm rot="16200000">
                <a:off x="6744306" y="3170948"/>
                <a:ext cx="1291077" cy="126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p:cNvSpPr txBox="1"/>
              <p:nvPr/>
            </p:nvSpPr>
            <p:spPr>
              <a:xfrm>
                <a:off x="6783673" y="2716152"/>
                <a:ext cx="1230899" cy="523220"/>
              </a:xfrm>
              <a:prstGeom prst="rect">
                <a:avLst/>
              </a:prstGeom>
              <a:noFill/>
            </p:spPr>
            <p:txBody>
              <a:bodyPr wrap="square" rtlCol="0">
                <a:spAutoFit/>
              </a:body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a:ln>
                      <a:noFill/>
                    </a:ln>
                    <a:solidFill>
                      <a:schemeClr val="bg1">
                        <a:lumMod val="50000"/>
                      </a:schemeClr>
                    </a:solidFill>
                    <a:effectLst/>
                    <a:uLnTx/>
                    <a:uFillTx/>
                    <a:latin typeface="Segoe UI"/>
                    <a:ea typeface="+mn-ea"/>
                    <a:cs typeface="+mn-cs"/>
                  </a:rPr>
                  <a:t>Application Gateway</a:t>
                </a:r>
              </a:p>
            </p:txBody>
          </p:sp>
        </p:grpSp>
        <p:sp>
          <p:nvSpPr>
            <p:cNvPr id="33" name="TextBox 32"/>
            <p:cNvSpPr txBox="1"/>
            <p:nvPr/>
          </p:nvSpPr>
          <p:spPr>
            <a:xfrm>
              <a:off x="5262528" y="3033488"/>
              <a:ext cx="1897281" cy="544765"/>
            </a:xfrm>
            <a:prstGeom prst="rect">
              <a:avLst/>
            </a:prstGeom>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contoso.com</a:t>
              </a:r>
            </a:p>
          </p:txBody>
        </p:sp>
      </p:grpSp>
    </p:spTree>
    <p:extLst>
      <p:ext uri="{BB962C8B-B14F-4D97-AF65-F5344CB8AC3E}">
        <p14:creationId xmlns:p14="http://schemas.microsoft.com/office/powerpoint/2010/main" val="5715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5453204" y="1"/>
            <a:ext cx="6982389" cy="6994524"/>
          </a:xfrm>
          <a:prstGeom prst="rect">
            <a:avLst/>
          </a:prstGeom>
          <a:solidFill>
            <a:srgbClr val="0072C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sp>
        <p:nvSpPr>
          <p:cNvPr id="47" name="Rectangle 46"/>
          <p:cNvSpPr/>
          <p:nvPr/>
        </p:nvSpPr>
        <p:spPr>
          <a:xfrm>
            <a:off x="5650215" y="2925769"/>
            <a:ext cx="3507314" cy="3187964"/>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a:solidFill>
                <a:srgbClr val="FFFFFF"/>
              </a:solidFill>
              <a:latin typeface="Segoe UI Light"/>
            </a:endParaRPr>
          </a:p>
        </p:txBody>
      </p:sp>
      <p:sp>
        <p:nvSpPr>
          <p:cNvPr id="48" name="Rectangle 47"/>
          <p:cNvSpPr/>
          <p:nvPr/>
        </p:nvSpPr>
        <p:spPr>
          <a:xfrm>
            <a:off x="9705149" y="2925769"/>
            <a:ext cx="2136824" cy="3187964"/>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a:solidFill>
                <a:srgbClr val="FFFFFF"/>
              </a:solidFill>
              <a:latin typeface="Segoe UI Light"/>
            </a:endParaRPr>
          </a:p>
        </p:txBody>
      </p:sp>
      <p:sp>
        <p:nvSpPr>
          <p:cNvPr id="184" name="Rectangle 183"/>
          <p:cNvSpPr/>
          <p:nvPr/>
        </p:nvSpPr>
        <p:spPr>
          <a:xfrm>
            <a:off x="880" y="-1"/>
            <a:ext cx="545232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sp>
        <p:nvSpPr>
          <p:cNvPr id="57" name="Title 1"/>
          <p:cNvSpPr txBox="1">
            <a:spLocks/>
          </p:cNvSpPr>
          <p:nvPr/>
        </p:nvSpPr>
        <p:spPr bwMode="auto">
          <a:xfrm>
            <a:off x="279865" y="1319631"/>
            <a:ext cx="5173338" cy="435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GB" sz="4896" spc="-102" dirty="0">
                <a:solidFill>
                  <a:srgbClr val="FFFFFF"/>
                </a:solidFill>
                <a:latin typeface="Segoe UI Light"/>
              </a:rPr>
              <a:t>The full kitbag</a:t>
            </a:r>
          </a:p>
        </p:txBody>
      </p:sp>
      <p:sp>
        <p:nvSpPr>
          <p:cNvPr id="6" name="Rectangle 5"/>
          <p:cNvSpPr/>
          <p:nvPr/>
        </p:nvSpPr>
        <p:spPr bwMode="auto">
          <a:xfrm>
            <a:off x="5813283"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7" name="Rectangle 6"/>
          <p:cNvSpPr/>
          <p:nvPr/>
        </p:nvSpPr>
        <p:spPr bwMode="auto">
          <a:xfrm>
            <a:off x="5811686" y="3984858"/>
            <a:ext cx="976084" cy="630837"/>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Application</a:t>
            </a:r>
          </a:p>
          <a:p>
            <a:pPr algn="ctr" defTabSz="950663" fontAlgn="base">
              <a:spcBef>
                <a:spcPct val="0"/>
              </a:spcBef>
              <a:spcAft>
                <a:spcPct val="0"/>
              </a:spcAft>
            </a:pPr>
            <a:r>
              <a:rPr lang="en-US" sz="1428" dirty="0">
                <a:solidFill>
                  <a:srgbClr val="505050">
                    <a:lumMod val="50000"/>
                  </a:srgbClr>
                </a:solidFill>
                <a:latin typeface="Segoe UI Light"/>
              </a:rPr>
              <a:t>Gateway</a:t>
            </a:r>
          </a:p>
        </p:txBody>
      </p:sp>
      <p:cxnSp>
        <p:nvCxnSpPr>
          <p:cNvPr id="9" name="Straight Connector 8"/>
          <p:cNvCxnSpPr>
            <a:stCxn id="7" idx="2"/>
            <a:endCxn id="6" idx="0"/>
          </p:cNvCxnSpPr>
          <p:nvPr/>
        </p:nvCxnSpPr>
        <p:spPr>
          <a:xfrm flipH="1">
            <a:off x="6101466" y="4615694"/>
            <a:ext cx="198262" cy="316186"/>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11" name="Straight Connector 10"/>
          <p:cNvCxnSpPr>
            <a:stCxn id="58" idx="2"/>
            <a:endCxn id="7" idx="0"/>
          </p:cNvCxnSpPr>
          <p:nvPr/>
        </p:nvCxnSpPr>
        <p:spPr>
          <a:xfrm flipH="1">
            <a:off x="6299728" y="3703755"/>
            <a:ext cx="1112181" cy="281104"/>
          </a:xfrm>
          <a:prstGeom prst="line">
            <a:avLst/>
          </a:prstGeom>
          <a:ln w="1905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8" idx="2"/>
            <a:endCxn id="23" idx="0"/>
          </p:cNvCxnSpPr>
          <p:nvPr/>
        </p:nvCxnSpPr>
        <p:spPr>
          <a:xfrm>
            <a:off x="7411909" y="3703755"/>
            <a:ext cx="0" cy="279372"/>
          </a:xfrm>
          <a:prstGeom prst="line">
            <a:avLst/>
          </a:prstGeom>
          <a:ln w="1905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7490" y="5578769"/>
            <a:ext cx="2212064" cy="647080"/>
          </a:xfrm>
          <a:prstGeom prst="rect">
            <a:avLst/>
          </a:prstGeom>
          <a:noFill/>
          <a:ln>
            <a:noFill/>
          </a:ln>
        </p:spPr>
        <p:txBody>
          <a:bodyPr wrap="none" lIns="186468" tIns="149175" rIns="186468" bIns="149175"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latin typeface="Segoe UI Light"/>
              </a:rPr>
              <a:t>North Europe</a:t>
            </a:r>
          </a:p>
        </p:txBody>
      </p:sp>
      <p:sp>
        <p:nvSpPr>
          <p:cNvPr id="18" name="TextBox 17"/>
          <p:cNvSpPr txBox="1"/>
          <p:nvPr/>
        </p:nvSpPr>
        <p:spPr>
          <a:xfrm>
            <a:off x="9756750" y="5578769"/>
            <a:ext cx="2073619" cy="647080"/>
          </a:xfrm>
          <a:prstGeom prst="rect">
            <a:avLst/>
          </a:prstGeom>
          <a:noFill/>
          <a:ln>
            <a:noFill/>
          </a:ln>
        </p:spPr>
        <p:txBody>
          <a:bodyPr wrap="none" lIns="186468" tIns="149175" rIns="186468" bIns="149175"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latin typeface="Segoe UI Light"/>
              </a:rPr>
              <a:t>West Europe</a:t>
            </a:r>
          </a:p>
        </p:txBody>
      </p:sp>
      <p:grpSp>
        <p:nvGrpSpPr>
          <p:cNvPr id="44" name="Group 43"/>
          <p:cNvGrpSpPr/>
          <p:nvPr/>
        </p:nvGrpSpPr>
        <p:grpSpPr>
          <a:xfrm>
            <a:off x="5948982" y="620513"/>
            <a:ext cx="6027656" cy="1778281"/>
            <a:chOff x="5959924" y="885368"/>
            <a:chExt cx="5910003" cy="1743571"/>
          </a:xfrm>
          <a:solidFill>
            <a:schemeClr val="tx1"/>
          </a:solidFill>
        </p:grpSpPr>
        <p:sp>
          <p:nvSpPr>
            <p:cNvPr id="15" name="Rectangle 14"/>
            <p:cNvSpPr/>
            <p:nvPr/>
          </p:nvSpPr>
          <p:spPr bwMode="auto">
            <a:xfrm>
              <a:off x="5959924" y="2213504"/>
              <a:ext cx="5910003" cy="415435"/>
            </a:xfrm>
            <a:prstGeom prst="rect">
              <a:avLst/>
            </a:prstGeom>
            <a:grpFill/>
            <a:ln w="3175">
              <a:solidFill>
                <a:srgbClr val="7FBA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2040" dirty="0">
                  <a:solidFill>
                    <a:srgbClr val="505050">
                      <a:lumMod val="50000"/>
                    </a:srgbClr>
                  </a:solidFill>
                  <a:latin typeface="Segoe UI Light"/>
                </a:rPr>
                <a:t>Traffic Manager</a:t>
              </a:r>
            </a:p>
          </p:txBody>
        </p:sp>
        <p:cxnSp>
          <p:nvCxnSpPr>
            <p:cNvPr id="16" name="Straight Connector 15"/>
            <p:cNvCxnSpPr>
              <a:stCxn id="20" idx="4"/>
              <a:endCxn id="15" idx="0"/>
            </p:cNvCxnSpPr>
            <p:nvPr/>
          </p:nvCxnSpPr>
          <p:spPr>
            <a:xfrm flipH="1">
              <a:off x="8914926" y="1781665"/>
              <a:ext cx="1" cy="431839"/>
            </a:xfrm>
            <a:prstGeom prst="line">
              <a:avLst/>
            </a:prstGeom>
            <a:grpFill/>
            <a:ln w="3810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388469" y="885368"/>
              <a:ext cx="1052914" cy="896297"/>
              <a:chOff x="1389956" y="2335312"/>
              <a:chExt cx="1312239" cy="1117050"/>
            </a:xfrm>
            <a:grpFill/>
          </p:grpSpPr>
          <p:sp>
            <p:nvSpPr>
              <p:cNvPr id="20" name="Oval 19"/>
              <p:cNvSpPr/>
              <p:nvPr/>
            </p:nvSpPr>
            <p:spPr bwMode="auto">
              <a:xfrm>
                <a:off x="1487553" y="2335312"/>
                <a:ext cx="1117050" cy="1117050"/>
              </a:xfrm>
              <a:prstGeom prst="ellipse">
                <a:avLst/>
              </a:prstGeom>
              <a:grpFill/>
              <a:ln w="57150"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48" fontAlgn="base">
                  <a:lnSpc>
                    <a:spcPct val="90000"/>
                  </a:lnSpc>
                  <a:spcBef>
                    <a:spcPct val="0"/>
                  </a:spcBef>
                  <a:spcAft>
                    <a:spcPct val="0"/>
                  </a:spcAft>
                  <a:defRPr/>
                </a:pPr>
                <a:endParaRPr lang="en-US" sz="2400" kern="0" spc="-50" dirty="0">
                  <a:gradFill>
                    <a:gsLst>
                      <a:gs pos="36283">
                        <a:srgbClr val="505050"/>
                      </a:gs>
                      <a:gs pos="28000">
                        <a:srgbClr val="505050"/>
                      </a:gs>
                    </a:gsLst>
                    <a:lin ang="5400000" scaled="0"/>
                  </a:gradFill>
                  <a:latin typeface="Calibri"/>
                </a:endParaRPr>
              </a:p>
            </p:txBody>
          </p:sp>
          <p:sp>
            <p:nvSpPr>
              <p:cNvPr id="22" name="TextBox 21"/>
              <p:cNvSpPr txBox="1"/>
              <p:nvPr/>
            </p:nvSpPr>
            <p:spPr>
              <a:xfrm>
                <a:off x="1389956" y="2478019"/>
                <a:ext cx="1312239" cy="912661"/>
              </a:xfrm>
              <a:prstGeom prst="rect">
                <a:avLst/>
              </a:prstGeom>
              <a:noFill/>
              <a:ln>
                <a:noFill/>
              </a:ln>
            </p:spPr>
            <p:txBody>
              <a:bodyPr wrap="none" lIns="182828" tIns="146262" rIns="182828" bIns="146262" rtlCol="0" anchor="ctr">
                <a:spAutoFit/>
              </a:bodyPr>
              <a:lstStyle/>
              <a:p>
                <a:pPr algn="ctr" defTabSz="932145">
                  <a:lnSpc>
                    <a:spcPct val="90000"/>
                  </a:lnSpc>
                  <a:defRPr/>
                </a:pPr>
                <a:r>
                  <a:rPr lang="en-US" sz="1598" kern="0" spc="-50" dirty="0">
                    <a:solidFill>
                      <a:srgbClr val="505050"/>
                    </a:solidFill>
                    <a:latin typeface="Segoe UI Light"/>
                  </a:rPr>
                  <a:t>Outside/</a:t>
                </a:r>
              </a:p>
              <a:p>
                <a:pPr algn="ctr" defTabSz="932145">
                  <a:lnSpc>
                    <a:spcPct val="90000"/>
                  </a:lnSpc>
                  <a:defRPr/>
                </a:pPr>
                <a:r>
                  <a:rPr lang="en-US" sz="1598" kern="0" spc="-50" dirty="0">
                    <a:solidFill>
                      <a:srgbClr val="505050"/>
                    </a:solidFill>
                    <a:latin typeface="Segoe UI Light"/>
                  </a:rPr>
                  <a:t>Internet</a:t>
                </a:r>
              </a:p>
            </p:txBody>
          </p:sp>
        </p:grpSp>
      </p:grpSp>
      <p:sp>
        <p:nvSpPr>
          <p:cNvPr id="23" name="Rectangle 22"/>
          <p:cNvSpPr/>
          <p:nvPr/>
        </p:nvSpPr>
        <p:spPr bwMode="auto">
          <a:xfrm>
            <a:off x="6923867" y="3983127"/>
            <a:ext cx="976084" cy="630837"/>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Application</a:t>
            </a:r>
          </a:p>
          <a:p>
            <a:pPr algn="ctr" defTabSz="950663" fontAlgn="base">
              <a:spcBef>
                <a:spcPct val="0"/>
              </a:spcBef>
              <a:spcAft>
                <a:spcPct val="0"/>
              </a:spcAft>
            </a:pPr>
            <a:r>
              <a:rPr lang="en-US" sz="1428" dirty="0">
                <a:solidFill>
                  <a:srgbClr val="505050">
                    <a:lumMod val="50000"/>
                  </a:srgbClr>
                </a:solidFill>
                <a:latin typeface="Segoe UI Light"/>
              </a:rPr>
              <a:t>Gateway</a:t>
            </a:r>
          </a:p>
        </p:txBody>
      </p:sp>
      <p:sp>
        <p:nvSpPr>
          <p:cNvPr id="24" name="Rectangle 23"/>
          <p:cNvSpPr/>
          <p:nvPr/>
        </p:nvSpPr>
        <p:spPr bwMode="auto">
          <a:xfrm>
            <a:off x="8041492" y="3983127"/>
            <a:ext cx="976084" cy="630837"/>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Application</a:t>
            </a:r>
          </a:p>
          <a:p>
            <a:pPr algn="ctr" defTabSz="950663" fontAlgn="base">
              <a:spcBef>
                <a:spcPct val="0"/>
              </a:spcBef>
              <a:spcAft>
                <a:spcPct val="0"/>
              </a:spcAft>
            </a:pPr>
            <a:r>
              <a:rPr lang="en-US" sz="1428" dirty="0">
                <a:solidFill>
                  <a:srgbClr val="505050">
                    <a:lumMod val="50000"/>
                  </a:srgbClr>
                </a:solidFill>
                <a:latin typeface="Segoe UI Light"/>
              </a:rPr>
              <a:t>Gateway</a:t>
            </a:r>
          </a:p>
        </p:txBody>
      </p:sp>
      <p:sp>
        <p:nvSpPr>
          <p:cNvPr id="25" name="Rectangle 24"/>
          <p:cNvSpPr/>
          <p:nvPr/>
        </p:nvSpPr>
        <p:spPr bwMode="auto">
          <a:xfrm>
            <a:off x="8441209"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26" name="Rectangle 25"/>
          <p:cNvSpPr/>
          <p:nvPr/>
        </p:nvSpPr>
        <p:spPr bwMode="auto">
          <a:xfrm>
            <a:off x="6470264"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27" name="Rectangle 26"/>
          <p:cNvSpPr/>
          <p:nvPr/>
        </p:nvSpPr>
        <p:spPr bwMode="auto">
          <a:xfrm>
            <a:off x="7123727"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28" name="Rectangle 27"/>
          <p:cNvSpPr/>
          <p:nvPr/>
        </p:nvSpPr>
        <p:spPr bwMode="auto">
          <a:xfrm>
            <a:off x="7784226"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cxnSp>
        <p:nvCxnSpPr>
          <p:cNvPr id="29" name="Straight Connector 28"/>
          <p:cNvCxnSpPr>
            <a:stCxn id="7" idx="2"/>
            <a:endCxn id="26" idx="0"/>
          </p:cNvCxnSpPr>
          <p:nvPr/>
        </p:nvCxnSpPr>
        <p:spPr>
          <a:xfrm>
            <a:off x="6299728" y="4615694"/>
            <a:ext cx="458719" cy="316186"/>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0" name="Straight Connector 29"/>
          <p:cNvCxnSpPr>
            <a:stCxn id="23" idx="2"/>
            <a:endCxn id="26" idx="0"/>
          </p:cNvCxnSpPr>
          <p:nvPr/>
        </p:nvCxnSpPr>
        <p:spPr>
          <a:xfrm flipH="1">
            <a:off x="6758448" y="4613964"/>
            <a:ext cx="653462" cy="317917"/>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1" name="Straight Connector 30"/>
          <p:cNvCxnSpPr>
            <a:stCxn id="23" idx="2"/>
            <a:endCxn id="27" idx="0"/>
          </p:cNvCxnSpPr>
          <p:nvPr/>
        </p:nvCxnSpPr>
        <p:spPr>
          <a:xfrm>
            <a:off x="7411910" y="4613964"/>
            <a:ext cx="1" cy="317917"/>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2" name="Straight Connector 31"/>
          <p:cNvCxnSpPr>
            <a:stCxn id="23" idx="2"/>
            <a:endCxn id="28" idx="0"/>
          </p:cNvCxnSpPr>
          <p:nvPr/>
        </p:nvCxnSpPr>
        <p:spPr>
          <a:xfrm>
            <a:off x="7411909" y="4613964"/>
            <a:ext cx="660500" cy="317917"/>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3" name="Straight Connector 32"/>
          <p:cNvCxnSpPr>
            <a:stCxn id="24" idx="2"/>
            <a:endCxn id="25" idx="0"/>
          </p:cNvCxnSpPr>
          <p:nvPr/>
        </p:nvCxnSpPr>
        <p:spPr>
          <a:xfrm>
            <a:off x="8529535" y="4613963"/>
            <a:ext cx="199859" cy="317917"/>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4" name="Straight Connector 33"/>
          <p:cNvCxnSpPr>
            <a:stCxn id="24" idx="2"/>
            <a:endCxn id="28" idx="0"/>
          </p:cNvCxnSpPr>
          <p:nvPr/>
        </p:nvCxnSpPr>
        <p:spPr>
          <a:xfrm flipH="1">
            <a:off x="8072409" y="4613963"/>
            <a:ext cx="457126" cy="317917"/>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6" name="Straight Connector 35"/>
          <p:cNvCxnSpPr>
            <a:stCxn id="59" idx="2"/>
            <a:endCxn id="37" idx="0"/>
          </p:cNvCxnSpPr>
          <p:nvPr/>
        </p:nvCxnSpPr>
        <p:spPr>
          <a:xfrm>
            <a:off x="10774652" y="3698964"/>
            <a:ext cx="0" cy="284163"/>
          </a:xfrm>
          <a:prstGeom prst="line">
            <a:avLst/>
          </a:prstGeom>
          <a:ln w="1905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bwMode="auto">
          <a:xfrm>
            <a:off x="10286610" y="3983127"/>
            <a:ext cx="976084" cy="630837"/>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Application</a:t>
            </a:r>
          </a:p>
          <a:p>
            <a:pPr algn="ctr" defTabSz="950663" fontAlgn="base">
              <a:spcBef>
                <a:spcPct val="0"/>
              </a:spcBef>
              <a:spcAft>
                <a:spcPct val="0"/>
              </a:spcAft>
            </a:pPr>
            <a:r>
              <a:rPr lang="en-US" sz="1428" dirty="0">
                <a:solidFill>
                  <a:srgbClr val="505050">
                    <a:lumMod val="50000"/>
                  </a:srgbClr>
                </a:solidFill>
                <a:latin typeface="Segoe UI Light"/>
              </a:rPr>
              <a:t>Gateway</a:t>
            </a:r>
          </a:p>
        </p:txBody>
      </p:sp>
      <p:sp>
        <p:nvSpPr>
          <p:cNvPr id="38" name="Rectangle 37"/>
          <p:cNvSpPr/>
          <p:nvPr/>
        </p:nvSpPr>
        <p:spPr bwMode="auto">
          <a:xfrm>
            <a:off x="9833005"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39" name="Rectangle 38"/>
          <p:cNvSpPr/>
          <p:nvPr/>
        </p:nvSpPr>
        <p:spPr bwMode="auto">
          <a:xfrm>
            <a:off x="10489986"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40" name="Rectangle 39"/>
          <p:cNvSpPr/>
          <p:nvPr/>
        </p:nvSpPr>
        <p:spPr bwMode="auto">
          <a:xfrm>
            <a:off x="11146968"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cxnSp>
        <p:nvCxnSpPr>
          <p:cNvPr id="41" name="Straight Connector 40"/>
          <p:cNvCxnSpPr>
            <a:stCxn id="37" idx="2"/>
            <a:endCxn id="38" idx="0"/>
          </p:cNvCxnSpPr>
          <p:nvPr/>
        </p:nvCxnSpPr>
        <p:spPr>
          <a:xfrm flipH="1">
            <a:off x="10121189" y="4613963"/>
            <a:ext cx="653464" cy="317917"/>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42" name="Straight Connector 41"/>
          <p:cNvCxnSpPr>
            <a:stCxn id="37" idx="2"/>
            <a:endCxn id="39" idx="0"/>
          </p:cNvCxnSpPr>
          <p:nvPr/>
        </p:nvCxnSpPr>
        <p:spPr>
          <a:xfrm>
            <a:off x="10774652" y="4613963"/>
            <a:ext cx="3518" cy="317917"/>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43" name="Straight Connector 42"/>
          <p:cNvCxnSpPr>
            <a:stCxn id="37" idx="2"/>
            <a:endCxn id="40" idx="0"/>
          </p:cNvCxnSpPr>
          <p:nvPr/>
        </p:nvCxnSpPr>
        <p:spPr>
          <a:xfrm>
            <a:off x="10774652" y="4613963"/>
            <a:ext cx="660498" cy="317917"/>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8" name="Straight Connector 7"/>
          <p:cNvCxnSpPr>
            <a:stCxn id="15" idx="2"/>
            <a:endCxn id="52" idx="0"/>
          </p:cNvCxnSpPr>
          <p:nvPr/>
        </p:nvCxnSpPr>
        <p:spPr>
          <a:xfrm>
            <a:off x="8962810" y="2398794"/>
            <a:ext cx="1811843" cy="427079"/>
          </a:xfrm>
          <a:prstGeom prst="line">
            <a:avLst/>
          </a:prstGeom>
          <a:ln w="3810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5" idx="2"/>
            <a:endCxn id="50" idx="0"/>
          </p:cNvCxnSpPr>
          <p:nvPr/>
        </p:nvCxnSpPr>
        <p:spPr>
          <a:xfrm flipH="1">
            <a:off x="7411910" y="2398793"/>
            <a:ext cx="1550900" cy="419829"/>
          </a:xfrm>
          <a:prstGeom prst="line">
            <a:avLst/>
          </a:prstGeom>
          <a:ln w="3810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8" idx="2"/>
            <a:endCxn id="24" idx="0"/>
          </p:cNvCxnSpPr>
          <p:nvPr/>
        </p:nvCxnSpPr>
        <p:spPr>
          <a:xfrm>
            <a:off x="7411909" y="3703755"/>
            <a:ext cx="1117625" cy="279372"/>
          </a:xfrm>
          <a:prstGeom prst="line">
            <a:avLst/>
          </a:prstGeom>
          <a:ln w="1905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7287826" y="2818622"/>
            <a:ext cx="248169" cy="157486"/>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071" dirty="0">
                <a:solidFill>
                  <a:srgbClr val="505050">
                    <a:lumMod val="50000"/>
                  </a:srgbClr>
                </a:solidFill>
                <a:latin typeface="Segoe UI Light"/>
              </a:rPr>
              <a:t>PIP</a:t>
            </a:r>
          </a:p>
        </p:txBody>
      </p:sp>
      <p:cxnSp>
        <p:nvCxnSpPr>
          <p:cNvPr id="51" name="Straight Connector 50"/>
          <p:cNvCxnSpPr>
            <a:stCxn id="58" idx="0"/>
            <a:endCxn id="50" idx="2"/>
          </p:cNvCxnSpPr>
          <p:nvPr/>
        </p:nvCxnSpPr>
        <p:spPr>
          <a:xfrm flipV="1">
            <a:off x="7411910" y="2976107"/>
            <a:ext cx="1" cy="96810"/>
          </a:xfrm>
          <a:prstGeom prst="line">
            <a:avLst/>
          </a:prstGeom>
          <a:ln w="22225">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52" name="Rectangle 51"/>
          <p:cNvSpPr/>
          <p:nvPr/>
        </p:nvSpPr>
        <p:spPr bwMode="auto">
          <a:xfrm>
            <a:off x="10650568" y="2825872"/>
            <a:ext cx="248169" cy="157486"/>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071" dirty="0">
                <a:solidFill>
                  <a:srgbClr val="505050">
                    <a:lumMod val="50000"/>
                  </a:srgbClr>
                </a:solidFill>
                <a:latin typeface="Segoe UI Light"/>
              </a:rPr>
              <a:t>PIP</a:t>
            </a:r>
          </a:p>
        </p:txBody>
      </p:sp>
      <p:cxnSp>
        <p:nvCxnSpPr>
          <p:cNvPr id="53" name="Straight Connector 52"/>
          <p:cNvCxnSpPr>
            <a:endCxn id="59" idx="0"/>
          </p:cNvCxnSpPr>
          <p:nvPr/>
        </p:nvCxnSpPr>
        <p:spPr>
          <a:xfrm>
            <a:off x="10774651" y="3060102"/>
            <a:ext cx="1" cy="8025"/>
          </a:xfrm>
          <a:prstGeom prst="line">
            <a:avLst/>
          </a:prstGeom>
          <a:ln w="22225">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58" name="Rectangle 57"/>
          <p:cNvSpPr/>
          <p:nvPr/>
        </p:nvSpPr>
        <p:spPr bwMode="auto">
          <a:xfrm>
            <a:off x="6923867" y="3072917"/>
            <a:ext cx="976084" cy="630837"/>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Load Balancer</a:t>
            </a:r>
          </a:p>
        </p:txBody>
      </p:sp>
      <p:sp>
        <p:nvSpPr>
          <p:cNvPr id="59" name="Rectangle 58"/>
          <p:cNvSpPr/>
          <p:nvPr/>
        </p:nvSpPr>
        <p:spPr bwMode="auto">
          <a:xfrm>
            <a:off x="10286610" y="3068127"/>
            <a:ext cx="976084" cy="630837"/>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Load Balancer</a:t>
            </a:r>
          </a:p>
        </p:txBody>
      </p:sp>
    </p:spTree>
    <p:extLst>
      <p:ext uri="{BB962C8B-B14F-4D97-AF65-F5344CB8AC3E}">
        <p14:creationId xmlns:p14="http://schemas.microsoft.com/office/powerpoint/2010/main" val="88876541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A more advanced scenario</a:t>
            </a:r>
          </a:p>
        </p:txBody>
      </p:sp>
    </p:spTree>
    <p:extLst>
      <p:ext uri="{BB962C8B-B14F-4D97-AF65-F5344CB8AC3E}">
        <p14:creationId xmlns:p14="http://schemas.microsoft.com/office/powerpoint/2010/main" val="4260471020"/>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0BF44EA-AE54-465A-87CA-71D5648B4822}"/>
              </a:ext>
            </a:extLst>
          </p:cNvPr>
          <p:cNvSpPr/>
          <p:nvPr/>
        </p:nvSpPr>
        <p:spPr bwMode="auto">
          <a:xfrm>
            <a:off x="10332489" y="1818619"/>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p:txBody>
      </p:sp>
      <p:sp>
        <p:nvSpPr>
          <p:cNvPr id="15" name="Rectangle 14">
            <a:extLst>
              <a:ext uri="{FF2B5EF4-FFF2-40B4-BE49-F238E27FC236}">
                <a16:creationId xmlns:a16="http://schemas.microsoft.com/office/drawing/2014/main" id="{11A9F3C8-ECF7-4406-ABB9-5D42B9691B96}"/>
              </a:ext>
            </a:extLst>
          </p:cNvPr>
          <p:cNvSpPr/>
          <p:nvPr/>
        </p:nvSpPr>
        <p:spPr bwMode="auto">
          <a:xfrm>
            <a:off x="8305689" y="1818619"/>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p:txBody>
      </p:sp>
      <p:sp>
        <p:nvSpPr>
          <p:cNvPr id="16" name="Rectangle 15">
            <a:extLst>
              <a:ext uri="{FF2B5EF4-FFF2-40B4-BE49-F238E27FC236}">
                <a16:creationId xmlns:a16="http://schemas.microsoft.com/office/drawing/2014/main" id="{9D0B30D1-D382-4EC0-A350-D7E94C2B18B1}"/>
              </a:ext>
            </a:extLst>
          </p:cNvPr>
          <p:cNvSpPr/>
          <p:nvPr/>
        </p:nvSpPr>
        <p:spPr bwMode="auto">
          <a:xfrm>
            <a:off x="8305689" y="1355805"/>
            <a:ext cx="39888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1</a:t>
            </a:r>
          </a:p>
        </p:txBody>
      </p:sp>
      <p:sp>
        <p:nvSpPr>
          <p:cNvPr id="17" name="Rectangle 16">
            <a:extLst>
              <a:ext uri="{FF2B5EF4-FFF2-40B4-BE49-F238E27FC236}">
                <a16:creationId xmlns:a16="http://schemas.microsoft.com/office/drawing/2014/main" id="{B0C4DD6B-B963-4F1B-A196-3E0FB9C2EA58}"/>
              </a:ext>
            </a:extLst>
          </p:cNvPr>
          <p:cNvSpPr/>
          <p:nvPr/>
        </p:nvSpPr>
        <p:spPr bwMode="auto">
          <a:xfrm>
            <a:off x="8300150" y="899060"/>
            <a:ext cx="19620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1</a:t>
            </a:r>
          </a:p>
        </p:txBody>
      </p:sp>
      <p:sp>
        <p:nvSpPr>
          <p:cNvPr id="18" name="Rectangle 17">
            <a:extLst>
              <a:ext uri="{FF2B5EF4-FFF2-40B4-BE49-F238E27FC236}">
                <a16:creationId xmlns:a16="http://schemas.microsoft.com/office/drawing/2014/main" id="{9215D7D1-BAFB-4593-B2A0-A848BDA399F9}"/>
              </a:ext>
            </a:extLst>
          </p:cNvPr>
          <p:cNvSpPr/>
          <p:nvPr/>
        </p:nvSpPr>
        <p:spPr bwMode="auto">
          <a:xfrm>
            <a:off x="10326950" y="894985"/>
            <a:ext cx="19620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2</a:t>
            </a:r>
          </a:p>
        </p:txBody>
      </p:sp>
    </p:spTree>
    <p:extLst>
      <p:ext uri="{BB962C8B-B14F-4D97-AF65-F5344CB8AC3E}">
        <p14:creationId xmlns:p14="http://schemas.microsoft.com/office/powerpoint/2010/main" val="32727861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25" name="Rectangle 24">
            <a:extLst>
              <a:ext uri="{FF2B5EF4-FFF2-40B4-BE49-F238E27FC236}">
                <a16:creationId xmlns:a16="http://schemas.microsoft.com/office/drawing/2014/main" id="{303F5362-2FF2-4A3A-B104-EE1322027B4A}"/>
              </a:ext>
            </a:extLst>
          </p:cNvPr>
          <p:cNvSpPr/>
          <p:nvPr/>
        </p:nvSpPr>
        <p:spPr bwMode="auto">
          <a:xfrm>
            <a:off x="10332489" y="1818619"/>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p:txBody>
      </p:sp>
      <p:sp>
        <p:nvSpPr>
          <p:cNvPr id="29" name="Rectangle 28">
            <a:extLst>
              <a:ext uri="{FF2B5EF4-FFF2-40B4-BE49-F238E27FC236}">
                <a16:creationId xmlns:a16="http://schemas.microsoft.com/office/drawing/2014/main" id="{29CC0EB9-DDAE-43E6-B3D9-7D9327960557}"/>
              </a:ext>
            </a:extLst>
          </p:cNvPr>
          <p:cNvSpPr/>
          <p:nvPr/>
        </p:nvSpPr>
        <p:spPr bwMode="auto">
          <a:xfrm>
            <a:off x="8305689" y="1818619"/>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6131FD3-927F-4BA4-94B1-BC305240B01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23" name="Rectangle 22">
            <a:extLst>
              <a:ext uri="{FF2B5EF4-FFF2-40B4-BE49-F238E27FC236}">
                <a16:creationId xmlns:a16="http://schemas.microsoft.com/office/drawing/2014/main" id="{492E3D12-C0CD-4972-B906-F3EA7FC6FFF8}"/>
              </a:ext>
            </a:extLst>
          </p:cNvPr>
          <p:cNvSpPr/>
          <p:nvPr/>
        </p:nvSpPr>
        <p:spPr bwMode="auto">
          <a:xfrm>
            <a:off x="4253785" y="2395414"/>
            <a:ext cx="1962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1</a:t>
            </a:r>
          </a:p>
          <a:p>
            <a:pPr algn="ctr" defTabSz="932472" fontAlgn="base">
              <a:spcBef>
                <a:spcPct val="0"/>
              </a:spcBef>
              <a:spcAft>
                <a:spcPct val="0"/>
              </a:spcAft>
            </a:pPr>
            <a:r>
              <a:rPr lang="en-GB" sz="1400" dirty="0">
                <a:solidFill>
                  <a:schemeClr val="bg1"/>
                </a:solidFill>
              </a:rPr>
              <a:t>(http on port 80)</a:t>
            </a:r>
            <a:endParaRPr lang="en-GB" sz="2000" dirty="0">
              <a:solidFill>
                <a:schemeClr val="bg1"/>
              </a:solidFill>
            </a:endParaRPr>
          </a:p>
        </p:txBody>
      </p:sp>
      <p:sp>
        <p:nvSpPr>
          <p:cNvPr id="24" name="Rectangle 23">
            <a:extLst>
              <a:ext uri="{FF2B5EF4-FFF2-40B4-BE49-F238E27FC236}">
                <a16:creationId xmlns:a16="http://schemas.microsoft.com/office/drawing/2014/main" id="{4C682014-ECB0-4C6A-85EE-FEFE35574761}"/>
              </a:ext>
            </a:extLst>
          </p:cNvPr>
          <p:cNvSpPr/>
          <p:nvPr/>
        </p:nvSpPr>
        <p:spPr bwMode="auto">
          <a:xfrm>
            <a:off x="6279204" y="2395414"/>
            <a:ext cx="1962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2</a:t>
            </a:r>
          </a:p>
          <a:p>
            <a:pPr algn="ctr" defTabSz="932472" fontAlgn="base">
              <a:spcBef>
                <a:spcPct val="0"/>
              </a:spcBef>
              <a:spcAft>
                <a:spcPct val="0"/>
              </a:spcAft>
            </a:pPr>
            <a:r>
              <a:rPr lang="en-GB" sz="1400" dirty="0">
                <a:solidFill>
                  <a:schemeClr val="bg1"/>
                </a:solidFill>
              </a:rPr>
              <a:t>(https on port 443 – site 1 cert)</a:t>
            </a:r>
            <a:endParaRPr lang="en-GB" sz="2000" dirty="0">
              <a:solidFill>
                <a:schemeClr val="bg1"/>
              </a:solidFill>
            </a:endParaRPr>
          </a:p>
        </p:txBody>
      </p:sp>
      <p:sp>
        <p:nvSpPr>
          <p:cNvPr id="39" name="Rectangle 38">
            <a:extLst>
              <a:ext uri="{FF2B5EF4-FFF2-40B4-BE49-F238E27FC236}">
                <a16:creationId xmlns:a16="http://schemas.microsoft.com/office/drawing/2014/main" id="{F26E3B05-DF9B-4D23-9561-A2D4C0E0833D}"/>
              </a:ext>
            </a:extLst>
          </p:cNvPr>
          <p:cNvSpPr/>
          <p:nvPr/>
        </p:nvSpPr>
        <p:spPr bwMode="auto">
          <a:xfrm>
            <a:off x="106471" y="475354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2000" dirty="0">
              <a:solidFill>
                <a:schemeClr val="bg1"/>
              </a:solidFill>
            </a:endParaRPr>
          </a:p>
        </p:txBody>
      </p:sp>
      <p:sp>
        <p:nvSpPr>
          <p:cNvPr id="40" name="Rectangle 39">
            <a:extLst>
              <a:ext uri="{FF2B5EF4-FFF2-40B4-BE49-F238E27FC236}">
                <a16:creationId xmlns:a16="http://schemas.microsoft.com/office/drawing/2014/main" id="{8F1312B7-8D18-4706-A896-51F3E177D0F1}"/>
              </a:ext>
            </a:extLst>
          </p:cNvPr>
          <p:cNvSpPr/>
          <p:nvPr/>
        </p:nvSpPr>
        <p:spPr bwMode="auto">
          <a:xfrm>
            <a:off x="106471" y="569450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41" name="Rectangle 40">
            <a:extLst>
              <a:ext uri="{FF2B5EF4-FFF2-40B4-BE49-F238E27FC236}">
                <a16:creationId xmlns:a16="http://schemas.microsoft.com/office/drawing/2014/main" id="{E9C7D02A-8F87-4FFA-B43C-CDAFDC4E2C6E}"/>
              </a:ext>
            </a:extLst>
          </p:cNvPr>
          <p:cNvSpPr/>
          <p:nvPr/>
        </p:nvSpPr>
        <p:spPr bwMode="auto">
          <a:xfrm>
            <a:off x="4253785"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42" name="Rectangle 41">
            <a:extLst>
              <a:ext uri="{FF2B5EF4-FFF2-40B4-BE49-F238E27FC236}">
                <a16:creationId xmlns:a16="http://schemas.microsoft.com/office/drawing/2014/main" id="{1F75074E-4259-4593-AE3A-43B5AB7AA219}"/>
              </a:ext>
            </a:extLst>
          </p:cNvPr>
          <p:cNvSpPr/>
          <p:nvPr/>
        </p:nvSpPr>
        <p:spPr bwMode="auto">
          <a:xfrm>
            <a:off x="8305689"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cxnSp>
        <p:nvCxnSpPr>
          <p:cNvPr id="43" name="Straight Connector 42">
            <a:extLst>
              <a:ext uri="{FF2B5EF4-FFF2-40B4-BE49-F238E27FC236}">
                <a16:creationId xmlns:a16="http://schemas.microsoft.com/office/drawing/2014/main" id="{5230437E-6516-45A5-B705-C81D8FAB3349}"/>
              </a:ext>
            </a:extLst>
          </p:cNvPr>
          <p:cNvCxnSpPr>
            <a:cxnSpLocks/>
            <a:endCxn id="78" idx="2"/>
          </p:cNvCxnSpPr>
          <p:nvPr/>
        </p:nvCxnSpPr>
        <p:spPr>
          <a:xfrm flipV="1">
            <a:off x="2115936" y="3276887"/>
            <a:ext cx="0" cy="537432"/>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7F8980-E0F5-4FAC-B781-573707490B13}"/>
              </a:ext>
            </a:extLst>
          </p:cNvPr>
          <p:cNvCxnSpPr>
            <a:cxnSpLocks/>
          </p:cNvCxnSpPr>
          <p:nvPr/>
        </p:nvCxnSpPr>
        <p:spPr>
          <a:xfrm>
            <a:off x="681691" y="3281965"/>
            <a:ext cx="0" cy="65759"/>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BB7FB21-43FE-409E-A4B0-F45406D498FD}"/>
              </a:ext>
            </a:extLst>
          </p:cNvPr>
          <p:cNvCxnSpPr>
            <a:cxnSpLocks/>
            <a:stCxn id="79" idx="2"/>
          </p:cNvCxnSpPr>
          <p:nvPr/>
        </p:nvCxnSpPr>
        <p:spPr>
          <a:xfrm>
            <a:off x="3483345" y="3272236"/>
            <a:ext cx="0" cy="1082948"/>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78DB0EB-DC37-4CE2-AE75-6ACACC48A33E}"/>
              </a:ext>
            </a:extLst>
          </p:cNvPr>
          <p:cNvCxnSpPr>
            <a:cxnSpLocks/>
          </p:cNvCxnSpPr>
          <p:nvPr/>
        </p:nvCxnSpPr>
        <p:spPr>
          <a:xfrm>
            <a:off x="5272493" y="3272236"/>
            <a:ext cx="0" cy="1004658"/>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3A15A11-CC22-4279-8859-68AA029C74B0}"/>
              </a:ext>
            </a:extLst>
          </p:cNvPr>
          <p:cNvCxnSpPr>
            <a:cxnSpLocks/>
            <a:stCxn id="24" idx="2"/>
          </p:cNvCxnSpPr>
          <p:nvPr/>
        </p:nvCxnSpPr>
        <p:spPr>
          <a:xfrm>
            <a:off x="7260204" y="3272236"/>
            <a:ext cx="0" cy="542083"/>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9982B89-4D86-4BA1-B78E-D94F0A9674E4}"/>
              </a:ext>
            </a:extLst>
          </p:cNvPr>
          <p:cNvCxnSpPr>
            <a:cxnSpLocks/>
          </p:cNvCxnSpPr>
          <p:nvPr/>
        </p:nvCxnSpPr>
        <p:spPr>
          <a:xfrm>
            <a:off x="5083956" y="3272236"/>
            <a:ext cx="0" cy="75488"/>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9E03E57-1C81-4919-8998-E4A9B1254667}"/>
              </a:ext>
            </a:extLst>
          </p:cNvPr>
          <p:cNvCxnSpPr>
            <a:cxnSpLocks/>
          </p:cNvCxnSpPr>
          <p:nvPr/>
        </p:nvCxnSpPr>
        <p:spPr>
          <a:xfrm>
            <a:off x="10192504" y="3272236"/>
            <a:ext cx="0" cy="75488"/>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0AF6159-22CC-46AE-B8C9-CBB983B5CB5D}"/>
              </a:ext>
            </a:extLst>
          </p:cNvPr>
          <p:cNvCxnSpPr>
            <a:cxnSpLocks/>
          </p:cNvCxnSpPr>
          <p:nvPr/>
        </p:nvCxnSpPr>
        <p:spPr>
          <a:xfrm>
            <a:off x="10390471" y="3272236"/>
            <a:ext cx="0" cy="542083"/>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B880CA5-C069-4AF1-89BE-E203D802CF36}"/>
              </a:ext>
            </a:extLst>
          </p:cNvPr>
          <p:cNvCxnSpPr>
            <a:cxnSpLocks/>
            <a:stCxn id="35" idx="2"/>
          </p:cNvCxnSpPr>
          <p:nvPr/>
        </p:nvCxnSpPr>
        <p:spPr>
          <a:xfrm>
            <a:off x="9286689" y="2797269"/>
            <a:ext cx="0" cy="1479625"/>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76533D-F5C0-45C4-89BD-5C4C2499C59C}"/>
              </a:ext>
            </a:extLst>
          </p:cNvPr>
          <p:cNvCxnSpPr>
            <a:cxnSpLocks/>
            <a:stCxn id="36" idx="2"/>
          </p:cNvCxnSpPr>
          <p:nvPr/>
        </p:nvCxnSpPr>
        <p:spPr>
          <a:xfrm>
            <a:off x="11313489" y="2793194"/>
            <a:ext cx="0" cy="1483700"/>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EA2D4336-DC43-4865-AEB2-1C0FE5A8D763}"/>
              </a:ext>
            </a:extLst>
          </p:cNvPr>
          <p:cNvSpPr/>
          <p:nvPr/>
        </p:nvSpPr>
        <p:spPr bwMode="auto">
          <a:xfrm>
            <a:off x="8311228" y="2869036"/>
            <a:ext cx="39888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1</a:t>
            </a:r>
          </a:p>
        </p:txBody>
      </p:sp>
      <p:sp>
        <p:nvSpPr>
          <p:cNvPr id="102" name="Rectangle 101">
            <a:extLst>
              <a:ext uri="{FF2B5EF4-FFF2-40B4-BE49-F238E27FC236}">
                <a16:creationId xmlns:a16="http://schemas.microsoft.com/office/drawing/2014/main" id="{98FB593C-B02C-4720-AF27-61933822A0D0}"/>
              </a:ext>
            </a:extLst>
          </p:cNvPr>
          <p:cNvSpPr/>
          <p:nvPr/>
        </p:nvSpPr>
        <p:spPr bwMode="auto">
          <a:xfrm>
            <a:off x="8305689" y="1355805"/>
            <a:ext cx="39888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1</a:t>
            </a:r>
          </a:p>
        </p:txBody>
      </p:sp>
      <p:sp>
        <p:nvSpPr>
          <p:cNvPr id="30" name="Rectangle 29">
            <a:extLst>
              <a:ext uri="{FF2B5EF4-FFF2-40B4-BE49-F238E27FC236}">
                <a16:creationId xmlns:a16="http://schemas.microsoft.com/office/drawing/2014/main" id="{E81B3968-C676-4152-93CE-0CA263C7401F}"/>
              </a:ext>
            </a:extLst>
          </p:cNvPr>
          <p:cNvSpPr/>
          <p:nvPr/>
        </p:nvSpPr>
        <p:spPr bwMode="auto">
          <a:xfrm>
            <a:off x="8300150" y="899060"/>
            <a:ext cx="19620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1</a:t>
            </a:r>
          </a:p>
        </p:txBody>
      </p:sp>
      <p:sp>
        <p:nvSpPr>
          <p:cNvPr id="31" name="Rectangle 30">
            <a:extLst>
              <a:ext uri="{FF2B5EF4-FFF2-40B4-BE49-F238E27FC236}">
                <a16:creationId xmlns:a16="http://schemas.microsoft.com/office/drawing/2014/main" id="{9B743B70-E370-4B49-9EC9-FDFFDA8DC7C8}"/>
              </a:ext>
            </a:extLst>
          </p:cNvPr>
          <p:cNvSpPr/>
          <p:nvPr/>
        </p:nvSpPr>
        <p:spPr bwMode="auto">
          <a:xfrm>
            <a:off x="10326950" y="894985"/>
            <a:ext cx="19620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2</a:t>
            </a:r>
          </a:p>
        </p:txBody>
      </p:sp>
      <p:sp>
        <p:nvSpPr>
          <p:cNvPr id="35" name="Rectangle 34">
            <a:extLst>
              <a:ext uri="{FF2B5EF4-FFF2-40B4-BE49-F238E27FC236}">
                <a16:creationId xmlns:a16="http://schemas.microsoft.com/office/drawing/2014/main" id="{3A79D32A-C5C3-494E-90BA-58659E59DC4C}"/>
              </a:ext>
            </a:extLst>
          </p:cNvPr>
          <p:cNvSpPr/>
          <p:nvPr/>
        </p:nvSpPr>
        <p:spPr bwMode="auto">
          <a:xfrm>
            <a:off x="8305689" y="2394069"/>
            <a:ext cx="19620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2</a:t>
            </a:r>
          </a:p>
        </p:txBody>
      </p:sp>
      <p:sp>
        <p:nvSpPr>
          <p:cNvPr id="36" name="Rectangle 35">
            <a:extLst>
              <a:ext uri="{FF2B5EF4-FFF2-40B4-BE49-F238E27FC236}">
                <a16:creationId xmlns:a16="http://schemas.microsoft.com/office/drawing/2014/main" id="{45C66B10-3D55-4195-9D1F-376F88FEC16D}"/>
              </a:ext>
            </a:extLst>
          </p:cNvPr>
          <p:cNvSpPr/>
          <p:nvPr/>
        </p:nvSpPr>
        <p:spPr bwMode="auto">
          <a:xfrm>
            <a:off x="10332489" y="2389994"/>
            <a:ext cx="19620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3</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7724"/>
            <a:ext cx="12194088"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1  </a:t>
            </a:r>
            <a:r>
              <a:rPr lang="en-GB" sz="1600" dirty="0">
                <a:solidFill>
                  <a:schemeClr val="bg1"/>
                </a:solidFill>
              </a:rPr>
              <a:t> (HTTP – Site 1)</a:t>
            </a:r>
            <a:endParaRPr lang="en-GB" sz="2000" dirty="0">
              <a:solidFill>
                <a:schemeClr val="bg1"/>
              </a:solidFill>
            </a:endParaRPr>
          </a:p>
        </p:txBody>
      </p:sp>
      <p:sp>
        <p:nvSpPr>
          <p:cNvPr id="26" name="Rectangle 25">
            <a:extLst>
              <a:ext uri="{FF2B5EF4-FFF2-40B4-BE49-F238E27FC236}">
                <a16:creationId xmlns:a16="http://schemas.microsoft.com/office/drawing/2014/main" id="{252280D0-433B-46D0-84E1-CB7B06E6856B}"/>
              </a:ext>
            </a:extLst>
          </p:cNvPr>
          <p:cNvSpPr/>
          <p:nvPr/>
        </p:nvSpPr>
        <p:spPr bwMode="auto">
          <a:xfrm>
            <a:off x="100401" y="3814319"/>
            <a:ext cx="12194088"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2</a:t>
            </a:r>
            <a:r>
              <a:rPr lang="en-GB" sz="1600" dirty="0">
                <a:solidFill>
                  <a:schemeClr val="bg1"/>
                </a:solidFill>
              </a:rPr>
              <a:t>   (HTTPS – Site 1)</a:t>
            </a:r>
            <a:endParaRPr lang="en-GB" sz="2000" dirty="0">
              <a:solidFill>
                <a:schemeClr val="bg1"/>
              </a:solidFill>
            </a:endParaRPr>
          </a:p>
        </p:txBody>
      </p:sp>
      <p:sp>
        <p:nvSpPr>
          <p:cNvPr id="37" name="Rectangle 36">
            <a:extLst>
              <a:ext uri="{FF2B5EF4-FFF2-40B4-BE49-F238E27FC236}">
                <a16:creationId xmlns:a16="http://schemas.microsoft.com/office/drawing/2014/main" id="{F5DD17F7-22D9-490B-BC2F-A42E8CCA43E7}"/>
              </a:ext>
            </a:extLst>
          </p:cNvPr>
          <p:cNvSpPr/>
          <p:nvPr/>
        </p:nvSpPr>
        <p:spPr bwMode="auto">
          <a:xfrm>
            <a:off x="100401" y="4276894"/>
            <a:ext cx="12194088"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3</a:t>
            </a:r>
            <a:r>
              <a:rPr lang="en-GB" sz="1600" dirty="0">
                <a:solidFill>
                  <a:schemeClr val="bg1"/>
                </a:solidFill>
              </a:rPr>
              <a:t>   (HTTP – Site 2 – Path 1, Path 2, and Default)</a:t>
            </a:r>
            <a:endParaRPr lang="en-GB" sz="2000" dirty="0">
              <a:solidFill>
                <a:schemeClr val="bg1"/>
              </a:solidFill>
            </a:endParaRPr>
          </a:p>
        </p:txBody>
      </p:sp>
      <p:sp>
        <p:nvSpPr>
          <p:cNvPr id="77" name="Rectangle 76">
            <a:extLst>
              <a:ext uri="{FF2B5EF4-FFF2-40B4-BE49-F238E27FC236}">
                <a16:creationId xmlns:a16="http://schemas.microsoft.com/office/drawing/2014/main" id="{DED83145-C27E-4F5C-B574-1F40F882851D}"/>
              </a:ext>
            </a:extLst>
          </p:cNvPr>
          <p:cNvSpPr/>
          <p:nvPr/>
        </p:nvSpPr>
        <p:spPr bwMode="auto">
          <a:xfrm>
            <a:off x="106471" y="2400065"/>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150" dirty="0">
                <a:solidFill>
                  <a:schemeClr val="bg1"/>
                </a:solidFill>
              </a:rPr>
              <a:t>Multi-site Listener 1</a:t>
            </a:r>
          </a:p>
          <a:p>
            <a:pPr algn="ctr" defTabSz="932472" fontAlgn="base">
              <a:spcBef>
                <a:spcPct val="0"/>
              </a:spcBef>
              <a:spcAft>
                <a:spcPct val="0"/>
              </a:spcAft>
            </a:pPr>
            <a:r>
              <a:rPr lang="en-GB" sz="1000" dirty="0">
                <a:solidFill>
                  <a:schemeClr val="bg1"/>
                </a:solidFill>
              </a:rPr>
              <a:t>(Site 1 http on port 80)</a:t>
            </a:r>
            <a:endParaRPr lang="en-GB" sz="1200" dirty="0">
              <a:solidFill>
                <a:schemeClr val="bg1"/>
              </a:solidFill>
            </a:endParaRPr>
          </a:p>
        </p:txBody>
      </p:sp>
      <p:sp>
        <p:nvSpPr>
          <p:cNvPr id="78" name="Rectangle 77">
            <a:extLst>
              <a:ext uri="{FF2B5EF4-FFF2-40B4-BE49-F238E27FC236}">
                <a16:creationId xmlns:a16="http://schemas.microsoft.com/office/drawing/2014/main" id="{0E3BA284-9465-40A6-A4F9-3C8F417E71D6}"/>
              </a:ext>
            </a:extLst>
          </p:cNvPr>
          <p:cNvSpPr/>
          <p:nvPr/>
        </p:nvSpPr>
        <p:spPr bwMode="auto">
          <a:xfrm>
            <a:off x="1467936" y="2400065"/>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150" dirty="0">
                <a:solidFill>
                  <a:schemeClr val="bg1"/>
                </a:solidFill>
              </a:rPr>
              <a:t>Multi-site Listener 2</a:t>
            </a:r>
          </a:p>
          <a:p>
            <a:pPr algn="ctr" defTabSz="932472" fontAlgn="base">
              <a:spcBef>
                <a:spcPct val="0"/>
              </a:spcBef>
              <a:spcAft>
                <a:spcPct val="0"/>
              </a:spcAft>
            </a:pPr>
            <a:r>
              <a:rPr lang="en-GB" sz="920" dirty="0">
                <a:solidFill>
                  <a:schemeClr val="bg1"/>
                </a:solidFill>
              </a:rPr>
              <a:t>(Site 1 https on port 443)</a:t>
            </a:r>
          </a:p>
        </p:txBody>
      </p:sp>
      <p:sp>
        <p:nvSpPr>
          <p:cNvPr id="79" name="Rectangle 78">
            <a:extLst>
              <a:ext uri="{FF2B5EF4-FFF2-40B4-BE49-F238E27FC236}">
                <a16:creationId xmlns:a16="http://schemas.microsoft.com/office/drawing/2014/main" id="{33507DD4-B9F5-4A46-963B-FF858985F46E}"/>
              </a:ext>
            </a:extLst>
          </p:cNvPr>
          <p:cNvSpPr/>
          <p:nvPr/>
        </p:nvSpPr>
        <p:spPr bwMode="auto">
          <a:xfrm>
            <a:off x="2835345" y="2395414"/>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150" dirty="0">
                <a:solidFill>
                  <a:schemeClr val="bg1"/>
                </a:solidFill>
              </a:rPr>
              <a:t>Multi-site Listener 3</a:t>
            </a:r>
          </a:p>
          <a:p>
            <a:pPr algn="ctr" defTabSz="932472" fontAlgn="base">
              <a:spcBef>
                <a:spcPct val="0"/>
              </a:spcBef>
              <a:spcAft>
                <a:spcPct val="0"/>
              </a:spcAft>
            </a:pPr>
            <a:r>
              <a:rPr lang="en-GB" sz="1000" dirty="0">
                <a:solidFill>
                  <a:schemeClr val="bg1"/>
                </a:solidFill>
              </a:rPr>
              <a:t>(Site 2 http on port 80)</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94701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6131FD3-927F-4BA4-94B1-BC305240B01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23" name="Rectangle 22">
            <a:extLst>
              <a:ext uri="{FF2B5EF4-FFF2-40B4-BE49-F238E27FC236}">
                <a16:creationId xmlns:a16="http://schemas.microsoft.com/office/drawing/2014/main" id="{492E3D12-C0CD-4972-B906-F3EA7FC6FFF8}"/>
              </a:ext>
            </a:extLst>
          </p:cNvPr>
          <p:cNvSpPr/>
          <p:nvPr/>
        </p:nvSpPr>
        <p:spPr bwMode="auto">
          <a:xfrm>
            <a:off x="4253785" y="2395414"/>
            <a:ext cx="1962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1</a:t>
            </a:r>
          </a:p>
          <a:p>
            <a:pPr algn="ctr" defTabSz="932472" fontAlgn="base">
              <a:spcBef>
                <a:spcPct val="0"/>
              </a:spcBef>
              <a:spcAft>
                <a:spcPct val="0"/>
              </a:spcAft>
            </a:pPr>
            <a:r>
              <a:rPr lang="en-GB" sz="1400" dirty="0">
                <a:solidFill>
                  <a:schemeClr val="bg1"/>
                </a:solidFill>
              </a:rPr>
              <a:t>(http on port 80)</a:t>
            </a:r>
            <a:endParaRPr lang="en-GB" sz="2000" dirty="0">
              <a:solidFill>
                <a:schemeClr val="bg1"/>
              </a:solidFill>
            </a:endParaRPr>
          </a:p>
        </p:txBody>
      </p:sp>
      <p:sp>
        <p:nvSpPr>
          <p:cNvPr id="39" name="Rectangle 38">
            <a:extLst>
              <a:ext uri="{FF2B5EF4-FFF2-40B4-BE49-F238E27FC236}">
                <a16:creationId xmlns:a16="http://schemas.microsoft.com/office/drawing/2014/main" id="{F26E3B05-DF9B-4D23-9561-A2D4C0E0833D}"/>
              </a:ext>
            </a:extLst>
          </p:cNvPr>
          <p:cNvSpPr/>
          <p:nvPr/>
        </p:nvSpPr>
        <p:spPr bwMode="auto">
          <a:xfrm>
            <a:off x="106471" y="475354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2000" dirty="0">
              <a:solidFill>
                <a:schemeClr val="bg1"/>
              </a:solidFill>
            </a:endParaRPr>
          </a:p>
        </p:txBody>
      </p:sp>
      <p:sp>
        <p:nvSpPr>
          <p:cNvPr id="40" name="Rectangle 39">
            <a:extLst>
              <a:ext uri="{FF2B5EF4-FFF2-40B4-BE49-F238E27FC236}">
                <a16:creationId xmlns:a16="http://schemas.microsoft.com/office/drawing/2014/main" id="{8F1312B7-8D18-4706-A896-51F3E177D0F1}"/>
              </a:ext>
            </a:extLst>
          </p:cNvPr>
          <p:cNvSpPr/>
          <p:nvPr/>
        </p:nvSpPr>
        <p:spPr bwMode="auto">
          <a:xfrm>
            <a:off x="106471" y="569450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41" name="Rectangle 40">
            <a:extLst>
              <a:ext uri="{FF2B5EF4-FFF2-40B4-BE49-F238E27FC236}">
                <a16:creationId xmlns:a16="http://schemas.microsoft.com/office/drawing/2014/main" id="{E9C7D02A-8F87-4FFA-B43C-CDAFDC4E2C6E}"/>
              </a:ext>
            </a:extLst>
          </p:cNvPr>
          <p:cNvSpPr/>
          <p:nvPr/>
        </p:nvSpPr>
        <p:spPr bwMode="auto">
          <a:xfrm>
            <a:off x="4253785"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42" name="Rectangle 41">
            <a:extLst>
              <a:ext uri="{FF2B5EF4-FFF2-40B4-BE49-F238E27FC236}">
                <a16:creationId xmlns:a16="http://schemas.microsoft.com/office/drawing/2014/main" id="{1F75074E-4259-4593-AE3A-43B5AB7AA219}"/>
              </a:ext>
            </a:extLst>
          </p:cNvPr>
          <p:cNvSpPr/>
          <p:nvPr/>
        </p:nvSpPr>
        <p:spPr bwMode="auto">
          <a:xfrm>
            <a:off x="8305689"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869036"/>
            <a:ext cx="39888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1</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7724"/>
            <a:ext cx="12194088"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1  </a:t>
            </a:r>
            <a:r>
              <a:rPr lang="en-GB" sz="1600" dirty="0">
                <a:solidFill>
                  <a:schemeClr val="bg1"/>
                </a:solidFill>
              </a:rPr>
              <a:t> (HTTP – Site 1)</a:t>
            </a:r>
            <a:endParaRPr lang="en-GB" sz="2000" dirty="0">
              <a:solidFill>
                <a:schemeClr val="bg1"/>
              </a:solidFill>
            </a:endParaRPr>
          </a:p>
        </p:txBody>
      </p:sp>
      <p:sp>
        <p:nvSpPr>
          <p:cNvPr id="77" name="Rectangle 76">
            <a:extLst>
              <a:ext uri="{FF2B5EF4-FFF2-40B4-BE49-F238E27FC236}">
                <a16:creationId xmlns:a16="http://schemas.microsoft.com/office/drawing/2014/main" id="{DED83145-C27E-4F5C-B574-1F40F882851D}"/>
              </a:ext>
            </a:extLst>
          </p:cNvPr>
          <p:cNvSpPr/>
          <p:nvPr/>
        </p:nvSpPr>
        <p:spPr bwMode="auto">
          <a:xfrm>
            <a:off x="106471" y="2400065"/>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150" dirty="0">
                <a:solidFill>
                  <a:schemeClr val="bg1"/>
                </a:solidFill>
              </a:rPr>
              <a:t>Multi-site Listener 1</a:t>
            </a:r>
          </a:p>
          <a:p>
            <a:pPr algn="ctr" defTabSz="932472" fontAlgn="base">
              <a:spcBef>
                <a:spcPct val="0"/>
              </a:spcBef>
              <a:spcAft>
                <a:spcPct val="0"/>
              </a:spcAft>
            </a:pPr>
            <a:r>
              <a:rPr lang="en-GB" sz="1000" dirty="0">
                <a:solidFill>
                  <a:schemeClr val="bg1"/>
                </a:solidFill>
              </a:rPr>
              <a:t>(Site 1 http on port 80)</a:t>
            </a:r>
            <a:endParaRPr lang="en-GB" sz="12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0ADD363-54C1-443E-8B31-968067473EB9}"/>
              </a:ext>
            </a:extLst>
          </p:cNvPr>
          <p:cNvSpPr/>
          <p:nvPr/>
        </p:nvSpPr>
        <p:spPr bwMode="auto">
          <a:xfrm>
            <a:off x="10332489" y="1818619"/>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p:txBody>
      </p:sp>
      <p:sp>
        <p:nvSpPr>
          <p:cNvPr id="28" name="Rectangle 27">
            <a:extLst>
              <a:ext uri="{FF2B5EF4-FFF2-40B4-BE49-F238E27FC236}">
                <a16:creationId xmlns:a16="http://schemas.microsoft.com/office/drawing/2014/main" id="{5B294ACE-5110-44E6-9AC5-6E2605B06AA8}"/>
              </a:ext>
            </a:extLst>
          </p:cNvPr>
          <p:cNvSpPr/>
          <p:nvPr/>
        </p:nvSpPr>
        <p:spPr bwMode="auto">
          <a:xfrm>
            <a:off x="8305689" y="1818619"/>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p:txBody>
      </p:sp>
      <p:sp>
        <p:nvSpPr>
          <p:cNvPr id="30" name="Rectangle 29">
            <a:extLst>
              <a:ext uri="{FF2B5EF4-FFF2-40B4-BE49-F238E27FC236}">
                <a16:creationId xmlns:a16="http://schemas.microsoft.com/office/drawing/2014/main" id="{80640B95-955E-4A7E-9BD6-7907412EC4C4}"/>
              </a:ext>
            </a:extLst>
          </p:cNvPr>
          <p:cNvSpPr/>
          <p:nvPr/>
        </p:nvSpPr>
        <p:spPr bwMode="auto">
          <a:xfrm>
            <a:off x="8305689" y="1355805"/>
            <a:ext cx="39888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1</a:t>
            </a:r>
          </a:p>
        </p:txBody>
      </p:sp>
    </p:spTree>
    <p:extLst>
      <p:ext uri="{BB962C8B-B14F-4D97-AF65-F5344CB8AC3E}">
        <p14:creationId xmlns:p14="http://schemas.microsoft.com/office/powerpoint/2010/main" val="250902414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1800" dirty="0">
              <a:solidFill>
                <a:schemeClr val="bg1"/>
              </a:solidFill>
            </a:endParaRP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1</a:t>
            </a:r>
          </a:p>
          <a:p>
            <a:pPr algn="ctr" defTabSz="932472" fontAlgn="base">
              <a:spcBef>
                <a:spcPct val="0"/>
              </a:spcBef>
              <a:spcAft>
                <a:spcPct val="0"/>
              </a:spcAft>
            </a:pPr>
            <a:r>
              <a:rPr lang="en-GB" sz="1600" dirty="0">
                <a:solidFill>
                  <a:schemeClr val="bg1"/>
                </a:solidFill>
              </a:rPr>
              <a:t>(http on port 80)</a:t>
            </a:r>
            <a:endParaRPr lang="en-GB" sz="2800" dirty="0">
              <a:solidFill>
                <a:schemeClr val="bg1"/>
              </a:solidFill>
            </a:endParaRPr>
          </a:p>
        </p:txBody>
      </p:sp>
      <p:sp>
        <p:nvSpPr>
          <p:cNvPr id="26" name="Rectangle 25">
            <a:extLst>
              <a:ext uri="{FF2B5EF4-FFF2-40B4-BE49-F238E27FC236}">
                <a16:creationId xmlns:a16="http://schemas.microsoft.com/office/drawing/2014/main" id="{792BB41F-8613-44AB-A02F-67F9D9E0E08E}"/>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1</a:t>
            </a:r>
            <a:endParaRPr lang="en-GB" sz="1050" dirty="0">
              <a:solidFill>
                <a:schemeClr val="bg1"/>
              </a:solidFill>
            </a:endParaRPr>
          </a:p>
        </p:txBody>
      </p:sp>
      <p:sp>
        <p:nvSpPr>
          <p:cNvPr id="27" name="Rectangle 26">
            <a:extLst>
              <a:ext uri="{FF2B5EF4-FFF2-40B4-BE49-F238E27FC236}">
                <a16:creationId xmlns:a16="http://schemas.microsoft.com/office/drawing/2014/main" id="{1E27E275-BCBE-4DC8-96E4-D3E10A27D5FB}"/>
              </a:ext>
            </a:extLst>
          </p:cNvPr>
          <p:cNvSpPr/>
          <p:nvPr/>
        </p:nvSpPr>
        <p:spPr bwMode="auto">
          <a:xfrm>
            <a:off x="8305689" y="896343"/>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1</a:t>
            </a:r>
          </a:p>
        </p:txBody>
      </p:sp>
      <p:sp>
        <p:nvSpPr>
          <p:cNvPr id="28" name="Rectangle 27">
            <a:extLst>
              <a:ext uri="{FF2B5EF4-FFF2-40B4-BE49-F238E27FC236}">
                <a16:creationId xmlns:a16="http://schemas.microsoft.com/office/drawing/2014/main" id="{5F5B0F2D-78F9-4E02-B621-2D463C76BCA7}"/>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endParaRPr lang="en-GB" sz="1600" dirty="0">
              <a:solidFill>
                <a:schemeClr val="bg1"/>
              </a:solidFill>
            </a:endParaRPr>
          </a:p>
        </p:txBody>
      </p:sp>
      <p:sp>
        <p:nvSpPr>
          <p:cNvPr id="30" name="Rectangle 29">
            <a:extLst>
              <a:ext uri="{FF2B5EF4-FFF2-40B4-BE49-F238E27FC236}">
                <a16:creationId xmlns:a16="http://schemas.microsoft.com/office/drawing/2014/main" id="{C34AC3BA-7961-42C0-A7CB-AFA655114531}"/>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endParaRPr lang="en-GB" sz="1600" dirty="0">
              <a:solidFill>
                <a:schemeClr val="bg1"/>
              </a:solidFill>
            </a:endParaRPr>
          </a:p>
        </p:txBody>
      </p:sp>
      <p:sp>
        <p:nvSpPr>
          <p:cNvPr id="25" name="Rectangle 24">
            <a:extLst>
              <a:ext uri="{FF2B5EF4-FFF2-40B4-BE49-F238E27FC236}">
                <a16:creationId xmlns:a16="http://schemas.microsoft.com/office/drawing/2014/main" id="{76E11B76-AD4B-4183-952E-C1E5FDE1A821}"/>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1</a:t>
            </a:r>
            <a:endParaRPr lang="en-GB" sz="1800" dirty="0">
              <a:solidFill>
                <a:schemeClr val="bg1"/>
              </a:solidFill>
            </a:endParaRPr>
          </a:p>
          <a:p>
            <a:pPr algn="ctr" defTabSz="932472" fontAlgn="base">
              <a:spcBef>
                <a:spcPct val="0"/>
              </a:spcBef>
              <a:spcAft>
                <a:spcPct val="0"/>
              </a:spcAft>
            </a:pPr>
            <a:r>
              <a:rPr lang="en-GB" sz="1600" dirty="0">
                <a:solidFill>
                  <a:schemeClr val="bg1"/>
                </a:solidFill>
              </a:rPr>
              <a:t>(HTTP – Site 1)</a:t>
            </a:r>
            <a:endParaRPr lang="en-GB" sz="18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F2AE2E5-14BB-437B-BB18-E24443A9F7E9}"/>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31" name="Rectangle 30">
            <a:extLst>
              <a:ext uri="{FF2B5EF4-FFF2-40B4-BE49-F238E27FC236}">
                <a16:creationId xmlns:a16="http://schemas.microsoft.com/office/drawing/2014/main" id="{823AB47A-3161-46CC-A303-6DD7FF39CDC5}"/>
              </a:ext>
            </a:extLst>
          </p:cNvPr>
          <p:cNvSpPr/>
          <p:nvPr/>
        </p:nvSpPr>
        <p:spPr bwMode="auto">
          <a:xfrm>
            <a:off x="106471" y="2400065"/>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Multi-site Listener 1</a:t>
            </a:r>
          </a:p>
          <a:p>
            <a:pPr algn="ctr" defTabSz="932472" fontAlgn="base">
              <a:spcBef>
                <a:spcPct val="0"/>
              </a:spcBef>
              <a:spcAft>
                <a:spcPct val="0"/>
              </a:spcAft>
            </a:pPr>
            <a:r>
              <a:rPr lang="en-GB" sz="1600" dirty="0">
                <a:solidFill>
                  <a:schemeClr val="bg1"/>
                </a:solidFill>
              </a:rPr>
              <a:t>(Site 1 http on port 80)</a:t>
            </a:r>
            <a:endParaRPr lang="en-GB" sz="1200" dirty="0">
              <a:solidFill>
                <a:schemeClr val="bg1"/>
              </a:solidFill>
            </a:endParaRPr>
          </a:p>
        </p:txBody>
      </p:sp>
      <p:sp>
        <p:nvSpPr>
          <p:cNvPr id="34" name="Rectangle 33">
            <a:extLst>
              <a:ext uri="{FF2B5EF4-FFF2-40B4-BE49-F238E27FC236}">
                <a16:creationId xmlns:a16="http://schemas.microsoft.com/office/drawing/2014/main" id="{C03768DE-177C-40A2-8D95-D140C2D7556B}"/>
              </a:ext>
            </a:extLst>
          </p:cNvPr>
          <p:cNvSpPr/>
          <p:nvPr/>
        </p:nvSpPr>
        <p:spPr bwMode="auto">
          <a:xfrm>
            <a:off x="106471" y="522316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35" name="Rectangle 34">
            <a:extLst>
              <a:ext uri="{FF2B5EF4-FFF2-40B4-BE49-F238E27FC236}">
                <a16:creationId xmlns:a16="http://schemas.microsoft.com/office/drawing/2014/main" id="{8949C518-B760-4473-A57F-043B0387758C}"/>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36" name="Rectangle 35">
            <a:extLst>
              <a:ext uri="{FF2B5EF4-FFF2-40B4-BE49-F238E27FC236}">
                <a16:creationId xmlns:a16="http://schemas.microsoft.com/office/drawing/2014/main" id="{C5C4972C-E0D6-4660-92C0-7041738CA428}"/>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spTree>
    <p:extLst>
      <p:ext uri="{BB962C8B-B14F-4D97-AF65-F5344CB8AC3E}">
        <p14:creationId xmlns:p14="http://schemas.microsoft.com/office/powerpoint/2010/main" val="419757629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6131FD3-927F-4BA4-94B1-BC305240B01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24" name="Rectangle 23">
            <a:extLst>
              <a:ext uri="{FF2B5EF4-FFF2-40B4-BE49-F238E27FC236}">
                <a16:creationId xmlns:a16="http://schemas.microsoft.com/office/drawing/2014/main" id="{4C682014-ECB0-4C6A-85EE-FEFE35574761}"/>
              </a:ext>
            </a:extLst>
          </p:cNvPr>
          <p:cNvSpPr/>
          <p:nvPr/>
        </p:nvSpPr>
        <p:spPr bwMode="auto">
          <a:xfrm>
            <a:off x="6279204" y="2395414"/>
            <a:ext cx="1962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2</a:t>
            </a:r>
          </a:p>
          <a:p>
            <a:pPr algn="ctr" defTabSz="932472" fontAlgn="base">
              <a:spcBef>
                <a:spcPct val="0"/>
              </a:spcBef>
              <a:spcAft>
                <a:spcPct val="0"/>
              </a:spcAft>
            </a:pPr>
            <a:r>
              <a:rPr lang="en-GB" sz="1400" dirty="0">
                <a:solidFill>
                  <a:schemeClr val="bg1"/>
                </a:solidFill>
              </a:rPr>
              <a:t>(https on port 443 – site 1 cert)</a:t>
            </a:r>
            <a:endParaRPr lang="en-GB" sz="2000" dirty="0">
              <a:solidFill>
                <a:schemeClr val="bg1"/>
              </a:solidFill>
            </a:endParaRPr>
          </a:p>
        </p:txBody>
      </p:sp>
      <p:sp>
        <p:nvSpPr>
          <p:cNvPr id="39" name="Rectangle 38">
            <a:extLst>
              <a:ext uri="{FF2B5EF4-FFF2-40B4-BE49-F238E27FC236}">
                <a16:creationId xmlns:a16="http://schemas.microsoft.com/office/drawing/2014/main" id="{F26E3B05-DF9B-4D23-9561-A2D4C0E0833D}"/>
              </a:ext>
            </a:extLst>
          </p:cNvPr>
          <p:cNvSpPr/>
          <p:nvPr/>
        </p:nvSpPr>
        <p:spPr bwMode="auto">
          <a:xfrm>
            <a:off x="106471" y="475354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2000" dirty="0">
              <a:solidFill>
                <a:schemeClr val="bg1"/>
              </a:solidFill>
            </a:endParaRPr>
          </a:p>
        </p:txBody>
      </p:sp>
      <p:sp>
        <p:nvSpPr>
          <p:cNvPr id="40" name="Rectangle 39">
            <a:extLst>
              <a:ext uri="{FF2B5EF4-FFF2-40B4-BE49-F238E27FC236}">
                <a16:creationId xmlns:a16="http://schemas.microsoft.com/office/drawing/2014/main" id="{8F1312B7-8D18-4706-A896-51F3E177D0F1}"/>
              </a:ext>
            </a:extLst>
          </p:cNvPr>
          <p:cNvSpPr/>
          <p:nvPr/>
        </p:nvSpPr>
        <p:spPr bwMode="auto">
          <a:xfrm>
            <a:off x="106471" y="569450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41" name="Rectangle 40">
            <a:extLst>
              <a:ext uri="{FF2B5EF4-FFF2-40B4-BE49-F238E27FC236}">
                <a16:creationId xmlns:a16="http://schemas.microsoft.com/office/drawing/2014/main" id="{E9C7D02A-8F87-4FFA-B43C-CDAFDC4E2C6E}"/>
              </a:ext>
            </a:extLst>
          </p:cNvPr>
          <p:cNvSpPr/>
          <p:nvPr/>
        </p:nvSpPr>
        <p:spPr bwMode="auto">
          <a:xfrm>
            <a:off x="4253785"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42" name="Rectangle 41">
            <a:extLst>
              <a:ext uri="{FF2B5EF4-FFF2-40B4-BE49-F238E27FC236}">
                <a16:creationId xmlns:a16="http://schemas.microsoft.com/office/drawing/2014/main" id="{1F75074E-4259-4593-AE3A-43B5AB7AA219}"/>
              </a:ext>
            </a:extLst>
          </p:cNvPr>
          <p:cNvSpPr/>
          <p:nvPr/>
        </p:nvSpPr>
        <p:spPr bwMode="auto">
          <a:xfrm>
            <a:off x="8305689"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869036"/>
            <a:ext cx="39888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1</a:t>
            </a:r>
          </a:p>
        </p:txBody>
      </p:sp>
      <p:sp>
        <p:nvSpPr>
          <p:cNvPr id="26" name="Rectangle 25">
            <a:extLst>
              <a:ext uri="{FF2B5EF4-FFF2-40B4-BE49-F238E27FC236}">
                <a16:creationId xmlns:a16="http://schemas.microsoft.com/office/drawing/2014/main" id="{252280D0-433B-46D0-84E1-CB7B06E6856B}"/>
              </a:ext>
            </a:extLst>
          </p:cNvPr>
          <p:cNvSpPr/>
          <p:nvPr/>
        </p:nvSpPr>
        <p:spPr bwMode="auto">
          <a:xfrm>
            <a:off x="100401" y="3814319"/>
            <a:ext cx="12194088"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2</a:t>
            </a:r>
            <a:r>
              <a:rPr lang="en-GB" sz="1600" dirty="0">
                <a:solidFill>
                  <a:schemeClr val="bg1"/>
                </a:solidFill>
              </a:rPr>
              <a:t>   (HTTPS – Site 1)</a:t>
            </a:r>
            <a:endParaRPr lang="en-GB" sz="2000" dirty="0">
              <a:solidFill>
                <a:schemeClr val="bg1"/>
              </a:solidFill>
            </a:endParaRPr>
          </a:p>
        </p:txBody>
      </p:sp>
      <p:sp>
        <p:nvSpPr>
          <p:cNvPr id="78" name="Rectangle 77">
            <a:extLst>
              <a:ext uri="{FF2B5EF4-FFF2-40B4-BE49-F238E27FC236}">
                <a16:creationId xmlns:a16="http://schemas.microsoft.com/office/drawing/2014/main" id="{0E3BA284-9465-40A6-A4F9-3C8F417E71D6}"/>
              </a:ext>
            </a:extLst>
          </p:cNvPr>
          <p:cNvSpPr/>
          <p:nvPr/>
        </p:nvSpPr>
        <p:spPr bwMode="auto">
          <a:xfrm>
            <a:off x="1467936" y="2400065"/>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150" dirty="0">
                <a:solidFill>
                  <a:schemeClr val="bg1"/>
                </a:solidFill>
              </a:rPr>
              <a:t>Multi-site Listener 2</a:t>
            </a:r>
          </a:p>
          <a:p>
            <a:pPr algn="ctr" defTabSz="932472" fontAlgn="base">
              <a:spcBef>
                <a:spcPct val="0"/>
              </a:spcBef>
              <a:spcAft>
                <a:spcPct val="0"/>
              </a:spcAft>
            </a:pPr>
            <a:r>
              <a:rPr lang="en-GB" sz="920" dirty="0">
                <a:solidFill>
                  <a:schemeClr val="bg1"/>
                </a:solidFill>
              </a:rPr>
              <a:t>(Site 1 https on port 443)</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A814124-BFD6-4A6F-B4FB-0C004E83C62F}"/>
              </a:ext>
            </a:extLst>
          </p:cNvPr>
          <p:cNvSpPr/>
          <p:nvPr/>
        </p:nvSpPr>
        <p:spPr bwMode="auto">
          <a:xfrm>
            <a:off x="10332489" y="1818619"/>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p:txBody>
      </p:sp>
      <p:sp>
        <p:nvSpPr>
          <p:cNvPr id="27" name="Rectangle 26">
            <a:extLst>
              <a:ext uri="{FF2B5EF4-FFF2-40B4-BE49-F238E27FC236}">
                <a16:creationId xmlns:a16="http://schemas.microsoft.com/office/drawing/2014/main" id="{38B743BB-2545-40E1-BABE-0D83D40C91DD}"/>
              </a:ext>
            </a:extLst>
          </p:cNvPr>
          <p:cNvSpPr/>
          <p:nvPr/>
        </p:nvSpPr>
        <p:spPr bwMode="auto">
          <a:xfrm>
            <a:off x="8305689" y="1818619"/>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p:txBody>
      </p:sp>
      <p:sp>
        <p:nvSpPr>
          <p:cNvPr id="28" name="Rectangle 27">
            <a:extLst>
              <a:ext uri="{FF2B5EF4-FFF2-40B4-BE49-F238E27FC236}">
                <a16:creationId xmlns:a16="http://schemas.microsoft.com/office/drawing/2014/main" id="{1F297CEB-1ABB-435B-B5D7-53803FF0A784}"/>
              </a:ext>
            </a:extLst>
          </p:cNvPr>
          <p:cNvSpPr/>
          <p:nvPr/>
        </p:nvSpPr>
        <p:spPr bwMode="auto">
          <a:xfrm>
            <a:off x="8305689" y="1355805"/>
            <a:ext cx="39888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1</a:t>
            </a:r>
          </a:p>
        </p:txBody>
      </p:sp>
    </p:spTree>
    <p:extLst>
      <p:ext uri="{BB962C8B-B14F-4D97-AF65-F5344CB8AC3E}">
        <p14:creationId xmlns:p14="http://schemas.microsoft.com/office/powerpoint/2010/main" val="66348077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1800" dirty="0">
              <a:solidFill>
                <a:schemeClr val="bg1"/>
              </a:solidFill>
            </a:endParaRP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2</a:t>
            </a:r>
          </a:p>
          <a:p>
            <a:pPr algn="ctr" defTabSz="932472" fontAlgn="base">
              <a:spcBef>
                <a:spcPct val="0"/>
              </a:spcBef>
              <a:spcAft>
                <a:spcPct val="0"/>
              </a:spcAft>
            </a:pPr>
            <a:r>
              <a:rPr lang="en-GB" sz="1600" dirty="0">
                <a:solidFill>
                  <a:schemeClr val="bg1"/>
                </a:solidFill>
              </a:rPr>
              <a:t>(https on port 443)</a:t>
            </a:r>
            <a:endParaRPr lang="en-GB" sz="2800" dirty="0">
              <a:solidFill>
                <a:schemeClr val="bg1"/>
              </a:solidFill>
            </a:endParaRPr>
          </a:p>
        </p:txBody>
      </p:sp>
      <p:sp>
        <p:nvSpPr>
          <p:cNvPr id="26" name="Rectangle 25">
            <a:extLst>
              <a:ext uri="{FF2B5EF4-FFF2-40B4-BE49-F238E27FC236}">
                <a16:creationId xmlns:a16="http://schemas.microsoft.com/office/drawing/2014/main" id="{792BB41F-8613-44AB-A02F-67F9D9E0E08E}"/>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1</a:t>
            </a:r>
            <a:endParaRPr lang="en-GB" sz="1050" dirty="0">
              <a:solidFill>
                <a:schemeClr val="bg1"/>
              </a:solidFill>
            </a:endParaRPr>
          </a:p>
        </p:txBody>
      </p:sp>
      <p:sp>
        <p:nvSpPr>
          <p:cNvPr id="25" name="Rectangle 24">
            <a:extLst>
              <a:ext uri="{FF2B5EF4-FFF2-40B4-BE49-F238E27FC236}">
                <a16:creationId xmlns:a16="http://schemas.microsoft.com/office/drawing/2014/main" id="{76E11B76-AD4B-4183-952E-C1E5FDE1A821}"/>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2</a:t>
            </a:r>
            <a:endParaRPr lang="en-GB" sz="1800" dirty="0">
              <a:solidFill>
                <a:schemeClr val="bg1"/>
              </a:solidFill>
            </a:endParaRPr>
          </a:p>
          <a:p>
            <a:pPr algn="ctr" defTabSz="932472" fontAlgn="base">
              <a:spcBef>
                <a:spcPct val="0"/>
              </a:spcBef>
              <a:spcAft>
                <a:spcPct val="0"/>
              </a:spcAft>
            </a:pPr>
            <a:r>
              <a:rPr lang="en-GB" sz="1600" dirty="0">
                <a:solidFill>
                  <a:schemeClr val="bg1"/>
                </a:solidFill>
              </a:rPr>
              <a:t>(HTTPS – Site 1)</a:t>
            </a:r>
            <a:endParaRPr lang="en-GB" sz="18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F2AE2E5-14BB-437B-BB18-E24443A9F7E9}"/>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31" name="Rectangle 30">
            <a:extLst>
              <a:ext uri="{FF2B5EF4-FFF2-40B4-BE49-F238E27FC236}">
                <a16:creationId xmlns:a16="http://schemas.microsoft.com/office/drawing/2014/main" id="{823AB47A-3161-46CC-A303-6DD7FF39CDC5}"/>
              </a:ext>
            </a:extLst>
          </p:cNvPr>
          <p:cNvSpPr/>
          <p:nvPr/>
        </p:nvSpPr>
        <p:spPr bwMode="auto">
          <a:xfrm>
            <a:off x="106471" y="2400065"/>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Multi-site Listener 2</a:t>
            </a:r>
          </a:p>
          <a:p>
            <a:pPr algn="ctr" defTabSz="932472" fontAlgn="base">
              <a:spcBef>
                <a:spcPct val="0"/>
              </a:spcBef>
              <a:spcAft>
                <a:spcPct val="0"/>
              </a:spcAft>
            </a:pPr>
            <a:r>
              <a:rPr lang="en-GB" sz="1600" dirty="0">
                <a:solidFill>
                  <a:schemeClr val="bg1"/>
                </a:solidFill>
              </a:rPr>
              <a:t>(Site 1 https on port 443)</a:t>
            </a:r>
            <a:endParaRPr lang="en-GB" sz="1200" dirty="0">
              <a:solidFill>
                <a:schemeClr val="bg1"/>
              </a:solidFill>
            </a:endParaRPr>
          </a:p>
        </p:txBody>
      </p:sp>
      <p:sp>
        <p:nvSpPr>
          <p:cNvPr id="34" name="Rectangle 33">
            <a:extLst>
              <a:ext uri="{FF2B5EF4-FFF2-40B4-BE49-F238E27FC236}">
                <a16:creationId xmlns:a16="http://schemas.microsoft.com/office/drawing/2014/main" id="{C03768DE-177C-40A2-8D95-D140C2D7556B}"/>
              </a:ext>
            </a:extLst>
          </p:cNvPr>
          <p:cNvSpPr/>
          <p:nvPr/>
        </p:nvSpPr>
        <p:spPr bwMode="auto">
          <a:xfrm>
            <a:off x="106471" y="522316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35" name="Rectangle 34">
            <a:extLst>
              <a:ext uri="{FF2B5EF4-FFF2-40B4-BE49-F238E27FC236}">
                <a16:creationId xmlns:a16="http://schemas.microsoft.com/office/drawing/2014/main" id="{8949C518-B760-4473-A57F-043B0387758C}"/>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36" name="Rectangle 35">
            <a:extLst>
              <a:ext uri="{FF2B5EF4-FFF2-40B4-BE49-F238E27FC236}">
                <a16:creationId xmlns:a16="http://schemas.microsoft.com/office/drawing/2014/main" id="{C5C4972C-E0D6-4660-92C0-7041738CA428}"/>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sp>
        <p:nvSpPr>
          <p:cNvPr id="19" name="Rectangle 18">
            <a:extLst>
              <a:ext uri="{FF2B5EF4-FFF2-40B4-BE49-F238E27FC236}">
                <a16:creationId xmlns:a16="http://schemas.microsoft.com/office/drawing/2014/main" id="{8870542B-D607-4EDF-A7D3-582E8B6A23D8}"/>
              </a:ext>
            </a:extLst>
          </p:cNvPr>
          <p:cNvSpPr/>
          <p:nvPr/>
        </p:nvSpPr>
        <p:spPr bwMode="auto">
          <a:xfrm>
            <a:off x="8305689" y="896343"/>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1</a:t>
            </a:r>
          </a:p>
        </p:txBody>
      </p:sp>
      <p:sp>
        <p:nvSpPr>
          <p:cNvPr id="20" name="Rectangle 19">
            <a:extLst>
              <a:ext uri="{FF2B5EF4-FFF2-40B4-BE49-F238E27FC236}">
                <a16:creationId xmlns:a16="http://schemas.microsoft.com/office/drawing/2014/main" id="{F7F65436-2309-46E2-93F1-B14D06571CC2}"/>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endParaRPr lang="en-GB" sz="1600" dirty="0">
              <a:solidFill>
                <a:schemeClr val="bg1"/>
              </a:solidFill>
            </a:endParaRPr>
          </a:p>
        </p:txBody>
      </p:sp>
      <p:sp>
        <p:nvSpPr>
          <p:cNvPr id="21" name="Rectangle 20">
            <a:extLst>
              <a:ext uri="{FF2B5EF4-FFF2-40B4-BE49-F238E27FC236}">
                <a16:creationId xmlns:a16="http://schemas.microsoft.com/office/drawing/2014/main" id="{6362093F-5B9B-4F8E-8876-50A61A7E1579}"/>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endParaRPr lang="en-GB" sz="1600" dirty="0">
              <a:solidFill>
                <a:schemeClr val="bg1"/>
              </a:solidFill>
            </a:endParaRPr>
          </a:p>
        </p:txBody>
      </p:sp>
    </p:spTree>
    <p:extLst>
      <p:ext uri="{BB962C8B-B14F-4D97-AF65-F5344CB8AC3E}">
        <p14:creationId xmlns:p14="http://schemas.microsoft.com/office/powerpoint/2010/main" val="132934416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6131FD3-927F-4BA4-94B1-BC305240B01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23" name="Rectangle 22">
            <a:extLst>
              <a:ext uri="{FF2B5EF4-FFF2-40B4-BE49-F238E27FC236}">
                <a16:creationId xmlns:a16="http://schemas.microsoft.com/office/drawing/2014/main" id="{492E3D12-C0CD-4972-B906-F3EA7FC6FFF8}"/>
              </a:ext>
            </a:extLst>
          </p:cNvPr>
          <p:cNvSpPr/>
          <p:nvPr/>
        </p:nvSpPr>
        <p:spPr bwMode="auto">
          <a:xfrm>
            <a:off x="4253785" y="2395414"/>
            <a:ext cx="1962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a:t>
            </a:r>
          </a:p>
          <a:p>
            <a:pPr algn="ctr" defTabSz="932472" fontAlgn="base">
              <a:spcBef>
                <a:spcPct val="0"/>
              </a:spcBef>
              <a:spcAft>
                <a:spcPct val="0"/>
              </a:spcAft>
            </a:pPr>
            <a:r>
              <a:rPr lang="en-GB" sz="1400" dirty="0">
                <a:solidFill>
                  <a:schemeClr val="bg1"/>
                </a:solidFill>
              </a:rPr>
              <a:t>(http on port 80)</a:t>
            </a:r>
            <a:endParaRPr lang="en-GB" sz="2000" dirty="0">
              <a:solidFill>
                <a:schemeClr val="bg1"/>
              </a:solidFill>
            </a:endParaRPr>
          </a:p>
        </p:txBody>
      </p:sp>
      <p:sp>
        <p:nvSpPr>
          <p:cNvPr id="39" name="Rectangle 38">
            <a:extLst>
              <a:ext uri="{FF2B5EF4-FFF2-40B4-BE49-F238E27FC236}">
                <a16:creationId xmlns:a16="http://schemas.microsoft.com/office/drawing/2014/main" id="{F26E3B05-DF9B-4D23-9561-A2D4C0E0833D}"/>
              </a:ext>
            </a:extLst>
          </p:cNvPr>
          <p:cNvSpPr/>
          <p:nvPr/>
        </p:nvSpPr>
        <p:spPr bwMode="auto">
          <a:xfrm>
            <a:off x="106471" y="475354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2000" dirty="0">
              <a:solidFill>
                <a:schemeClr val="bg1"/>
              </a:solidFill>
            </a:endParaRPr>
          </a:p>
        </p:txBody>
      </p:sp>
      <p:sp>
        <p:nvSpPr>
          <p:cNvPr id="40" name="Rectangle 39">
            <a:extLst>
              <a:ext uri="{FF2B5EF4-FFF2-40B4-BE49-F238E27FC236}">
                <a16:creationId xmlns:a16="http://schemas.microsoft.com/office/drawing/2014/main" id="{8F1312B7-8D18-4706-A896-51F3E177D0F1}"/>
              </a:ext>
            </a:extLst>
          </p:cNvPr>
          <p:cNvSpPr/>
          <p:nvPr/>
        </p:nvSpPr>
        <p:spPr bwMode="auto">
          <a:xfrm>
            <a:off x="106471" y="569450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41" name="Rectangle 40">
            <a:extLst>
              <a:ext uri="{FF2B5EF4-FFF2-40B4-BE49-F238E27FC236}">
                <a16:creationId xmlns:a16="http://schemas.microsoft.com/office/drawing/2014/main" id="{E9C7D02A-8F87-4FFA-B43C-CDAFDC4E2C6E}"/>
              </a:ext>
            </a:extLst>
          </p:cNvPr>
          <p:cNvSpPr/>
          <p:nvPr/>
        </p:nvSpPr>
        <p:spPr bwMode="auto">
          <a:xfrm>
            <a:off x="4253785"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42" name="Rectangle 41">
            <a:extLst>
              <a:ext uri="{FF2B5EF4-FFF2-40B4-BE49-F238E27FC236}">
                <a16:creationId xmlns:a16="http://schemas.microsoft.com/office/drawing/2014/main" id="{1F75074E-4259-4593-AE3A-43B5AB7AA219}"/>
              </a:ext>
            </a:extLst>
          </p:cNvPr>
          <p:cNvSpPr/>
          <p:nvPr/>
        </p:nvSpPr>
        <p:spPr bwMode="auto">
          <a:xfrm>
            <a:off x="8305689"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sp>
        <p:nvSpPr>
          <p:cNvPr id="35" name="Rectangle 34">
            <a:extLst>
              <a:ext uri="{FF2B5EF4-FFF2-40B4-BE49-F238E27FC236}">
                <a16:creationId xmlns:a16="http://schemas.microsoft.com/office/drawing/2014/main" id="{3A79D32A-C5C3-494E-90BA-58659E59DC4C}"/>
              </a:ext>
            </a:extLst>
          </p:cNvPr>
          <p:cNvSpPr/>
          <p:nvPr/>
        </p:nvSpPr>
        <p:spPr bwMode="auto">
          <a:xfrm>
            <a:off x="8305689" y="2394069"/>
            <a:ext cx="19620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2</a:t>
            </a:r>
          </a:p>
        </p:txBody>
      </p:sp>
      <p:sp>
        <p:nvSpPr>
          <p:cNvPr id="36" name="Rectangle 35">
            <a:extLst>
              <a:ext uri="{FF2B5EF4-FFF2-40B4-BE49-F238E27FC236}">
                <a16:creationId xmlns:a16="http://schemas.microsoft.com/office/drawing/2014/main" id="{45C66B10-3D55-4195-9D1F-376F88FEC16D}"/>
              </a:ext>
            </a:extLst>
          </p:cNvPr>
          <p:cNvSpPr/>
          <p:nvPr/>
        </p:nvSpPr>
        <p:spPr bwMode="auto">
          <a:xfrm>
            <a:off x="10332489" y="2389994"/>
            <a:ext cx="19620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3</a:t>
            </a:r>
          </a:p>
        </p:txBody>
      </p:sp>
      <p:sp>
        <p:nvSpPr>
          <p:cNvPr id="37" name="Rectangle 36">
            <a:extLst>
              <a:ext uri="{FF2B5EF4-FFF2-40B4-BE49-F238E27FC236}">
                <a16:creationId xmlns:a16="http://schemas.microsoft.com/office/drawing/2014/main" id="{F5DD17F7-22D9-490B-BC2F-A42E8CCA43E7}"/>
              </a:ext>
            </a:extLst>
          </p:cNvPr>
          <p:cNvSpPr/>
          <p:nvPr/>
        </p:nvSpPr>
        <p:spPr bwMode="auto">
          <a:xfrm>
            <a:off x="100401" y="4276894"/>
            <a:ext cx="12194088"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3</a:t>
            </a:r>
            <a:r>
              <a:rPr lang="en-GB" sz="1600" dirty="0">
                <a:solidFill>
                  <a:schemeClr val="bg1"/>
                </a:solidFill>
              </a:rPr>
              <a:t>  (HTTP – Site 2 – Path 1 and Path 2)</a:t>
            </a:r>
            <a:endParaRPr lang="en-GB" sz="2000" dirty="0">
              <a:solidFill>
                <a:schemeClr val="bg1"/>
              </a:solidFill>
            </a:endParaRPr>
          </a:p>
        </p:txBody>
      </p:sp>
      <p:sp>
        <p:nvSpPr>
          <p:cNvPr id="79" name="Rectangle 78">
            <a:extLst>
              <a:ext uri="{FF2B5EF4-FFF2-40B4-BE49-F238E27FC236}">
                <a16:creationId xmlns:a16="http://schemas.microsoft.com/office/drawing/2014/main" id="{33507DD4-B9F5-4A46-963B-FF858985F46E}"/>
              </a:ext>
            </a:extLst>
          </p:cNvPr>
          <p:cNvSpPr/>
          <p:nvPr/>
        </p:nvSpPr>
        <p:spPr bwMode="auto">
          <a:xfrm>
            <a:off x="2835345" y="2395414"/>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150" dirty="0">
                <a:solidFill>
                  <a:schemeClr val="bg1"/>
                </a:solidFill>
              </a:rPr>
              <a:t>Multi-site Listener 3</a:t>
            </a:r>
          </a:p>
          <a:p>
            <a:pPr algn="ctr" defTabSz="932472" fontAlgn="base">
              <a:spcBef>
                <a:spcPct val="0"/>
              </a:spcBef>
              <a:spcAft>
                <a:spcPct val="0"/>
              </a:spcAft>
            </a:pPr>
            <a:r>
              <a:rPr lang="en-GB" sz="1000" dirty="0">
                <a:solidFill>
                  <a:schemeClr val="bg1"/>
                </a:solidFill>
              </a:rPr>
              <a:t>(Site 2 http on port 80)</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DDD1C99-1AFE-44A6-854C-A51E121DCBDA}"/>
              </a:ext>
            </a:extLst>
          </p:cNvPr>
          <p:cNvSpPr/>
          <p:nvPr/>
        </p:nvSpPr>
        <p:spPr bwMode="auto">
          <a:xfrm>
            <a:off x="10332489" y="1818619"/>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p:txBody>
      </p:sp>
      <p:sp>
        <p:nvSpPr>
          <p:cNvPr id="28" name="Rectangle 27">
            <a:extLst>
              <a:ext uri="{FF2B5EF4-FFF2-40B4-BE49-F238E27FC236}">
                <a16:creationId xmlns:a16="http://schemas.microsoft.com/office/drawing/2014/main" id="{A645E222-08E1-4C0A-900B-7E3ED81A44C9}"/>
              </a:ext>
            </a:extLst>
          </p:cNvPr>
          <p:cNvSpPr/>
          <p:nvPr/>
        </p:nvSpPr>
        <p:spPr bwMode="auto">
          <a:xfrm>
            <a:off x="8305689" y="1818619"/>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p:txBody>
      </p:sp>
      <p:sp>
        <p:nvSpPr>
          <p:cNvPr id="38" name="Rectangle 37">
            <a:extLst>
              <a:ext uri="{FF2B5EF4-FFF2-40B4-BE49-F238E27FC236}">
                <a16:creationId xmlns:a16="http://schemas.microsoft.com/office/drawing/2014/main" id="{988623E5-1AF7-47AA-8D6D-1EEA276A774D}"/>
              </a:ext>
            </a:extLst>
          </p:cNvPr>
          <p:cNvSpPr/>
          <p:nvPr/>
        </p:nvSpPr>
        <p:spPr bwMode="auto">
          <a:xfrm>
            <a:off x="8300150" y="899060"/>
            <a:ext cx="19620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1</a:t>
            </a:r>
          </a:p>
        </p:txBody>
      </p:sp>
      <p:sp>
        <p:nvSpPr>
          <p:cNvPr id="43" name="Rectangle 42">
            <a:extLst>
              <a:ext uri="{FF2B5EF4-FFF2-40B4-BE49-F238E27FC236}">
                <a16:creationId xmlns:a16="http://schemas.microsoft.com/office/drawing/2014/main" id="{DEF8A4A5-E4AA-4463-985E-0334979827A1}"/>
              </a:ext>
            </a:extLst>
          </p:cNvPr>
          <p:cNvSpPr/>
          <p:nvPr/>
        </p:nvSpPr>
        <p:spPr bwMode="auto">
          <a:xfrm>
            <a:off x="10326950" y="894985"/>
            <a:ext cx="19620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2</a:t>
            </a:r>
          </a:p>
        </p:txBody>
      </p:sp>
    </p:spTree>
    <p:extLst>
      <p:ext uri="{BB962C8B-B14F-4D97-AF65-F5344CB8AC3E}">
        <p14:creationId xmlns:p14="http://schemas.microsoft.com/office/powerpoint/2010/main" val="313712288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1800" dirty="0">
              <a:solidFill>
                <a:schemeClr val="bg1"/>
              </a:solidFill>
            </a:endParaRP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1</a:t>
            </a:r>
          </a:p>
          <a:p>
            <a:pPr algn="ctr" defTabSz="932472" fontAlgn="base">
              <a:spcBef>
                <a:spcPct val="0"/>
              </a:spcBef>
              <a:spcAft>
                <a:spcPct val="0"/>
              </a:spcAft>
            </a:pPr>
            <a:r>
              <a:rPr lang="en-GB" sz="1600" dirty="0">
                <a:solidFill>
                  <a:schemeClr val="bg1"/>
                </a:solidFill>
              </a:rPr>
              <a:t>(http on port 80)</a:t>
            </a:r>
            <a:endParaRPr lang="en-GB" sz="2800" dirty="0">
              <a:solidFill>
                <a:schemeClr val="bg1"/>
              </a:solidFill>
            </a:endParaRPr>
          </a:p>
        </p:txBody>
      </p:sp>
      <p:sp>
        <p:nvSpPr>
          <p:cNvPr id="28" name="Rectangle 27">
            <a:extLst>
              <a:ext uri="{FF2B5EF4-FFF2-40B4-BE49-F238E27FC236}">
                <a16:creationId xmlns:a16="http://schemas.microsoft.com/office/drawing/2014/main" id="{5F5B0F2D-78F9-4E02-B621-2D463C76BCA7}"/>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endParaRPr lang="en-GB" sz="1600" dirty="0">
              <a:solidFill>
                <a:schemeClr val="bg1"/>
              </a:solidFill>
            </a:endParaRPr>
          </a:p>
        </p:txBody>
      </p:sp>
      <p:sp>
        <p:nvSpPr>
          <p:cNvPr id="30" name="Rectangle 29">
            <a:extLst>
              <a:ext uri="{FF2B5EF4-FFF2-40B4-BE49-F238E27FC236}">
                <a16:creationId xmlns:a16="http://schemas.microsoft.com/office/drawing/2014/main" id="{C34AC3BA-7961-42C0-A7CB-AFA655114531}"/>
              </a:ext>
            </a:extLst>
          </p:cNvPr>
          <p:cNvSpPr/>
          <p:nvPr/>
        </p:nvSpPr>
        <p:spPr bwMode="auto">
          <a:xfrm>
            <a:off x="8305689" y="1824882"/>
            <a:ext cx="1961925"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endParaRPr lang="en-GB" sz="1600" dirty="0">
              <a:solidFill>
                <a:schemeClr val="bg1"/>
              </a:solidFill>
            </a:endParaRPr>
          </a:p>
        </p:txBody>
      </p:sp>
      <p:sp>
        <p:nvSpPr>
          <p:cNvPr id="25" name="Rectangle 24">
            <a:extLst>
              <a:ext uri="{FF2B5EF4-FFF2-40B4-BE49-F238E27FC236}">
                <a16:creationId xmlns:a16="http://schemas.microsoft.com/office/drawing/2014/main" id="{76E11B76-AD4B-4183-952E-C1E5FDE1A821}"/>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3</a:t>
            </a:r>
            <a:endParaRPr lang="en-GB" sz="1800" dirty="0">
              <a:solidFill>
                <a:schemeClr val="bg1"/>
              </a:solidFill>
            </a:endParaRPr>
          </a:p>
          <a:p>
            <a:pPr algn="ctr" defTabSz="932472" fontAlgn="base">
              <a:spcBef>
                <a:spcPct val="0"/>
              </a:spcBef>
              <a:spcAft>
                <a:spcPct val="0"/>
              </a:spcAft>
            </a:pPr>
            <a:r>
              <a:rPr lang="en-GB" sz="1600" dirty="0">
                <a:solidFill>
                  <a:schemeClr val="bg1"/>
                </a:solidFill>
              </a:rPr>
              <a:t>(HTTP – Site 2 – Path 1, Path 2, and Default)</a:t>
            </a:r>
            <a:endParaRPr lang="en-GB" sz="18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F2AE2E5-14BB-437B-BB18-E24443A9F7E9}"/>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31" name="Rectangle 30">
            <a:extLst>
              <a:ext uri="{FF2B5EF4-FFF2-40B4-BE49-F238E27FC236}">
                <a16:creationId xmlns:a16="http://schemas.microsoft.com/office/drawing/2014/main" id="{823AB47A-3161-46CC-A303-6DD7FF39CDC5}"/>
              </a:ext>
            </a:extLst>
          </p:cNvPr>
          <p:cNvSpPr/>
          <p:nvPr/>
        </p:nvSpPr>
        <p:spPr bwMode="auto">
          <a:xfrm>
            <a:off x="106471" y="2400065"/>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Multi-site Listener 3</a:t>
            </a:r>
          </a:p>
          <a:p>
            <a:pPr algn="ctr" defTabSz="932472" fontAlgn="base">
              <a:spcBef>
                <a:spcPct val="0"/>
              </a:spcBef>
              <a:spcAft>
                <a:spcPct val="0"/>
              </a:spcAft>
            </a:pPr>
            <a:r>
              <a:rPr lang="en-GB" sz="1600" dirty="0">
                <a:solidFill>
                  <a:schemeClr val="bg1"/>
                </a:solidFill>
              </a:rPr>
              <a:t>(Site 2 http on port 80)</a:t>
            </a:r>
            <a:endParaRPr lang="en-GB" sz="1200" dirty="0">
              <a:solidFill>
                <a:schemeClr val="bg1"/>
              </a:solidFill>
            </a:endParaRPr>
          </a:p>
        </p:txBody>
      </p:sp>
      <p:sp>
        <p:nvSpPr>
          <p:cNvPr id="34" name="Rectangle 33">
            <a:extLst>
              <a:ext uri="{FF2B5EF4-FFF2-40B4-BE49-F238E27FC236}">
                <a16:creationId xmlns:a16="http://schemas.microsoft.com/office/drawing/2014/main" id="{C03768DE-177C-40A2-8D95-D140C2D7556B}"/>
              </a:ext>
            </a:extLst>
          </p:cNvPr>
          <p:cNvSpPr/>
          <p:nvPr/>
        </p:nvSpPr>
        <p:spPr bwMode="auto">
          <a:xfrm>
            <a:off x="106471" y="522316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35" name="Rectangle 34">
            <a:extLst>
              <a:ext uri="{FF2B5EF4-FFF2-40B4-BE49-F238E27FC236}">
                <a16:creationId xmlns:a16="http://schemas.microsoft.com/office/drawing/2014/main" id="{8949C518-B760-4473-A57F-043B0387758C}"/>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36" name="Rectangle 35">
            <a:extLst>
              <a:ext uri="{FF2B5EF4-FFF2-40B4-BE49-F238E27FC236}">
                <a16:creationId xmlns:a16="http://schemas.microsoft.com/office/drawing/2014/main" id="{C5C4972C-E0D6-4660-92C0-7041738CA428}"/>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sp>
        <p:nvSpPr>
          <p:cNvPr id="24" name="Rectangle 23">
            <a:extLst>
              <a:ext uri="{FF2B5EF4-FFF2-40B4-BE49-F238E27FC236}">
                <a16:creationId xmlns:a16="http://schemas.microsoft.com/office/drawing/2014/main" id="{538EDB39-01D1-471A-93F1-DF979861AE67}"/>
              </a:ext>
            </a:extLst>
          </p:cNvPr>
          <p:cNvSpPr/>
          <p:nvPr/>
        </p:nvSpPr>
        <p:spPr bwMode="auto">
          <a:xfrm>
            <a:off x="8305689" y="885368"/>
            <a:ext cx="1962000" cy="86626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1</a:t>
            </a:r>
          </a:p>
          <a:p>
            <a:pPr algn="ctr" defTabSz="932472" fontAlgn="base">
              <a:spcBef>
                <a:spcPct val="0"/>
              </a:spcBef>
              <a:spcAft>
                <a:spcPct val="0"/>
              </a:spcAft>
            </a:pPr>
            <a:r>
              <a:rPr lang="en-GB" sz="1600" dirty="0">
                <a:solidFill>
                  <a:schemeClr val="bg1"/>
                </a:solidFill>
              </a:rPr>
              <a:t>(/images)</a:t>
            </a:r>
            <a:endParaRPr lang="en-GB" sz="2000" dirty="0">
              <a:solidFill>
                <a:schemeClr val="bg1"/>
              </a:solidFill>
            </a:endParaRPr>
          </a:p>
        </p:txBody>
      </p:sp>
      <p:sp>
        <p:nvSpPr>
          <p:cNvPr id="37" name="Rectangle 36">
            <a:extLst>
              <a:ext uri="{FF2B5EF4-FFF2-40B4-BE49-F238E27FC236}">
                <a16:creationId xmlns:a16="http://schemas.microsoft.com/office/drawing/2014/main" id="{CC017F74-1192-411E-B7C2-835E89FC401D}"/>
              </a:ext>
            </a:extLst>
          </p:cNvPr>
          <p:cNvSpPr/>
          <p:nvPr/>
        </p:nvSpPr>
        <p:spPr bwMode="auto">
          <a:xfrm>
            <a:off x="10332489" y="881293"/>
            <a:ext cx="1962000" cy="876546"/>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2</a:t>
            </a:r>
          </a:p>
          <a:p>
            <a:pPr algn="ctr" defTabSz="932472" fontAlgn="base">
              <a:spcBef>
                <a:spcPct val="0"/>
              </a:spcBef>
              <a:spcAft>
                <a:spcPct val="0"/>
              </a:spcAft>
            </a:pPr>
            <a:r>
              <a:rPr lang="en-GB" sz="1600" dirty="0">
                <a:solidFill>
                  <a:schemeClr val="bg1"/>
                </a:solidFill>
              </a:rPr>
              <a:t>(/videos)</a:t>
            </a:r>
            <a:endParaRPr lang="en-GB" sz="2000" dirty="0">
              <a:solidFill>
                <a:schemeClr val="bg1"/>
              </a:solidFill>
            </a:endParaRPr>
          </a:p>
        </p:txBody>
      </p:sp>
      <p:sp>
        <p:nvSpPr>
          <p:cNvPr id="38" name="Rectangle 37">
            <a:extLst>
              <a:ext uri="{FF2B5EF4-FFF2-40B4-BE49-F238E27FC236}">
                <a16:creationId xmlns:a16="http://schemas.microsoft.com/office/drawing/2014/main" id="{F235B214-611C-4F42-9F4A-DF86CE768430}"/>
              </a:ext>
            </a:extLst>
          </p:cNvPr>
          <p:cNvSpPr/>
          <p:nvPr/>
        </p:nvSpPr>
        <p:spPr bwMode="auto">
          <a:xfrm>
            <a:off x="8305689" y="2394068"/>
            <a:ext cx="1962000" cy="878167"/>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2</a:t>
            </a:r>
          </a:p>
        </p:txBody>
      </p:sp>
      <p:sp>
        <p:nvSpPr>
          <p:cNvPr id="39" name="Rectangle 38">
            <a:extLst>
              <a:ext uri="{FF2B5EF4-FFF2-40B4-BE49-F238E27FC236}">
                <a16:creationId xmlns:a16="http://schemas.microsoft.com/office/drawing/2014/main" id="{6C9CF822-9761-4245-AA71-139FF3867FAD}"/>
              </a:ext>
            </a:extLst>
          </p:cNvPr>
          <p:cNvSpPr/>
          <p:nvPr/>
        </p:nvSpPr>
        <p:spPr bwMode="auto">
          <a:xfrm>
            <a:off x="10332489" y="2389993"/>
            <a:ext cx="1962000" cy="882241"/>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3</a:t>
            </a:r>
          </a:p>
        </p:txBody>
      </p:sp>
    </p:spTree>
    <p:extLst>
      <p:ext uri="{BB962C8B-B14F-4D97-AF65-F5344CB8AC3E}">
        <p14:creationId xmlns:p14="http://schemas.microsoft.com/office/powerpoint/2010/main" val="21769046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Application Firewall (WAF)</a:t>
            </a:r>
          </a:p>
        </p:txBody>
      </p:sp>
      <p:sp>
        <p:nvSpPr>
          <p:cNvPr id="4" name="Text Placeholder 3"/>
          <p:cNvSpPr>
            <a:spLocks noGrp="1"/>
          </p:cNvSpPr>
          <p:nvPr>
            <p:ph type="body" sz="quarter" idx="10"/>
          </p:nvPr>
        </p:nvSpPr>
        <p:spPr>
          <a:xfrm>
            <a:off x="274638" y="1212850"/>
            <a:ext cx="4892338" cy="5332412"/>
          </a:xfrm>
        </p:spPr>
        <p:txBody>
          <a:bodyPr>
            <a:normAutofit fontScale="92500" lnSpcReduction="10000"/>
          </a:bodyPr>
          <a:lstStyle/>
          <a:p>
            <a:r>
              <a:rPr lang="en-US" dirty="0"/>
              <a:t>Security</a:t>
            </a:r>
          </a:p>
          <a:p>
            <a:pPr lvl="1"/>
            <a:r>
              <a:rPr lang="en-US" dirty="0"/>
              <a:t>Protect applications from web based intrusions</a:t>
            </a:r>
          </a:p>
          <a:p>
            <a:pPr lvl="1"/>
            <a:endParaRPr lang="en-US" dirty="0"/>
          </a:p>
          <a:p>
            <a:pPr lvl="1"/>
            <a:r>
              <a:rPr lang="en-US" dirty="0"/>
              <a:t>Built using </a:t>
            </a:r>
            <a:r>
              <a:rPr lang="en-US" dirty="0">
                <a:solidFill>
                  <a:schemeClr val="accent5">
                    <a:lumMod val="10000"/>
                    <a:lumOff val="90000"/>
                  </a:schemeClr>
                </a:solidFill>
              </a:rPr>
              <a:t>ModSecurity and Core Rule Set</a:t>
            </a:r>
          </a:p>
          <a:p>
            <a:pPr lvl="1"/>
            <a:endParaRPr lang="en-US" dirty="0"/>
          </a:p>
          <a:p>
            <a:r>
              <a:rPr lang="en-US" dirty="0"/>
              <a:t>Availability</a:t>
            </a:r>
          </a:p>
          <a:p>
            <a:pPr lvl="1"/>
            <a:r>
              <a:rPr lang="en-US" dirty="0"/>
              <a:t>Highly available, fully managed</a:t>
            </a:r>
          </a:p>
          <a:p>
            <a:pPr lvl="1"/>
            <a:endParaRPr lang="en-US" dirty="0"/>
          </a:p>
          <a:p>
            <a:r>
              <a:rPr lang="en-US" dirty="0"/>
              <a:t>Preconfigured</a:t>
            </a:r>
          </a:p>
          <a:p>
            <a:pPr lvl="1"/>
            <a:r>
              <a:rPr lang="en-US" dirty="0"/>
              <a:t>OWASP* core rule set for most common top 10 web vulnerabilities protection such as</a:t>
            </a:r>
          </a:p>
          <a:p>
            <a:pPr lvl="2"/>
            <a:r>
              <a:rPr lang="en-US" dirty="0"/>
              <a:t>SQL Injection</a:t>
            </a:r>
          </a:p>
          <a:p>
            <a:pPr lvl="2"/>
            <a:r>
              <a:rPr lang="en-US" dirty="0"/>
              <a:t>XSS attacks</a:t>
            </a:r>
          </a:p>
          <a:p>
            <a:pPr lvl="2"/>
            <a:endParaRPr lang="en-US" dirty="0"/>
          </a:p>
          <a:p>
            <a:pPr lvl="2"/>
            <a:endParaRPr lang="en-US" dirty="0"/>
          </a:p>
        </p:txBody>
      </p:sp>
      <p:cxnSp>
        <p:nvCxnSpPr>
          <p:cNvPr id="21" name="Straight Arrow Connector 20"/>
          <p:cNvCxnSpPr>
            <a:cxnSpLocks/>
            <a:endCxn id="46" idx="1"/>
          </p:cNvCxnSpPr>
          <p:nvPr/>
        </p:nvCxnSpPr>
        <p:spPr>
          <a:xfrm flipV="1">
            <a:off x="9358427" y="2869054"/>
            <a:ext cx="1497674" cy="835627"/>
          </a:xfrm>
          <a:prstGeom prst="straightConnector1">
            <a:avLst/>
          </a:prstGeom>
          <a:ln w="76200">
            <a:solidFill>
              <a:srgbClr val="7FBA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127741" y="3615957"/>
            <a:ext cx="2111624" cy="676208"/>
            <a:chOff x="5199601" y="3387429"/>
            <a:chExt cx="2111624" cy="676208"/>
          </a:xfrm>
        </p:grpSpPr>
        <p:sp>
          <p:nvSpPr>
            <p:cNvPr id="28" name="Freeform 27"/>
            <p:cNvSpPr>
              <a:spLocks noChangeAspect="1"/>
            </p:cNvSpPr>
            <p:nvPr/>
          </p:nvSpPr>
          <p:spPr bwMode="black">
            <a:xfrm>
              <a:off x="5199601" y="3387429"/>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6" rIns="186494" bIns="14919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32" name="Straight Arrow Connector 31"/>
            <p:cNvCxnSpPr>
              <a:cxnSpLocks/>
              <a:endCxn id="29" idx="1"/>
            </p:cNvCxnSpPr>
            <p:nvPr/>
          </p:nvCxnSpPr>
          <p:spPr>
            <a:xfrm>
              <a:off x="5879660" y="3592755"/>
              <a:ext cx="1431565" cy="1822"/>
            </a:xfrm>
            <a:prstGeom prst="straightConnector1">
              <a:avLst/>
            </a:prstGeom>
            <a:ln w="76200">
              <a:solidFill>
                <a:srgbClr val="7FBA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879660" y="3592755"/>
              <a:ext cx="1287191" cy="470882"/>
            </a:xfrm>
            <a:prstGeom prst="rect">
              <a:avLst/>
            </a:prstGeom>
            <a:noFill/>
          </p:spPr>
          <p:txBody>
            <a:bodyPr wrap="none" lIns="186521" tIns="149217" rIns="186521" bIns="149217" rtlCol="0">
              <a:spAutoFit/>
            </a:bodyPr>
            <a:lstStyle/>
            <a:p>
              <a:pPr marL="0" marR="0" lvl="0" indent="0" algn="l" defTabSz="914400" rtl="0" eaLnBrk="1" fontAlgn="auto" latinLnBrk="0" hangingPunct="1">
                <a:lnSpc>
                  <a:spcPct val="90000"/>
                </a:lnSpc>
                <a:spcBef>
                  <a:spcPts val="0"/>
                </a:spcBef>
                <a:spcAft>
                  <a:spcPts val="612"/>
                </a:spcAft>
                <a:buClrTx/>
                <a:buSzTx/>
                <a:buFontTx/>
                <a:buNone/>
                <a:tabLst/>
                <a:defRPr/>
              </a:pPr>
              <a:r>
                <a:rPr kumimoji="0" lang="en-US" sz="1224" i="0" u="none" strike="noStrike" kern="0" cap="none" spc="0" normalizeH="0" baseline="0" noProof="0" dirty="0">
                  <a:ln>
                    <a:noFill/>
                  </a:ln>
                  <a:solidFill>
                    <a:srgbClr val="FFFFFF"/>
                  </a:solidFill>
                  <a:effectLst/>
                  <a:uLnTx/>
                  <a:uFillTx/>
                  <a:latin typeface="Segoe UI"/>
                  <a:ea typeface="+mn-ea"/>
                  <a:cs typeface="+mn-cs"/>
                </a:rPr>
                <a:t>Valid request</a:t>
              </a:r>
            </a:p>
          </p:txBody>
        </p:sp>
      </p:grpSp>
      <p:grpSp>
        <p:nvGrpSpPr>
          <p:cNvPr id="14" name="Group 13"/>
          <p:cNvGrpSpPr/>
          <p:nvPr/>
        </p:nvGrpSpPr>
        <p:grpSpPr>
          <a:xfrm>
            <a:off x="5204515" y="4559271"/>
            <a:ext cx="2065765" cy="649926"/>
            <a:chOff x="5204515" y="4559271"/>
            <a:chExt cx="2065765" cy="649926"/>
          </a:xfrm>
        </p:grpSpPr>
        <p:sp>
          <p:nvSpPr>
            <p:cNvPr id="34" name="Freeform 27"/>
            <p:cNvSpPr>
              <a:spLocks noChangeAspect="1"/>
            </p:cNvSpPr>
            <p:nvPr/>
          </p:nvSpPr>
          <p:spPr bwMode="black">
            <a:xfrm>
              <a:off x="5204515" y="4559271"/>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6" rIns="186494" bIns="14919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5937883" y="4947330"/>
              <a:ext cx="1096775" cy="261867"/>
            </a:xfrm>
            <a:prstGeom prst="rect">
              <a:avLst/>
            </a:prstGeom>
          </p:spPr>
          <p:txBody>
            <a:bodyPr wrap="none">
              <a:spAutoFit/>
            </a:bodyPr>
            <a:lstStyle/>
            <a:p>
              <a:pPr marL="0" marR="0" lvl="0" indent="0" algn="l" defTabSz="914400" rtl="0" eaLnBrk="1" fontAlgn="auto" latinLnBrk="0" hangingPunct="1">
                <a:lnSpc>
                  <a:spcPct val="90000"/>
                </a:lnSpc>
                <a:spcBef>
                  <a:spcPts val="0"/>
                </a:spcBef>
                <a:spcAft>
                  <a:spcPts val="612"/>
                </a:spcAft>
                <a:buClrTx/>
                <a:buSzTx/>
                <a:buFontTx/>
                <a:buNone/>
                <a:tabLst/>
                <a:defRPr/>
              </a:pPr>
              <a:r>
                <a:rPr kumimoji="0" lang="en-US" sz="1224" i="0" u="none" strike="noStrike" kern="0" cap="none" spc="0" normalizeH="0" baseline="0" noProof="0" dirty="0">
                  <a:ln>
                    <a:noFill/>
                  </a:ln>
                  <a:solidFill>
                    <a:srgbClr val="FFFFFF"/>
                  </a:solidFill>
                  <a:effectLst/>
                  <a:uLnTx/>
                  <a:uFillTx/>
                  <a:latin typeface="Segoe UI"/>
                  <a:ea typeface="+mn-ea"/>
                  <a:cs typeface="+mn-cs"/>
                </a:rPr>
                <a:t>SQL Injection</a:t>
              </a:r>
            </a:p>
          </p:txBody>
        </p:sp>
        <p:cxnSp>
          <p:nvCxnSpPr>
            <p:cNvPr id="85" name="Straight Arrow Connector 84"/>
            <p:cNvCxnSpPr>
              <a:cxnSpLocks/>
            </p:cNvCxnSpPr>
            <p:nvPr/>
          </p:nvCxnSpPr>
          <p:spPr>
            <a:xfrm flipV="1">
              <a:off x="5811256" y="4797699"/>
              <a:ext cx="1459024" cy="2"/>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178575" y="2348283"/>
            <a:ext cx="2101294" cy="766178"/>
            <a:chOff x="5178575" y="2348283"/>
            <a:chExt cx="2101294" cy="766178"/>
          </a:xfrm>
        </p:grpSpPr>
        <p:sp>
          <p:nvSpPr>
            <p:cNvPr id="33" name="Freeform 27"/>
            <p:cNvSpPr>
              <a:spLocks noChangeAspect="1"/>
            </p:cNvSpPr>
            <p:nvPr/>
          </p:nvSpPr>
          <p:spPr bwMode="black">
            <a:xfrm>
              <a:off x="5178575" y="2348283"/>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6" rIns="186494" bIns="14919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a:xfrm>
              <a:off x="5943888" y="2852594"/>
              <a:ext cx="904415" cy="261867"/>
            </a:xfrm>
            <a:prstGeom prst="rect">
              <a:avLst/>
            </a:prstGeom>
          </p:spPr>
          <p:txBody>
            <a:bodyPr wrap="none">
              <a:spAutoFit/>
            </a:bodyPr>
            <a:lstStyle/>
            <a:p>
              <a:pPr marL="0" marR="0" lvl="0" indent="0" algn="l" defTabSz="914400" rtl="0" eaLnBrk="1" fontAlgn="auto" latinLnBrk="0" hangingPunct="1">
                <a:lnSpc>
                  <a:spcPct val="90000"/>
                </a:lnSpc>
                <a:spcBef>
                  <a:spcPts val="0"/>
                </a:spcBef>
                <a:spcAft>
                  <a:spcPts val="612"/>
                </a:spcAft>
                <a:buClrTx/>
                <a:buSzTx/>
                <a:buFontTx/>
                <a:buNone/>
                <a:tabLst/>
                <a:defRPr/>
              </a:pPr>
              <a:r>
                <a:rPr kumimoji="0" lang="en-US" sz="1224" i="0" u="none" strike="noStrike" kern="0" cap="none" spc="0" normalizeH="0" baseline="0" noProof="0" dirty="0">
                  <a:ln>
                    <a:noFill/>
                  </a:ln>
                  <a:solidFill>
                    <a:srgbClr val="FFFFFF"/>
                  </a:solidFill>
                  <a:effectLst/>
                  <a:uLnTx/>
                  <a:uFillTx/>
                  <a:latin typeface="Segoe UI"/>
                  <a:ea typeface="+mn-ea"/>
                  <a:cs typeface="+mn-cs"/>
                </a:rPr>
                <a:t>XSS attack</a:t>
              </a:r>
            </a:p>
          </p:txBody>
        </p:sp>
        <p:cxnSp>
          <p:nvCxnSpPr>
            <p:cNvPr id="94" name="Straight Arrow Connector 93"/>
            <p:cNvCxnSpPr>
              <a:cxnSpLocks/>
            </p:cNvCxnSpPr>
            <p:nvPr/>
          </p:nvCxnSpPr>
          <p:spPr>
            <a:xfrm>
              <a:off x="5799570" y="2653201"/>
              <a:ext cx="1480299"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Rounded Rectangle 29"/>
          <p:cNvSpPr/>
          <p:nvPr/>
        </p:nvSpPr>
        <p:spPr>
          <a:xfrm>
            <a:off x="7281879" y="2240251"/>
            <a:ext cx="2076547" cy="3038628"/>
          </a:xfrm>
          <a:prstGeom prst="roundRect">
            <a:avLst>
              <a:gd name="adj" fmla="val 9414"/>
            </a:avLst>
          </a:prstGeom>
          <a:solidFill>
            <a:schemeClr val="bg2">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tlCol="0" anchor="t"/>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765" i="0" u="none" strike="noStrike" kern="1200" cap="none" spc="0" normalizeH="0" baseline="0" noProof="0" dirty="0">
                <a:ln>
                  <a:noFill/>
                </a:ln>
                <a:solidFill>
                  <a:schemeClr val="bg1">
                    <a:lumMod val="50000"/>
                  </a:schemeClr>
                </a:solidFill>
                <a:effectLst/>
                <a:uLnTx/>
                <a:uFillTx/>
                <a:latin typeface="Segoe UI"/>
                <a:ea typeface="+mn-ea"/>
                <a:cs typeface="+mn-cs"/>
              </a:rPr>
              <a:t>Application Gateway</a:t>
            </a:r>
          </a:p>
        </p:txBody>
      </p:sp>
      <p:grpSp>
        <p:nvGrpSpPr>
          <p:cNvPr id="30" name="Group 29"/>
          <p:cNvGrpSpPr/>
          <p:nvPr/>
        </p:nvGrpSpPr>
        <p:grpSpPr>
          <a:xfrm>
            <a:off x="7693882" y="2999728"/>
            <a:ext cx="1237127" cy="1164771"/>
            <a:chOff x="7695772" y="2965114"/>
            <a:chExt cx="1252539" cy="1240684"/>
          </a:xfrm>
        </p:grpSpPr>
        <p:pic>
          <p:nvPicPr>
            <p:cNvPr id="31" name="Picture 30"/>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7934736" y="2726150"/>
              <a:ext cx="774612" cy="1252539"/>
            </a:xfrm>
            <a:prstGeom prst="rect">
              <a:avLst/>
            </a:prstGeom>
            <a:ln w="12700">
              <a:solidFill>
                <a:srgbClr val="292929"/>
              </a:solidFill>
            </a:ln>
          </p:spPr>
        </p:pic>
        <p:sp>
          <p:nvSpPr>
            <p:cNvPr id="35" name="TextBox 34"/>
            <p:cNvSpPr txBox="1"/>
            <p:nvPr/>
          </p:nvSpPr>
          <p:spPr>
            <a:xfrm>
              <a:off x="7894636" y="3655034"/>
              <a:ext cx="847961" cy="5507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i="0" u="none" strike="noStrike" kern="0" cap="none" spc="0" normalizeH="0" baseline="0" noProof="0" dirty="0">
                  <a:ln>
                    <a:noFill/>
                  </a:ln>
                  <a:solidFill>
                    <a:schemeClr val="bg1">
                      <a:lumMod val="50000"/>
                    </a:schemeClr>
                  </a:solidFill>
                  <a:effectLst/>
                  <a:uLnTx/>
                  <a:uFillTx/>
                  <a:latin typeface="Segoe UI"/>
                  <a:ea typeface="+mn-ea"/>
                  <a:cs typeface="+mn-cs"/>
                </a:rPr>
                <a:t>WAF</a:t>
              </a:r>
            </a:p>
          </p:txBody>
        </p:sp>
      </p:grpSp>
      <p:pic>
        <p:nvPicPr>
          <p:cNvPr id="37" name="Picture 3" descr="image016"/>
          <p:cNvPicPr>
            <a:picLocks noChangeAspect="1" noChangeArrowheads="1"/>
          </p:cNvPicPr>
          <p:nvPr/>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ackgroundRemoval t="9851" b="89851" l="9971" r="100000"/>
                    </a14:imgEffect>
                  </a14:imgLayer>
                </a14:imgProps>
              </a:ext>
              <a:ext uri="{28A0092B-C50C-407E-A947-70E740481C1C}">
                <a14:useLocalDpi xmlns:a14="http://schemas.microsoft.com/office/drawing/2010/main"/>
              </a:ext>
            </a:extLst>
          </a:blip>
          <a:srcRect/>
          <a:stretch>
            <a:fillRect/>
          </a:stretch>
        </p:blipFill>
        <p:spPr bwMode="auto">
          <a:xfrm rot="16200000">
            <a:off x="7655437" y="4009708"/>
            <a:ext cx="1289384" cy="126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7889103" y="4858397"/>
            <a:ext cx="925131"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i="0" u="none" strike="noStrike" kern="0" cap="none" spc="0" normalizeH="0" baseline="0" noProof="0" dirty="0">
                <a:ln>
                  <a:noFill/>
                </a:ln>
                <a:solidFill>
                  <a:schemeClr val="bg1">
                    <a:lumMod val="50000"/>
                  </a:schemeClr>
                </a:solidFill>
                <a:effectLst/>
                <a:uLnTx/>
                <a:uFillTx/>
                <a:latin typeface="Segoe UI"/>
                <a:ea typeface="+mn-ea"/>
                <a:cs typeface="+mn-cs"/>
              </a:rPr>
              <a:t>L7 LB</a:t>
            </a:r>
          </a:p>
        </p:txBody>
      </p:sp>
      <p:grpSp>
        <p:nvGrpSpPr>
          <p:cNvPr id="3" name="Group 2"/>
          <p:cNvGrpSpPr/>
          <p:nvPr/>
        </p:nvGrpSpPr>
        <p:grpSpPr>
          <a:xfrm>
            <a:off x="10856101" y="2063294"/>
            <a:ext cx="1333500" cy="1611520"/>
            <a:chOff x="10759757" y="2876342"/>
            <a:chExt cx="1333500" cy="1611520"/>
          </a:xfrm>
          <a:solidFill>
            <a:schemeClr val="tx1"/>
          </a:solidFill>
        </p:grpSpPr>
        <p:sp>
          <p:nvSpPr>
            <p:cNvPr id="46" name="Rectangle 45"/>
            <p:cNvSpPr/>
            <p:nvPr/>
          </p:nvSpPr>
          <p:spPr bwMode="auto">
            <a:xfrm>
              <a:off x="10759757" y="2876342"/>
              <a:ext cx="1325880" cy="1611520"/>
            </a:xfrm>
            <a:prstGeom prst="rect">
              <a:avLst/>
            </a:prstGeom>
            <a:grp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 name="TextBox 46"/>
            <p:cNvSpPr txBox="1"/>
            <p:nvPr/>
          </p:nvSpPr>
          <p:spPr>
            <a:xfrm>
              <a:off x="10767377" y="2971942"/>
              <a:ext cx="1325880" cy="307777"/>
            </a:xfrm>
            <a:prstGeom prst="rect">
              <a:avLst/>
            </a:prstGeom>
            <a:noFill/>
            <a:ln>
              <a:noFill/>
            </a:ln>
          </p:spPr>
          <p:txBody>
            <a:bodyPr wrap="square" rtlCol="0">
              <a:spAutoFit/>
            </a:body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Segoe UI"/>
                  <a:ea typeface="+mn-ea"/>
                  <a:cs typeface="+mn-cs"/>
                </a:rPr>
                <a:t>Site</a:t>
              </a:r>
              <a:r>
                <a:rPr kumimoji="0" lang="en-US" sz="1400" b="1" i="0" u="none" strike="noStrike" kern="0" cap="none" spc="0" normalizeH="0" baseline="0" noProof="0" dirty="0">
                  <a:ln>
                    <a:noFill/>
                  </a:ln>
                  <a:solidFill>
                    <a:srgbClr val="000000"/>
                  </a:solidFill>
                  <a:effectLst/>
                  <a:uLnTx/>
                  <a:uFillTx/>
                  <a:latin typeface="Segoe UI"/>
                  <a:ea typeface="+mn-ea"/>
                  <a:cs typeface="+mn-cs"/>
                </a:rPr>
                <a:t> </a:t>
              </a:r>
              <a:r>
                <a:rPr kumimoji="0" lang="en-US" sz="1400" i="0" u="none" strike="noStrike" kern="0" cap="none" spc="0" normalizeH="0" baseline="0" noProof="0" dirty="0">
                  <a:ln>
                    <a:noFill/>
                  </a:ln>
                  <a:solidFill>
                    <a:srgbClr val="000000"/>
                  </a:solidFill>
                  <a:effectLst/>
                  <a:uLnTx/>
                  <a:uFillTx/>
                  <a:latin typeface="Segoe UI"/>
                  <a:ea typeface="+mn-ea"/>
                  <a:cs typeface="+mn-cs"/>
                </a:rPr>
                <a:t>1</a:t>
              </a:r>
            </a:p>
          </p:txBody>
        </p:sp>
        <p:pic>
          <p:nvPicPr>
            <p:cNvPr id="48" name="Picture 4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155997" y="3297369"/>
              <a:ext cx="548640" cy="548640"/>
            </a:xfrm>
            <a:prstGeom prst="rect">
              <a:avLst/>
            </a:prstGeom>
            <a:grpFill/>
            <a:ln>
              <a:noFill/>
            </a:ln>
          </p:spPr>
        </p:pic>
        <p:pic>
          <p:nvPicPr>
            <p:cNvPr id="49" name="Picture 4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155997" y="3892615"/>
              <a:ext cx="548640" cy="548640"/>
            </a:xfrm>
            <a:prstGeom prst="rect">
              <a:avLst/>
            </a:prstGeom>
            <a:grpFill/>
            <a:ln>
              <a:noFill/>
            </a:ln>
          </p:spPr>
        </p:pic>
      </p:grpSp>
      <p:grpSp>
        <p:nvGrpSpPr>
          <p:cNvPr id="55" name="Group 54"/>
          <p:cNvGrpSpPr/>
          <p:nvPr/>
        </p:nvGrpSpPr>
        <p:grpSpPr>
          <a:xfrm>
            <a:off x="10856101" y="3991939"/>
            <a:ext cx="1333500" cy="1611520"/>
            <a:chOff x="10759757" y="2876342"/>
            <a:chExt cx="1333500" cy="1611520"/>
          </a:xfrm>
          <a:solidFill>
            <a:schemeClr val="tx1"/>
          </a:solidFill>
        </p:grpSpPr>
        <p:sp>
          <p:nvSpPr>
            <p:cNvPr id="56" name="Rectangle 55"/>
            <p:cNvSpPr/>
            <p:nvPr/>
          </p:nvSpPr>
          <p:spPr bwMode="auto">
            <a:xfrm>
              <a:off x="10759757" y="2876342"/>
              <a:ext cx="1325880" cy="1611520"/>
            </a:xfrm>
            <a:prstGeom prst="rect">
              <a:avLst/>
            </a:prstGeom>
            <a:grp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57" name="TextBox 56"/>
            <p:cNvSpPr txBox="1"/>
            <p:nvPr/>
          </p:nvSpPr>
          <p:spPr>
            <a:xfrm>
              <a:off x="10767377" y="2971942"/>
              <a:ext cx="1325880" cy="307777"/>
            </a:xfrm>
            <a:prstGeom prst="rect">
              <a:avLst/>
            </a:prstGeom>
            <a:noFill/>
            <a:ln>
              <a:noFill/>
            </a:ln>
          </p:spPr>
          <p:txBody>
            <a:bodyPr wrap="square" rtlCol="0">
              <a:spAutoFit/>
            </a:body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Segoe UI"/>
                  <a:ea typeface="+mn-ea"/>
                  <a:cs typeface="+mn-cs"/>
                </a:rPr>
                <a:t>Site 2</a:t>
              </a:r>
            </a:p>
          </p:txBody>
        </p:sp>
        <p:pic>
          <p:nvPicPr>
            <p:cNvPr id="58" name="Picture 5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155997" y="3297369"/>
              <a:ext cx="548640" cy="548640"/>
            </a:xfrm>
            <a:prstGeom prst="rect">
              <a:avLst/>
            </a:prstGeom>
            <a:grpFill/>
            <a:ln>
              <a:noFill/>
            </a:ln>
          </p:spPr>
        </p:pic>
        <p:pic>
          <p:nvPicPr>
            <p:cNvPr id="59" name="Picture 5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155997" y="3892615"/>
              <a:ext cx="548640" cy="548640"/>
            </a:xfrm>
            <a:prstGeom prst="rect">
              <a:avLst/>
            </a:prstGeom>
            <a:grpFill/>
            <a:ln>
              <a:noFill/>
            </a:ln>
          </p:spPr>
        </p:pic>
      </p:grpSp>
      <p:cxnSp>
        <p:nvCxnSpPr>
          <p:cNvPr id="61" name="Straight Arrow Connector 60"/>
          <p:cNvCxnSpPr>
            <a:cxnSpLocks/>
            <a:endCxn id="56" idx="1"/>
          </p:cNvCxnSpPr>
          <p:nvPr/>
        </p:nvCxnSpPr>
        <p:spPr>
          <a:xfrm>
            <a:off x="9358427" y="3704681"/>
            <a:ext cx="1497674" cy="1093018"/>
          </a:xfrm>
          <a:prstGeom prst="straightConnector1">
            <a:avLst/>
          </a:prstGeom>
          <a:ln w="76200">
            <a:solidFill>
              <a:srgbClr val="7FBA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2180189">
            <a:off x="9369424" y="4147447"/>
            <a:ext cx="1287191" cy="470882"/>
          </a:xfrm>
          <a:prstGeom prst="rect">
            <a:avLst/>
          </a:prstGeom>
          <a:noFill/>
        </p:spPr>
        <p:txBody>
          <a:bodyPr wrap="none" lIns="186521" tIns="149217" rIns="186521" bIns="149217" rtlCol="0">
            <a:spAutoFit/>
          </a:bodyPr>
          <a:lstStyle/>
          <a:p>
            <a:pPr marL="0" marR="0" lvl="0" indent="0" algn="l" defTabSz="914400" rtl="0" eaLnBrk="1" fontAlgn="auto" latinLnBrk="0" hangingPunct="1">
              <a:lnSpc>
                <a:spcPct val="90000"/>
              </a:lnSpc>
              <a:spcBef>
                <a:spcPts val="0"/>
              </a:spcBef>
              <a:spcAft>
                <a:spcPts val="612"/>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a:ea typeface="+mn-ea"/>
                <a:cs typeface="+mn-cs"/>
              </a:rPr>
              <a:t>Valid request</a:t>
            </a:r>
          </a:p>
        </p:txBody>
      </p:sp>
      <p:sp>
        <p:nvSpPr>
          <p:cNvPr id="63" name="TextBox 62"/>
          <p:cNvSpPr txBox="1"/>
          <p:nvPr/>
        </p:nvSpPr>
        <p:spPr>
          <a:xfrm rot="19722617">
            <a:off x="9392998" y="2949755"/>
            <a:ext cx="1287191" cy="470882"/>
          </a:xfrm>
          <a:prstGeom prst="rect">
            <a:avLst/>
          </a:prstGeom>
          <a:noFill/>
        </p:spPr>
        <p:txBody>
          <a:bodyPr wrap="none" lIns="186521" tIns="149217" rIns="186521" bIns="149217" rtlCol="0">
            <a:spAutoFit/>
          </a:bodyPr>
          <a:lstStyle/>
          <a:p>
            <a:pPr marL="0" marR="0" lvl="0" indent="0" algn="l" defTabSz="914400" rtl="0" eaLnBrk="1" fontAlgn="auto" latinLnBrk="0" hangingPunct="1">
              <a:lnSpc>
                <a:spcPct val="90000"/>
              </a:lnSpc>
              <a:spcBef>
                <a:spcPts val="0"/>
              </a:spcBef>
              <a:spcAft>
                <a:spcPts val="612"/>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a:ea typeface="+mn-ea"/>
                <a:cs typeface="+mn-cs"/>
              </a:rPr>
              <a:t>Valid request</a:t>
            </a:r>
          </a:p>
        </p:txBody>
      </p:sp>
      <p:sp>
        <p:nvSpPr>
          <p:cNvPr id="5" name="TextBox 4"/>
          <p:cNvSpPr txBox="1"/>
          <p:nvPr/>
        </p:nvSpPr>
        <p:spPr>
          <a:xfrm>
            <a:off x="3515994" y="6306281"/>
            <a:ext cx="5416868" cy="5170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*Open Web Application Security Project (owasp.org)</a:t>
            </a:r>
          </a:p>
        </p:txBody>
      </p:sp>
      <p:sp>
        <p:nvSpPr>
          <p:cNvPr id="40" name="Trapezoid 39"/>
          <p:cNvSpPr/>
          <p:nvPr/>
        </p:nvSpPr>
        <p:spPr bwMode="auto">
          <a:xfrm rot="2700000">
            <a:off x="10796322" y="352117"/>
            <a:ext cx="2128018" cy="469504"/>
          </a:xfrm>
          <a:prstGeom prst="trapezoid">
            <a:avLst>
              <a:gd name="adj" fmla="val 101190"/>
            </a:avLst>
          </a:prstGeom>
          <a:solidFill>
            <a:srgbClr val="0582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2000" b="1" i="0" u="none" strike="noStrike" kern="1200" cap="none" spc="0" normalizeH="0" baseline="0" noProof="0" dirty="0">
                <a:ln>
                  <a:noFill/>
                </a:ln>
                <a:gradFill>
                  <a:gsLst>
                    <a:gs pos="0">
                      <a:srgbClr val="FFFFFF"/>
                    </a:gs>
                    <a:gs pos="100000">
                      <a:srgbClr val="FFFFFF"/>
                    </a:gs>
                  </a:gsLst>
                  <a:lin ang="5400000" scaled="0"/>
                </a:gradFill>
                <a:effectLst>
                  <a:outerShdw blurRad="38100" dist="38100" dir="2700000" algn="tl">
                    <a:srgbClr val="000000">
                      <a:alpha val="43137"/>
                    </a:srgbClr>
                  </a:outerShdw>
                </a:effectLst>
                <a:uLnTx/>
                <a:uFillTx/>
                <a:latin typeface="Segoe UI"/>
                <a:ea typeface="Segoe UI" pitchFamily="34" charset="0"/>
                <a:cs typeface="Segoe UI" pitchFamily="34" charset="0"/>
              </a:rPr>
              <a:t>New</a:t>
            </a:r>
          </a:p>
        </p:txBody>
      </p:sp>
    </p:spTree>
    <p:extLst>
      <p:ext uri="{BB962C8B-B14F-4D97-AF65-F5344CB8AC3E}">
        <p14:creationId xmlns:p14="http://schemas.microsoft.com/office/powerpoint/2010/main" val="209330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Examples from &lt;*real-world environment*&gt;</a:t>
            </a:r>
          </a:p>
        </p:txBody>
      </p:sp>
    </p:spTree>
    <p:extLst>
      <p:ext uri="{BB962C8B-B14F-4D97-AF65-F5344CB8AC3E}">
        <p14:creationId xmlns:p14="http://schemas.microsoft.com/office/powerpoint/2010/main" val="109891290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ABB1F82D-146D-4105-B889-8DFC32C0F617}"/>
              </a:ext>
            </a:extLst>
          </p:cNvPr>
          <p:cNvSpPr/>
          <p:nvPr/>
        </p:nvSpPr>
        <p:spPr bwMode="auto">
          <a:xfrm>
            <a:off x="8311228" y="874719"/>
            <a:ext cx="3988443"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&lt;**Removed**&gt;</a:t>
            </a:r>
            <a:endParaRPr lang="en-GB" sz="2400" dirty="0">
              <a:solidFill>
                <a:schemeClr val="bg1"/>
              </a:solidFill>
            </a:endParaRP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971915"/>
            <a:ext cx="12194088" cy="2520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rule1</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&lt;**Removed**&gt;</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400065"/>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200" dirty="0">
                <a:solidFill>
                  <a:schemeClr val="bg1"/>
                </a:solidFill>
              </a:rPr>
              <a:t>appGatewayHttpsListener1</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bg1"/>
                </a:solidFill>
              </a:rPr>
              <a:t>appGatewayBackendPool</a:t>
            </a:r>
            <a:endParaRPr lang="en-GB" sz="1600" dirty="0">
              <a:solidFill>
                <a:schemeClr val="bg1"/>
              </a:solidFill>
            </a:endParaRP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bg1"/>
                </a:solidFill>
              </a:rPr>
              <a:t>appGatewayFrontendIP</a:t>
            </a:r>
            <a:endParaRPr lang="en-GB" sz="1600" dirty="0">
              <a:solidFill>
                <a:schemeClr val="bg1"/>
              </a:solidFill>
            </a:endParaRPr>
          </a:p>
        </p:txBody>
      </p:sp>
      <p:sp>
        <p:nvSpPr>
          <p:cNvPr id="102" name="Rectangle 101">
            <a:extLst>
              <a:ext uri="{FF2B5EF4-FFF2-40B4-BE49-F238E27FC236}">
                <a16:creationId xmlns:a16="http://schemas.microsoft.com/office/drawing/2014/main" id="{98FB593C-B02C-4720-AF27-61933822A0D0}"/>
              </a:ext>
            </a:extLst>
          </p:cNvPr>
          <p:cNvSpPr/>
          <p:nvPr/>
        </p:nvSpPr>
        <p:spPr bwMode="auto">
          <a:xfrm>
            <a:off x="8311228" y="1452060"/>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‘Any’</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&lt;**Removed**&gt;</a:t>
            </a:r>
          </a:p>
        </p:txBody>
      </p:sp>
      <p:sp>
        <p:nvSpPr>
          <p:cNvPr id="30" name="Rectangle 29">
            <a:extLst>
              <a:ext uri="{FF2B5EF4-FFF2-40B4-BE49-F238E27FC236}">
                <a16:creationId xmlns:a16="http://schemas.microsoft.com/office/drawing/2014/main" id="{45EADA0C-C37E-440A-A74A-0CBEBD8B8D63}"/>
              </a:ext>
            </a:extLst>
          </p:cNvPr>
          <p:cNvSpPr/>
          <p:nvPr/>
        </p:nvSpPr>
        <p:spPr bwMode="auto">
          <a:xfrm>
            <a:off x="1467936" y="2400065"/>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200" dirty="0" err="1">
                <a:solidFill>
                  <a:schemeClr val="bg1"/>
                </a:solidFill>
              </a:rPr>
              <a:t>httplistener</a:t>
            </a:r>
            <a:endParaRPr lang="en-GB" sz="1200" dirty="0">
              <a:solidFill>
                <a:schemeClr val="bg1"/>
              </a:solidFill>
            </a:endParaRPr>
          </a:p>
        </p:txBody>
      </p:sp>
      <p:sp>
        <p:nvSpPr>
          <p:cNvPr id="31" name="Rectangle 30">
            <a:extLst>
              <a:ext uri="{FF2B5EF4-FFF2-40B4-BE49-F238E27FC236}">
                <a16:creationId xmlns:a16="http://schemas.microsoft.com/office/drawing/2014/main" id="{8DFB03C0-1250-4319-9A5D-36E19267320E}"/>
              </a:ext>
            </a:extLst>
          </p:cNvPr>
          <p:cNvSpPr/>
          <p:nvPr/>
        </p:nvSpPr>
        <p:spPr bwMode="auto">
          <a:xfrm>
            <a:off x="2835345" y="2395414"/>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200" dirty="0">
                <a:solidFill>
                  <a:schemeClr val="bg1"/>
                </a:solidFill>
              </a:rPr>
              <a:t>http9090</a:t>
            </a:r>
          </a:p>
        </p:txBody>
      </p:sp>
      <p:sp>
        <p:nvSpPr>
          <p:cNvPr id="39" name="Rectangle 38">
            <a:extLst>
              <a:ext uri="{FF2B5EF4-FFF2-40B4-BE49-F238E27FC236}">
                <a16:creationId xmlns:a16="http://schemas.microsoft.com/office/drawing/2014/main" id="{21D44FEF-41B6-40E2-82BE-635796054525}"/>
              </a:ext>
            </a:extLst>
          </p:cNvPr>
          <p:cNvSpPr/>
          <p:nvPr/>
        </p:nvSpPr>
        <p:spPr bwMode="auto">
          <a:xfrm>
            <a:off x="4247771" y="2395414"/>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200" dirty="0">
                <a:solidFill>
                  <a:schemeClr val="bg1"/>
                </a:solidFill>
              </a:rPr>
              <a:t>appGatewayBackendHttpSettings1</a:t>
            </a:r>
          </a:p>
        </p:txBody>
      </p:sp>
      <p:sp>
        <p:nvSpPr>
          <p:cNvPr id="40" name="Rectangle 39">
            <a:extLst>
              <a:ext uri="{FF2B5EF4-FFF2-40B4-BE49-F238E27FC236}">
                <a16:creationId xmlns:a16="http://schemas.microsoft.com/office/drawing/2014/main" id="{2C4144FF-E2C5-40DC-8514-6D2D2176D06D}"/>
              </a:ext>
            </a:extLst>
          </p:cNvPr>
          <p:cNvSpPr/>
          <p:nvPr/>
        </p:nvSpPr>
        <p:spPr bwMode="auto">
          <a:xfrm>
            <a:off x="5602751" y="2395414"/>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200" dirty="0" err="1">
                <a:solidFill>
                  <a:schemeClr val="bg1"/>
                </a:solidFill>
              </a:rPr>
              <a:t>BackendHttp</a:t>
            </a:r>
            <a:endParaRPr lang="en-GB" sz="1200" dirty="0">
              <a:solidFill>
                <a:schemeClr val="bg1"/>
              </a:solidFill>
            </a:endParaRPr>
          </a:p>
        </p:txBody>
      </p:sp>
      <p:sp>
        <p:nvSpPr>
          <p:cNvPr id="41" name="Rectangle 40">
            <a:extLst>
              <a:ext uri="{FF2B5EF4-FFF2-40B4-BE49-F238E27FC236}">
                <a16:creationId xmlns:a16="http://schemas.microsoft.com/office/drawing/2014/main" id="{6398662D-653F-432F-AFB8-373748DE8B67}"/>
              </a:ext>
            </a:extLst>
          </p:cNvPr>
          <p:cNvSpPr/>
          <p:nvPr/>
        </p:nvSpPr>
        <p:spPr bwMode="auto">
          <a:xfrm>
            <a:off x="6957190" y="2395414"/>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200" dirty="0">
                <a:solidFill>
                  <a:schemeClr val="bg1"/>
                </a:solidFill>
              </a:rPr>
              <a:t>http9090</a:t>
            </a:r>
          </a:p>
        </p:txBody>
      </p:sp>
      <p:sp>
        <p:nvSpPr>
          <p:cNvPr id="42" name="TextBox 41">
            <a:extLst>
              <a:ext uri="{FF2B5EF4-FFF2-40B4-BE49-F238E27FC236}">
                <a16:creationId xmlns:a16="http://schemas.microsoft.com/office/drawing/2014/main" id="{67359F9C-1E89-4118-88A7-56C643C0FF6D}"/>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43" name="TextBox 42">
            <a:extLst>
              <a:ext uri="{FF2B5EF4-FFF2-40B4-BE49-F238E27FC236}">
                <a16:creationId xmlns:a16="http://schemas.microsoft.com/office/drawing/2014/main" id="{C207589E-D0FB-4ED2-8C98-132F26A2FA29}"/>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44" name="Straight Connector 43">
            <a:extLst>
              <a:ext uri="{FF2B5EF4-FFF2-40B4-BE49-F238E27FC236}">
                <a16:creationId xmlns:a16="http://schemas.microsoft.com/office/drawing/2014/main" id="{6F4867DF-1F08-4E87-B898-67CB9B9D20FB}"/>
              </a:ext>
            </a:extLst>
          </p:cNvPr>
          <p:cNvCxnSpPr>
            <a:cxnSpLocks/>
            <a:stCxn id="98" idx="2"/>
          </p:cNvCxnSpPr>
          <p:nvPr/>
        </p:nvCxnSpPr>
        <p:spPr>
          <a:xfrm>
            <a:off x="754471" y="3276887"/>
            <a:ext cx="0" cy="695028"/>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DF78BA-65C0-49D8-BB82-1D7AF20306A0}"/>
              </a:ext>
            </a:extLst>
          </p:cNvPr>
          <p:cNvCxnSpPr>
            <a:cxnSpLocks/>
            <a:stCxn id="30" idx="2"/>
          </p:cNvCxnSpPr>
          <p:nvPr/>
        </p:nvCxnSpPr>
        <p:spPr>
          <a:xfrm>
            <a:off x="2115936" y="3276887"/>
            <a:ext cx="0" cy="378167"/>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A7BE41F-A4D9-4C1E-BD7E-C8EF30C9D615}"/>
              </a:ext>
            </a:extLst>
          </p:cNvPr>
          <p:cNvCxnSpPr>
            <a:cxnSpLocks/>
            <a:stCxn id="31" idx="2"/>
          </p:cNvCxnSpPr>
          <p:nvPr/>
        </p:nvCxnSpPr>
        <p:spPr>
          <a:xfrm>
            <a:off x="3483345" y="3272236"/>
            <a:ext cx="0" cy="99717"/>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8DC45F9-F2E7-4893-A71A-36EED46B5170}"/>
              </a:ext>
            </a:extLst>
          </p:cNvPr>
          <p:cNvCxnSpPr>
            <a:cxnSpLocks/>
            <a:stCxn id="39" idx="2"/>
          </p:cNvCxnSpPr>
          <p:nvPr/>
        </p:nvCxnSpPr>
        <p:spPr>
          <a:xfrm flipH="1">
            <a:off x="4889287" y="3272236"/>
            <a:ext cx="6484" cy="699679"/>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9A42258-C052-445C-8645-A98ACCBBA265}"/>
              </a:ext>
            </a:extLst>
          </p:cNvPr>
          <p:cNvCxnSpPr>
            <a:cxnSpLocks/>
            <a:stCxn id="40" idx="2"/>
          </p:cNvCxnSpPr>
          <p:nvPr/>
        </p:nvCxnSpPr>
        <p:spPr>
          <a:xfrm>
            <a:off x="6250751" y="3272236"/>
            <a:ext cx="0" cy="382818"/>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0D51E21-BBBE-4530-B98A-567357D08E47}"/>
              </a:ext>
            </a:extLst>
          </p:cNvPr>
          <p:cNvCxnSpPr>
            <a:cxnSpLocks/>
            <a:stCxn id="41" idx="2"/>
          </p:cNvCxnSpPr>
          <p:nvPr/>
        </p:nvCxnSpPr>
        <p:spPr>
          <a:xfrm>
            <a:off x="7605190" y="3272236"/>
            <a:ext cx="0" cy="99717"/>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96FC638-E518-4DEF-A8F3-F2CABA0BD132}"/>
              </a:ext>
            </a:extLst>
          </p:cNvPr>
          <p:cNvSpPr/>
          <p:nvPr/>
        </p:nvSpPr>
        <p:spPr bwMode="auto">
          <a:xfrm>
            <a:off x="106471" y="3657885"/>
            <a:ext cx="12193200" cy="2520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http</a:t>
            </a:r>
          </a:p>
        </p:txBody>
      </p:sp>
      <p:sp>
        <p:nvSpPr>
          <p:cNvPr id="35" name="Rectangle 34">
            <a:extLst>
              <a:ext uri="{FF2B5EF4-FFF2-40B4-BE49-F238E27FC236}">
                <a16:creationId xmlns:a16="http://schemas.microsoft.com/office/drawing/2014/main" id="{61765E15-85D3-4C63-88B1-6D660F11D61D}"/>
              </a:ext>
            </a:extLst>
          </p:cNvPr>
          <p:cNvSpPr/>
          <p:nvPr/>
        </p:nvSpPr>
        <p:spPr bwMode="auto">
          <a:xfrm>
            <a:off x="106471" y="3340616"/>
            <a:ext cx="12193200" cy="25313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http9090</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A4DF348-D15C-462F-9601-FF400138489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VN-PRD-1</a:t>
            </a:r>
          </a:p>
          <a:p>
            <a:pPr algn="ctr" defTabSz="932472" fontAlgn="base">
              <a:spcBef>
                <a:spcPct val="0"/>
              </a:spcBef>
              <a:spcAft>
                <a:spcPct val="0"/>
              </a:spcAft>
            </a:pPr>
            <a:r>
              <a:rPr lang="en-GB" sz="1600" dirty="0">
                <a:solidFill>
                  <a:schemeClr val="bg1"/>
                </a:solidFill>
              </a:rPr>
              <a:t>SN-VN-PRD-1-AppGateway-1</a:t>
            </a:r>
          </a:p>
        </p:txBody>
      </p:sp>
      <p:sp>
        <p:nvSpPr>
          <p:cNvPr id="32" name="Rectangle 31">
            <a:extLst>
              <a:ext uri="{FF2B5EF4-FFF2-40B4-BE49-F238E27FC236}">
                <a16:creationId xmlns:a16="http://schemas.microsoft.com/office/drawing/2014/main" id="{4D2EC597-C264-44BB-8788-3B36C102E63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&lt;**Removed - OMS**&gt;</a:t>
            </a:r>
          </a:p>
        </p:txBody>
      </p:sp>
      <p:cxnSp>
        <p:nvCxnSpPr>
          <p:cNvPr id="36" name="Straight Arrow Connector 35">
            <a:extLst>
              <a:ext uri="{FF2B5EF4-FFF2-40B4-BE49-F238E27FC236}">
                <a16:creationId xmlns:a16="http://schemas.microsoft.com/office/drawing/2014/main" id="{A0BE464D-2C68-4423-B423-4B54BA2E2F08}"/>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09F204-8A1A-4F29-A08C-2D18D43EAE9C}"/>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22096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a:t>
            </a:r>
            <a:r>
              <a:rPr lang="en-GB" sz="1800" dirty="0" err="1">
                <a:solidFill>
                  <a:schemeClr val="bg1"/>
                </a:solidFill>
              </a:rPr>
              <a:t>HttpsRule</a:t>
            </a:r>
            <a:endParaRPr lang="en-GB" sz="1800" dirty="0">
              <a:solidFill>
                <a:schemeClr val="bg1"/>
              </a:solidFill>
            </a:endParaRP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&lt;**Removed**&gt;</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39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a:t>
            </a:r>
            <a:r>
              <a:rPr lang="en-GB" sz="1600" dirty="0" err="1">
                <a:solidFill>
                  <a:schemeClr val="bg1"/>
                </a:solidFill>
              </a:rPr>
              <a:t>HttpsListener</a:t>
            </a:r>
            <a:endParaRPr lang="en-GB" sz="1600" dirty="0">
              <a:solidFill>
                <a:schemeClr val="bg1"/>
              </a:solidFill>
            </a:endParaRPr>
          </a:p>
          <a:p>
            <a:pPr algn="ctr" defTabSz="932472" fontAlgn="base">
              <a:spcBef>
                <a:spcPct val="0"/>
              </a:spcBef>
              <a:spcAft>
                <a:spcPct val="0"/>
              </a:spcAft>
            </a:pPr>
            <a:r>
              <a:rPr lang="en-GB" sz="1200" dirty="0">
                <a:solidFill>
                  <a:schemeClr val="bg1"/>
                </a:solidFill>
              </a:rPr>
              <a:t>Hostname: &lt;**Removed**&gt;</a:t>
            </a:r>
            <a:endParaRPr lang="en-GB" sz="1600" dirty="0">
              <a:solidFill>
                <a:schemeClr val="bg1"/>
              </a:solidFill>
            </a:endParaRP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a:t>
            </a:r>
            <a:r>
              <a:rPr lang="en-GB" sz="1600" dirty="0" err="1">
                <a:solidFill>
                  <a:schemeClr val="bg1"/>
                </a:solidFill>
              </a:rPr>
              <a:t>BEHttp</a:t>
            </a:r>
            <a:endParaRPr lang="en-GB" sz="1600" dirty="0">
              <a:solidFill>
                <a:schemeClr val="bg1"/>
              </a:solidFill>
            </a:endParaRP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bg1"/>
                </a:solidFill>
              </a:rPr>
              <a:t>appGatewayBackendPool</a:t>
            </a:r>
            <a:endParaRPr lang="en-GB" sz="1600" dirty="0">
              <a:solidFill>
                <a:schemeClr val="bg1"/>
              </a:solidFill>
            </a:endParaRP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err="1">
                <a:solidFill>
                  <a:schemeClr val="bg1"/>
                </a:solidFill>
              </a:rPr>
              <a:t>appGatewayFrontendIP</a:t>
            </a:r>
            <a:endParaRPr lang="en-GB" sz="1400" dirty="0">
              <a:solidFill>
                <a:schemeClr val="bg1"/>
              </a:solidFill>
            </a:endParaRPr>
          </a:p>
        </p:txBody>
      </p:sp>
      <p:sp>
        <p:nvSpPr>
          <p:cNvPr id="102" name="Rectangle 101">
            <a:extLst>
              <a:ext uri="{FF2B5EF4-FFF2-40B4-BE49-F238E27FC236}">
                <a16:creationId xmlns:a16="http://schemas.microsoft.com/office/drawing/2014/main" id="{98FB593C-B02C-4720-AF27-61933822A0D0}"/>
              </a:ext>
            </a:extLst>
          </p:cNvPr>
          <p:cNvSpPr/>
          <p:nvPr/>
        </p:nvSpPr>
        <p:spPr bwMode="auto">
          <a:xfrm>
            <a:off x="8311228" y="1452060"/>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&lt;**Removed**&gt;</a:t>
            </a:r>
          </a:p>
        </p:txBody>
      </p:sp>
      <p:sp>
        <p:nvSpPr>
          <p:cNvPr id="104" name="Rectangle 103">
            <a:extLst>
              <a:ext uri="{FF2B5EF4-FFF2-40B4-BE49-F238E27FC236}">
                <a16:creationId xmlns:a16="http://schemas.microsoft.com/office/drawing/2014/main" id="{8757D0B2-3FA6-4FF2-9A6E-4B83231DCF87}"/>
              </a:ext>
            </a:extLst>
          </p:cNvPr>
          <p:cNvSpPr/>
          <p:nvPr/>
        </p:nvSpPr>
        <p:spPr bwMode="auto">
          <a:xfrm>
            <a:off x="2151345"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err="1">
                <a:solidFill>
                  <a:schemeClr val="bg1"/>
                </a:solidFill>
              </a:rPr>
              <a:t>appGatewayFEInternalIP</a:t>
            </a:r>
            <a:endParaRPr lang="en-GB" sz="1400" dirty="0">
              <a:solidFill>
                <a:schemeClr val="bg1"/>
              </a:solidFill>
            </a:endParaRP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&lt;**Removed**&gt;</a:t>
            </a:r>
            <a:endParaRPr lang="en-GB" sz="1100" dirty="0">
              <a:solidFill>
                <a:schemeClr val="bg1"/>
              </a:solidFill>
            </a:endParaRPr>
          </a:p>
        </p:txBody>
      </p:sp>
      <p:sp>
        <p:nvSpPr>
          <p:cNvPr id="26" name="Rectangle 25">
            <a:extLst>
              <a:ext uri="{FF2B5EF4-FFF2-40B4-BE49-F238E27FC236}">
                <a16:creationId xmlns:a16="http://schemas.microsoft.com/office/drawing/2014/main" id="{7AC02A5C-7DFE-49C5-A198-32C1440E99DA}"/>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&lt;**Removed**&gt;</a:t>
            </a:r>
          </a:p>
        </p:txBody>
      </p:sp>
      <p:sp>
        <p:nvSpPr>
          <p:cNvPr id="27" name="Rectangle 26">
            <a:extLst>
              <a:ext uri="{FF2B5EF4-FFF2-40B4-BE49-F238E27FC236}">
                <a16:creationId xmlns:a16="http://schemas.microsoft.com/office/drawing/2014/main" id="{3691D1A8-2E40-423F-9BBF-896D33BE27E1}"/>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VN-PRD-1</a:t>
            </a:r>
          </a:p>
          <a:p>
            <a:pPr algn="ctr" defTabSz="932472" fontAlgn="base">
              <a:spcBef>
                <a:spcPct val="0"/>
              </a:spcBef>
              <a:spcAft>
                <a:spcPct val="0"/>
              </a:spcAft>
            </a:pPr>
            <a:r>
              <a:rPr lang="en-GB" sz="1600" dirty="0">
                <a:solidFill>
                  <a:schemeClr val="bg1"/>
                </a:solidFill>
              </a:rPr>
              <a:t>SN-VN-PRD-1-AppGateway-1</a:t>
            </a:r>
          </a:p>
        </p:txBody>
      </p:sp>
      <p:sp>
        <p:nvSpPr>
          <p:cNvPr id="28" name="Rectangle 27">
            <a:extLst>
              <a:ext uri="{FF2B5EF4-FFF2-40B4-BE49-F238E27FC236}">
                <a16:creationId xmlns:a16="http://schemas.microsoft.com/office/drawing/2014/main" id="{ED0FFE4C-B1F3-4095-9872-2D13D6258812}"/>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&lt;**Removed - OMS**&gt;</a:t>
            </a:r>
            <a:endParaRPr lang="en-GB" sz="2000" dirty="0">
              <a:solidFill>
                <a:schemeClr val="bg1"/>
              </a:solidFill>
            </a:endParaRPr>
          </a:p>
        </p:txBody>
      </p:sp>
      <p:sp>
        <p:nvSpPr>
          <p:cNvPr id="25" name="Rectangle 24">
            <a:extLst>
              <a:ext uri="{FF2B5EF4-FFF2-40B4-BE49-F238E27FC236}">
                <a16:creationId xmlns:a16="http://schemas.microsoft.com/office/drawing/2014/main" id="{D44436CD-13DE-459B-81B3-4FCAF4628515}"/>
              </a:ext>
            </a:extLst>
          </p:cNvPr>
          <p:cNvSpPr/>
          <p:nvPr/>
        </p:nvSpPr>
        <p:spPr bwMode="auto">
          <a:xfrm>
            <a:off x="10332489" y="888785"/>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&lt;**Removed**&gt;</a:t>
            </a:r>
            <a:endParaRPr lang="en-GB" sz="1600" dirty="0">
              <a:solidFill>
                <a:schemeClr val="bg1"/>
              </a:solidFill>
            </a:endParaRPr>
          </a:p>
        </p:txBody>
      </p:sp>
      <p:sp>
        <p:nvSpPr>
          <p:cNvPr id="29" name="Rectangle 28">
            <a:extLst>
              <a:ext uri="{FF2B5EF4-FFF2-40B4-BE49-F238E27FC236}">
                <a16:creationId xmlns:a16="http://schemas.microsoft.com/office/drawing/2014/main" id="{C0B7CD7F-15B3-4228-BF7A-40981219A688}"/>
              </a:ext>
            </a:extLst>
          </p:cNvPr>
          <p:cNvSpPr/>
          <p:nvPr/>
        </p:nvSpPr>
        <p:spPr bwMode="auto">
          <a:xfrm>
            <a:off x="8305689" y="888785"/>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&lt;**Removed**&gt;</a:t>
            </a:r>
            <a:endParaRPr lang="en-GB" sz="1600" dirty="0">
              <a:solidFill>
                <a:schemeClr val="bg1"/>
              </a:solidFill>
            </a:endParaRPr>
          </a:p>
        </p:txBody>
      </p:sp>
      <p:cxnSp>
        <p:nvCxnSpPr>
          <p:cNvPr id="24" name="Straight Arrow Connector 23">
            <a:extLst>
              <a:ext uri="{FF2B5EF4-FFF2-40B4-BE49-F238E27FC236}">
                <a16:creationId xmlns:a16="http://schemas.microsoft.com/office/drawing/2014/main" id="{871D3D27-07B5-4917-92CE-D19115180631}"/>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E90332-0AE0-4D87-8F22-55F978BD9A38}"/>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89227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5" y="1319631"/>
            <a:ext cx="5173338" cy="435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GB" sz="5398" spc="-102" dirty="0">
                <a:solidFill>
                  <a:srgbClr val="FFFFFF"/>
                </a:solidFill>
                <a:latin typeface="Segoe UI Light"/>
              </a:rPr>
              <a:t>Thank you</a:t>
            </a:r>
          </a:p>
        </p:txBody>
      </p:sp>
    </p:spTree>
    <p:extLst>
      <p:ext uri="{BB962C8B-B14F-4D97-AF65-F5344CB8AC3E}">
        <p14:creationId xmlns:p14="http://schemas.microsoft.com/office/powerpoint/2010/main" val="240476811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645" y="284755"/>
            <a:ext cx="11298790" cy="617470"/>
          </a:xfrm>
        </p:spPr>
        <p:txBody>
          <a:bodyPr>
            <a:noAutofit/>
          </a:bodyPr>
          <a:lstStyle/>
          <a:p>
            <a:r>
              <a:rPr lang="en-US" sz="4488" dirty="0"/>
              <a:t>SKU Structure</a:t>
            </a:r>
          </a:p>
        </p:txBody>
      </p:sp>
      <p:graphicFrame>
        <p:nvGraphicFramePr>
          <p:cNvPr id="3" name="Table 2"/>
          <p:cNvGraphicFramePr>
            <a:graphicFrameLocks noGrp="1"/>
          </p:cNvGraphicFramePr>
          <p:nvPr>
            <p:extLst>
              <p:ext uri="{D42A27DB-BD31-4B8C-83A1-F6EECF244321}">
                <p14:modId xmlns:p14="http://schemas.microsoft.com/office/powerpoint/2010/main" val="3592152256"/>
              </p:ext>
            </p:extLst>
          </p:nvPr>
        </p:nvGraphicFramePr>
        <p:xfrm>
          <a:off x="656426" y="1524379"/>
          <a:ext cx="6704649" cy="1034023"/>
        </p:xfrm>
        <a:graphic>
          <a:graphicData uri="http://schemas.openxmlformats.org/drawingml/2006/table">
            <a:tbl>
              <a:tblPr firstRow="1" firstCol="1" bandRow="1">
                <a:tableStyleId>{5C22544A-7EE6-4342-B048-85BDC9FD1C3A}</a:tableStyleId>
              </a:tblPr>
              <a:tblGrid>
                <a:gridCol w="3331099">
                  <a:extLst>
                    <a:ext uri="{9D8B030D-6E8A-4147-A177-3AD203B41FA5}">
                      <a16:colId xmlns:a16="http://schemas.microsoft.com/office/drawing/2014/main" val="904100404"/>
                    </a:ext>
                  </a:extLst>
                </a:gridCol>
                <a:gridCol w="3373550">
                  <a:extLst>
                    <a:ext uri="{9D8B030D-6E8A-4147-A177-3AD203B41FA5}">
                      <a16:colId xmlns:a16="http://schemas.microsoft.com/office/drawing/2014/main" val="2465969832"/>
                    </a:ext>
                  </a:extLst>
                </a:gridCol>
              </a:tblGrid>
              <a:tr h="237003">
                <a:tc>
                  <a:txBody>
                    <a:bodyPr/>
                    <a:lstStyle/>
                    <a:p>
                      <a:pPr marL="0" marR="0">
                        <a:lnSpc>
                          <a:spcPts val="1440"/>
                        </a:lnSpc>
                        <a:spcBef>
                          <a:spcPts val="0"/>
                        </a:spcBef>
                        <a:spcAft>
                          <a:spcPts val="0"/>
                        </a:spcAft>
                      </a:pPr>
                      <a:r>
                        <a:rPr lang="en-US" sz="900" cap="all" dirty="0">
                          <a:solidFill>
                            <a:schemeClr val="bg1">
                              <a:lumMod val="50000"/>
                            </a:schemeClr>
                          </a:solidFill>
                          <a:effectLst/>
                        </a:rPr>
                        <a:t>Application GATEWAY TYPE</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440"/>
                        </a:lnSpc>
                        <a:spcBef>
                          <a:spcPts val="0"/>
                        </a:spcBef>
                        <a:spcAft>
                          <a:spcPts val="0"/>
                        </a:spcAft>
                      </a:pPr>
                      <a:r>
                        <a:rPr lang="en-US" sz="900" cap="all">
                          <a:solidFill>
                            <a:schemeClr val="bg1">
                              <a:lumMod val="50000"/>
                            </a:schemeClr>
                          </a:solidFill>
                          <a:effectLst/>
                        </a:rPr>
                        <a:t>PRICE</a:t>
                      </a:r>
                      <a:r>
                        <a:rPr lang="en-US" sz="800">
                          <a:solidFill>
                            <a:schemeClr val="bg1">
                              <a:lumMod val="50000"/>
                            </a:schemeClr>
                          </a:solidFill>
                          <a:effectLst/>
                        </a:rPr>
                        <a:t>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2304352017"/>
                  </a:ext>
                </a:extLst>
              </a:tr>
              <a:tr h="288286">
                <a:tc>
                  <a:txBody>
                    <a:bodyPr/>
                    <a:lstStyle/>
                    <a:p>
                      <a:pPr marL="0" marR="0">
                        <a:lnSpc>
                          <a:spcPct val="107000"/>
                        </a:lnSpc>
                        <a:spcBef>
                          <a:spcPts val="0"/>
                        </a:spcBef>
                        <a:spcAft>
                          <a:spcPts val="0"/>
                        </a:spcAft>
                      </a:pPr>
                      <a:r>
                        <a:rPr lang="en-US" sz="1100" dirty="0">
                          <a:solidFill>
                            <a:schemeClr val="bg1">
                              <a:lumMod val="50000"/>
                            </a:schemeClr>
                          </a:solidFill>
                          <a:effectLst/>
                        </a:rPr>
                        <a:t>Basic Application Gateway (Small)</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ct val="107000"/>
                        </a:lnSpc>
                        <a:spcBef>
                          <a:spcPts val="0"/>
                        </a:spcBef>
                        <a:spcAft>
                          <a:spcPts val="0"/>
                        </a:spcAft>
                      </a:pPr>
                      <a:r>
                        <a:rPr lang="en-US" sz="1100" dirty="0">
                          <a:solidFill>
                            <a:schemeClr val="bg1">
                              <a:lumMod val="50000"/>
                            </a:schemeClr>
                          </a:solidFill>
                          <a:effectLst/>
                        </a:rPr>
                        <a:t>$0.025 per gateway-hour (~$19/month)</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3146199323"/>
                  </a:ext>
                </a:extLst>
              </a:tr>
              <a:tr h="304756">
                <a:tc>
                  <a:txBody>
                    <a:bodyPr/>
                    <a:lstStyle/>
                    <a:p>
                      <a:pPr marL="0" marR="0">
                        <a:lnSpc>
                          <a:spcPct val="107000"/>
                        </a:lnSpc>
                        <a:spcBef>
                          <a:spcPts val="0"/>
                        </a:spcBef>
                        <a:spcAft>
                          <a:spcPts val="0"/>
                        </a:spcAft>
                      </a:pPr>
                      <a:r>
                        <a:rPr lang="en-US" sz="1100" dirty="0">
                          <a:solidFill>
                            <a:schemeClr val="bg1">
                              <a:lumMod val="50000"/>
                            </a:schemeClr>
                          </a:solidFill>
                          <a:effectLst/>
                        </a:rPr>
                        <a:t>Basic Application Gateway (Medium)</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ct val="107000"/>
                        </a:lnSpc>
                        <a:spcBef>
                          <a:spcPts val="0"/>
                        </a:spcBef>
                        <a:spcAft>
                          <a:spcPts val="0"/>
                        </a:spcAft>
                      </a:pPr>
                      <a:r>
                        <a:rPr lang="en-US" sz="1100" dirty="0">
                          <a:solidFill>
                            <a:schemeClr val="bg1">
                              <a:lumMod val="50000"/>
                            </a:schemeClr>
                          </a:solidFill>
                          <a:effectLst/>
                        </a:rPr>
                        <a:t>$0.07 per gateway-hour (~$52/month)</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3102896258"/>
                  </a:ext>
                </a:extLst>
              </a:tr>
              <a:tr h="203978">
                <a:tc>
                  <a:txBody>
                    <a:bodyPr/>
                    <a:lstStyle/>
                    <a:p>
                      <a:pPr marL="0" marR="0">
                        <a:lnSpc>
                          <a:spcPct val="107000"/>
                        </a:lnSpc>
                        <a:spcBef>
                          <a:spcPts val="0"/>
                        </a:spcBef>
                        <a:spcAft>
                          <a:spcPts val="0"/>
                        </a:spcAft>
                      </a:pPr>
                      <a:r>
                        <a:rPr lang="en-US" sz="1100" dirty="0">
                          <a:solidFill>
                            <a:schemeClr val="bg1">
                              <a:lumMod val="50000"/>
                            </a:schemeClr>
                          </a:solidFill>
                          <a:effectLst/>
                        </a:rPr>
                        <a:t>Basic Application Gateway (Large)</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ct val="107000"/>
                        </a:lnSpc>
                        <a:spcBef>
                          <a:spcPts val="0"/>
                        </a:spcBef>
                        <a:spcAft>
                          <a:spcPts val="0"/>
                        </a:spcAft>
                      </a:pPr>
                      <a:r>
                        <a:rPr lang="en-US" sz="1100" dirty="0">
                          <a:solidFill>
                            <a:schemeClr val="bg1">
                              <a:lumMod val="50000"/>
                            </a:schemeClr>
                          </a:solidFill>
                          <a:effectLst/>
                        </a:rPr>
                        <a:t>$0.32 per gateway-hour (~$238/month)</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264764606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074093"/>
              </p:ext>
            </p:extLst>
          </p:nvPr>
        </p:nvGraphicFramePr>
        <p:xfrm>
          <a:off x="656428" y="3372742"/>
          <a:ext cx="6704647" cy="999642"/>
        </p:xfrm>
        <a:graphic>
          <a:graphicData uri="http://schemas.openxmlformats.org/drawingml/2006/table">
            <a:tbl>
              <a:tblPr firstRow="1" firstCol="1" bandRow="1">
                <a:tableStyleId>{5C22544A-7EE6-4342-B048-85BDC9FD1C3A}</a:tableStyleId>
              </a:tblPr>
              <a:tblGrid>
                <a:gridCol w="1946229">
                  <a:extLst>
                    <a:ext uri="{9D8B030D-6E8A-4147-A177-3AD203B41FA5}">
                      <a16:colId xmlns:a16="http://schemas.microsoft.com/office/drawing/2014/main" val="1196045495"/>
                    </a:ext>
                  </a:extLst>
                </a:gridCol>
                <a:gridCol w="1634662">
                  <a:extLst>
                    <a:ext uri="{9D8B030D-6E8A-4147-A177-3AD203B41FA5}">
                      <a16:colId xmlns:a16="http://schemas.microsoft.com/office/drawing/2014/main" val="1314023362"/>
                    </a:ext>
                  </a:extLst>
                </a:gridCol>
                <a:gridCol w="1676162">
                  <a:extLst>
                    <a:ext uri="{9D8B030D-6E8A-4147-A177-3AD203B41FA5}">
                      <a16:colId xmlns:a16="http://schemas.microsoft.com/office/drawing/2014/main" val="2157196058"/>
                    </a:ext>
                  </a:extLst>
                </a:gridCol>
                <a:gridCol w="1447594">
                  <a:extLst>
                    <a:ext uri="{9D8B030D-6E8A-4147-A177-3AD203B41FA5}">
                      <a16:colId xmlns:a16="http://schemas.microsoft.com/office/drawing/2014/main" val="625281184"/>
                    </a:ext>
                  </a:extLst>
                </a:gridCol>
              </a:tblGrid>
              <a:tr h="200711">
                <a:tc>
                  <a:txBody>
                    <a:bodyPr/>
                    <a:lstStyle/>
                    <a:p>
                      <a:pPr marL="0" marR="0">
                        <a:lnSpc>
                          <a:spcPts val="1440"/>
                        </a:lnSpc>
                        <a:spcBef>
                          <a:spcPts val="0"/>
                        </a:spcBef>
                        <a:spcAft>
                          <a:spcPts val="0"/>
                        </a:spcAft>
                      </a:pPr>
                      <a:r>
                        <a:rPr lang="en-US" sz="900" cap="all" dirty="0">
                          <a:solidFill>
                            <a:schemeClr val="bg1">
                              <a:lumMod val="50000"/>
                            </a:schemeClr>
                          </a:solidFill>
                          <a:effectLst/>
                        </a:rPr>
                        <a:t>data Processing</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440"/>
                        </a:lnSpc>
                        <a:spcBef>
                          <a:spcPts val="0"/>
                        </a:spcBef>
                        <a:spcAft>
                          <a:spcPts val="0"/>
                        </a:spcAft>
                      </a:pPr>
                      <a:r>
                        <a:rPr lang="en-US" sz="900" cap="all">
                          <a:solidFill>
                            <a:schemeClr val="bg1">
                              <a:lumMod val="50000"/>
                            </a:schemeClr>
                          </a:solidFill>
                          <a:effectLst/>
                        </a:rPr>
                        <a:t>Small</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440"/>
                        </a:lnSpc>
                        <a:spcBef>
                          <a:spcPts val="0"/>
                        </a:spcBef>
                        <a:spcAft>
                          <a:spcPts val="0"/>
                        </a:spcAft>
                      </a:pPr>
                      <a:r>
                        <a:rPr lang="en-US" sz="900" cap="all" dirty="0">
                          <a:solidFill>
                            <a:schemeClr val="bg1">
                              <a:lumMod val="50000"/>
                            </a:schemeClr>
                          </a:solidFill>
                          <a:effectLst/>
                        </a:rPr>
                        <a:t>Medium</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440"/>
                        </a:lnSpc>
                        <a:spcBef>
                          <a:spcPts val="0"/>
                        </a:spcBef>
                        <a:spcAft>
                          <a:spcPts val="0"/>
                        </a:spcAft>
                      </a:pPr>
                      <a:r>
                        <a:rPr lang="en-US" sz="900" cap="all">
                          <a:solidFill>
                            <a:schemeClr val="bg1">
                              <a:lumMod val="50000"/>
                            </a:schemeClr>
                          </a:solidFill>
                          <a:effectLst/>
                        </a:rPr>
                        <a:t>Large</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36775742"/>
                  </a:ext>
                </a:extLst>
              </a:tr>
              <a:tr h="233151">
                <a:tc>
                  <a:txBody>
                    <a:bodyPr/>
                    <a:lstStyle/>
                    <a:p>
                      <a:pPr marL="0" marR="0">
                        <a:lnSpc>
                          <a:spcPct val="107000"/>
                        </a:lnSpc>
                        <a:spcBef>
                          <a:spcPts val="0"/>
                        </a:spcBef>
                        <a:spcAft>
                          <a:spcPts val="0"/>
                        </a:spcAft>
                      </a:pPr>
                      <a:r>
                        <a:rPr lang="en-US" sz="1000">
                          <a:solidFill>
                            <a:schemeClr val="bg1">
                              <a:lumMod val="50000"/>
                            </a:schemeClr>
                          </a:solidFill>
                          <a:effectLst/>
                        </a:rPr>
                        <a:t>First 10 TB /Month</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$0.008 per GB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Free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Free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3561452697"/>
                  </a:ext>
                </a:extLst>
              </a:tr>
              <a:tr h="332629">
                <a:tc>
                  <a:txBody>
                    <a:bodyPr/>
                    <a:lstStyle/>
                    <a:p>
                      <a:pPr marL="0" marR="0">
                        <a:lnSpc>
                          <a:spcPct val="107000"/>
                        </a:lnSpc>
                        <a:spcBef>
                          <a:spcPts val="0"/>
                        </a:spcBef>
                        <a:spcAft>
                          <a:spcPts val="0"/>
                        </a:spcAft>
                      </a:pPr>
                      <a:r>
                        <a:rPr lang="en-US" sz="1000">
                          <a:solidFill>
                            <a:schemeClr val="bg1">
                              <a:lumMod val="50000"/>
                            </a:schemeClr>
                          </a:solidFill>
                          <a:effectLst/>
                        </a:rPr>
                        <a:t>Next 30 TB</a:t>
                      </a:r>
                      <a:br>
                        <a:rPr lang="en-US" sz="1000">
                          <a:solidFill>
                            <a:schemeClr val="bg1">
                              <a:lumMod val="50000"/>
                            </a:schemeClr>
                          </a:solidFill>
                          <a:effectLst/>
                        </a:rPr>
                      </a:br>
                      <a:r>
                        <a:rPr lang="en-US" sz="1000">
                          <a:solidFill>
                            <a:schemeClr val="bg1">
                              <a:lumMod val="50000"/>
                            </a:schemeClr>
                          </a:solidFill>
                          <a:effectLst/>
                        </a:rPr>
                        <a:t>(10 – 40 TB) /Month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$0.008 per GB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$0.008 per GB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Free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2274242941"/>
                  </a:ext>
                </a:extLst>
              </a:tr>
              <a:tr h="233151">
                <a:tc>
                  <a:txBody>
                    <a:bodyPr/>
                    <a:lstStyle/>
                    <a:p>
                      <a:pPr marL="0" marR="0">
                        <a:lnSpc>
                          <a:spcPct val="107000"/>
                        </a:lnSpc>
                        <a:spcBef>
                          <a:spcPts val="0"/>
                        </a:spcBef>
                        <a:spcAft>
                          <a:spcPts val="0"/>
                        </a:spcAft>
                      </a:pPr>
                      <a:r>
                        <a:rPr lang="en-US" sz="1000">
                          <a:solidFill>
                            <a:schemeClr val="bg1">
                              <a:lumMod val="50000"/>
                            </a:schemeClr>
                          </a:solidFill>
                          <a:effectLst/>
                        </a:rPr>
                        <a:t>Over 40 TB / Month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$0.008 per GB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$0.008 per GB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dirty="0">
                          <a:solidFill>
                            <a:schemeClr val="bg1">
                              <a:lumMod val="50000"/>
                            </a:schemeClr>
                          </a:solidFill>
                          <a:effectLst/>
                        </a:rPr>
                        <a:t>$0.008 per GB </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2674068341"/>
                  </a:ext>
                </a:extLst>
              </a:tr>
            </a:tbl>
          </a:graphicData>
        </a:graphic>
      </p:graphicFrame>
      <p:sp>
        <p:nvSpPr>
          <p:cNvPr id="14" name="TextBox 13"/>
          <p:cNvSpPr txBox="1"/>
          <p:nvPr/>
        </p:nvSpPr>
        <p:spPr>
          <a:xfrm>
            <a:off x="656425" y="1123677"/>
            <a:ext cx="2206694" cy="388129"/>
          </a:xfrm>
          <a:prstGeom prst="rect">
            <a:avLst/>
          </a:prstGeom>
          <a:noFill/>
        </p:spPr>
        <p:txBody>
          <a:bodyPr wrap="square" rtlCol="0">
            <a:spAutoFit/>
          </a:bodyPr>
          <a:lstStyle/>
          <a:p>
            <a:r>
              <a:rPr lang="en-US" sz="1873" dirty="0"/>
              <a:t>Compute Charges</a:t>
            </a:r>
          </a:p>
        </p:txBody>
      </p:sp>
      <p:sp>
        <p:nvSpPr>
          <p:cNvPr id="17" name="TextBox 16"/>
          <p:cNvSpPr txBox="1"/>
          <p:nvPr/>
        </p:nvSpPr>
        <p:spPr>
          <a:xfrm>
            <a:off x="656427" y="2973192"/>
            <a:ext cx="4062352" cy="388129"/>
          </a:xfrm>
          <a:prstGeom prst="rect">
            <a:avLst/>
          </a:prstGeom>
          <a:noFill/>
        </p:spPr>
        <p:txBody>
          <a:bodyPr wrap="square" rtlCol="0">
            <a:spAutoFit/>
          </a:bodyPr>
          <a:lstStyle/>
          <a:p>
            <a:r>
              <a:rPr lang="en-US" sz="1873" dirty="0"/>
              <a:t>Data Processing Charges</a:t>
            </a:r>
          </a:p>
        </p:txBody>
      </p:sp>
      <p:sp>
        <p:nvSpPr>
          <p:cNvPr id="9" name="TextBox 8"/>
          <p:cNvSpPr txBox="1"/>
          <p:nvPr/>
        </p:nvSpPr>
        <p:spPr>
          <a:xfrm>
            <a:off x="683411" y="4772141"/>
            <a:ext cx="4062352" cy="388129"/>
          </a:xfrm>
          <a:prstGeom prst="rect">
            <a:avLst/>
          </a:prstGeom>
          <a:noFill/>
        </p:spPr>
        <p:txBody>
          <a:bodyPr wrap="square" rtlCol="0">
            <a:spAutoFit/>
          </a:bodyPr>
          <a:lstStyle/>
          <a:p>
            <a:r>
              <a:rPr lang="en-US" sz="1873" dirty="0"/>
              <a:t>Standard egress charges apply</a:t>
            </a:r>
          </a:p>
        </p:txBody>
      </p:sp>
      <p:graphicFrame>
        <p:nvGraphicFramePr>
          <p:cNvPr id="11" name="Chart 10"/>
          <p:cNvGraphicFramePr/>
          <p:nvPr>
            <p:extLst/>
          </p:nvPr>
        </p:nvGraphicFramePr>
        <p:xfrm>
          <a:off x="7818210" y="983019"/>
          <a:ext cx="4190406" cy="5277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106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Performance characteristics</a:t>
            </a:r>
          </a:p>
        </p:txBody>
      </p:sp>
      <p:sp>
        <p:nvSpPr>
          <p:cNvPr id="6" name="Text Placeholder 5"/>
          <p:cNvSpPr>
            <a:spLocks noGrp="1"/>
          </p:cNvSpPr>
          <p:nvPr>
            <p:ph type="body" sz="quarter" idx="10"/>
          </p:nvPr>
        </p:nvSpPr>
        <p:spPr>
          <a:xfrm>
            <a:off x="275482" y="1527142"/>
            <a:ext cx="11887878" cy="4486664"/>
          </a:xfrm>
        </p:spPr>
        <p:txBody>
          <a:bodyPr>
            <a:normAutofit/>
          </a:bodyPr>
          <a:lstStyle/>
          <a:p>
            <a:r>
              <a:rPr lang="en-US" dirty="0"/>
              <a:t>99.9% SLA with 2 or more instances</a:t>
            </a:r>
          </a:p>
          <a:p>
            <a:r>
              <a:rPr lang="en-US" dirty="0"/>
              <a:t>Small Application Gateway dev/test only</a:t>
            </a:r>
          </a:p>
          <a:p>
            <a:r>
              <a:rPr lang="en-US" dirty="0"/>
              <a:t>Medium instances</a:t>
            </a:r>
          </a:p>
          <a:p>
            <a:pPr lvl="1"/>
            <a:r>
              <a:rPr lang="en-US" dirty="0"/>
              <a:t>	</a:t>
            </a:r>
            <a:r>
              <a:rPr lang="en-US" dirty="0" err="1"/>
              <a:t>Upto</a:t>
            </a:r>
            <a:r>
              <a:rPr lang="en-US" dirty="0"/>
              <a:t> 150Mbps with SSL connections</a:t>
            </a:r>
          </a:p>
          <a:p>
            <a:r>
              <a:rPr lang="en-US" dirty="0"/>
              <a:t>Large instances</a:t>
            </a:r>
          </a:p>
          <a:p>
            <a:pPr lvl="1"/>
            <a:r>
              <a:rPr lang="en-US" dirty="0"/>
              <a:t>	</a:t>
            </a:r>
            <a:r>
              <a:rPr lang="en-US" dirty="0" err="1"/>
              <a:t>Upto</a:t>
            </a:r>
            <a:r>
              <a:rPr lang="en-US" dirty="0"/>
              <a:t> 200Mbps with SSL connections</a:t>
            </a:r>
          </a:p>
          <a:p>
            <a:r>
              <a:rPr lang="en-US" dirty="0"/>
              <a:t>Scales linearly with increase in instances</a:t>
            </a:r>
          </a:p>
        </p:txBody>
      </p:sp>
    </p:spTree>
    <p:extLst>
      <p:ext uri="{BB962C8B-B14F-4D97-AF65-F5344CB8AC3E}">
        <p14:creationId xmlns:p14="http://schemas.microsoft.com/office/powerpoint/2010/main" val="108371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The fit of an Azure Application Gateway</a:t>
            </a:r>
          </a:p>
        </p:txBody>
      </p:sp>
    </p:spTree>
    <p:extLst>
      <p:ext uri="{BB962C8B-B14F-4D97-AF65-F5344CB8AC3E}">
        <p14:creationId xmlns:p14="http://schemas.microsoft.com/office/powerpoint/2010/main" val="1791945339"/>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grpSp>
        <p:nvGrpSpPr>
          <p:cNvPr id="8" name="Group 7">
            <a:extLst>
              <a:ext uri="{FF2B5EF4-FFF2-40B4-BE49-F238E27FC236}">
                <a16:creationId xmlns:a16="http://schemas.microsoft.com/office/drawing/2014/main" id="{DFA2B507-8471-480F-98CE-4FC16A51670D}"/>
              </a:ext>
            </a:extLst>
          </p:cNvPr>
          <p:cNvGrpSpPr/>
          <p:nvPr/>
        </p:nvGrpSpPr>
        <p:grpSpPr>
          <a:xfrm>
            <a:off x="8311227" y="1824882"/>
            <a:ext cx="3988801" cy="504000"/>
            <a:chOff x="8311227" y="881976"/>
            <a:chExt cx="3988801" cy="504000"/>
          </a:xfrm>
        </p:grpSpPr>
        <p:sp>
          <p:nvSpPr>
            <p:cNvPr id="107" name="Rectangle 106">
              <a:extLst>
                <a:ext uri="{FF2B5EF4-FFF2-40B4-BE49-F238E27FC236}">
                  <a16:creationId xmlns:a16="http://schemas.microsoft.com/office/drawing/2014/main" id="{89DE39A9-6AAC-416D-A7EB-95E4748B067C}"/>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108" name="Rectangle 107">
              <a:extLst>
                <a:ext uri="{FF2B5EF4-FFF2-40B4-BE49-F238E27FC236}">
                  <a16:creationId xmlns:a16="http://schemas.microsoft.com/office/drawing/2014/main" id="{219357D5-EFF9-4A08-9504-7162E4B74746}"/>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109" name="Rectangle 108">
              <a:extLst>
                <a:ext uri="{FF2B5EF4-FFF2-40B4-BE49-F238E27FC236}">
                  <a16:creationId xmlns:a16="http://schemas.microsoft.com/office/drawing/2014/main" id="{AEE544C2-DA3F-4475-8083-7FD0B454722E}"/>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110" name="Rectangle 109">
              <a:extLst>
                <a:ext uri="{FF2B5EF4-FFF2-40B4-BE49-F238E27FC236}">
                  <a16:creationId xmlns:a16="http://schemas.microsoft.com/office/drawing/2014/main" id="{ABB1F82D-146D-4105-B889-8DFC32C0F617}"/>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111" name="Rectangle 110">
              <a:extLst>
                <a:ext uri="{FF2B5EF4-FFF2-40B4-BE49-F238E27FC236}">
                  <a16:creationId xmlns:a16="http://schemas.microsoft.com/office/drawing/2014/main" id="{FCB67A59-D50F-4FE1-89EF-6B310BA6FC1D}"/>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112" name="Rectangle 111">
              <a:extLst>
                <a:ext uri="{FF2B5EF4-FFF2-40B4-BE49-F238E27FC236}">
                  <a16:creationId xmlns:a16="http://schemas.microsoft.com/office/drawing/2014/main" id="{2E6EB95A-04BA-4F0A-9AA0-91ABA2B84682}"/>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113" name="Rectangle 112">
              <a:extLst>
                <a:ext uri="{FF2B5EF4-FFF2-40B4-BE49-F238E27FC236}">
                  <a16:creationId xmlns:a16="http://schemas.microsoft.com/office/drawing/2014/main" id="{67FF8C6C-DB3A-4637-A01B-E2FBD5A178A8}"/>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92" name="Rectangle 91">
            <a:extLst>
              <a:ext uri="{FF2B5EF4-FFF2-40B4-BE49-F238E27FC236}">
                <a16:creationId xmlns:a16="http://schemas.microsoft.com/office/drawing/2014/main" id="{CE3661E9-8BFA-402F-A740-35D2D1F1F6DA}"/>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Rules</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 w/o WAF</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39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Listeners</a:t>
            </a: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Settings</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Pools</a:t>
            </a: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102" name="Rectangle 101">
            <a:extLst>
              <a:ext uri="{FF2B5EF4-FFF2-40B4-BE49-F238E27FC236}">
                <a16:creationId xmlns:a16="http://schemas.microsoft.com/office/drawing/2014/main" id="{98FB593C-B02C-4720-AF27-61933822A0D0}"/>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104" name="Rectangle 103">
            <a:extLst>
              <a:ext uri="{FF2B5EF4-FFF2-40B4-BE49-F238E27FC236}">
                <a16:creationId xmlns:a16="http://schemas.microsoft.com/office/drawing/2014/main" id="{8757D0B2-3FA6-4FF2-9A6E-4B83231DCF87}"/>
              </a:ext>
            </a:extLst>
          </p:cNvPr>
          <p:cNvSpPr/>
          <p:nvPr/>
        </p:nvSpPr>
        <p:spPr bwMode="auto">
          <a:xfrm>
            <a:off x="2151345"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Private</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114" name="Rectangle 113">
            <a:extLst>
              <a:ext uri="{FF2B5EF4-FFF2-40B4-BE49-F238E27FC236}">
                <a16:creationId xmlns:a16="http://schemas.microsoft.com/office/drawing/2014/main" id="{920F1A72-3E08-49B1-8F07-21B0A7CDFBDD}"/>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115" name="Rectangle 114">
            <a:extLst>
              <a:ext uri="{FF2B5EF4-FFF2-40B4-BE49-F238E27FC236}">
                <a16:creationId xmlns:a16="http://schemas.microsoft.com/office/drawing/2014/main" id="{9AFC001C-E4D0-4628-A53D-B205E1F9BD3B}"/>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6F6D8930-E97A-4EA3-95A5-FCA9F1860695}"/>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117" name="Rectangle 116">
            <a:extLst>
              <a:ext uri="{FF2B5EF4-FFF2-40B4-BE49-F238E27FC236}">
                <a16:creationId xmlns:a16="http://schemas.microsoft.com/office/drawing/2014/main" id="{9F0D1313-8DC2-4201-9059-7A4EE4347DD7}"/>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120" name="Straight Arrow Connector 119">
            <a:extLst>
              <a:ext uri="{FF2B5EF4-FFF2-40B4-BE49-F238E27FC236}">
                <a16:creationId xmlns:a16="http://schemas.microsoft.com/office/drawing/2014/main" id="{85EE50AD-6F6B-424A-846A-77F5B084F010}"/>
              </a:ext>
            </a:extLst>
          </p:cNvPr>
          <p:cNvCxnSpPr>
            <a:cxnSpLocks/>
          </p:cNvCxnSpPr>
          <p:nvPr/>
        </p:nvCxnSpPr>
        <p:spPr>
          <a:xfrm>
            <a:off x="4448783" y="635540"/>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57F004D2-053E-4E9D-BB8A-FF6C01094ED6}"/>
              </a:ext>
            </a:extLst>
          </p:cNvPr>
          <p:cNvCxnSpPr>
            <a:cxnSpLocks/>
          </p:cNvCxnSpPr>
          <p:nvPr/>
        </p:nvCxnSpPr>
        <p:spPr>
          <a:xfrm flipH="1">
            <a:off x="106471" y="635540"/>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1742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18" name="Rectangle 17">
            <a:extLst>
              <a:ext uri="{FF2B5EF4-FFF2-40B4-BE49-F238E27FC236}">
                <a16:creationId xmlns:a16="http://schemas.microsoft.com/office/drawing/2014/main" id="{D1575468-1A4C-4B9B-99EA-9BD3B0B161FA}"/>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19" name="Rectangle 18">
            <a:extLst>
              <a:ext uri="{FF2B5EF4-FFF2-40B4-BE49-F238E27FC236}">
                <a16:creationId xmlns:a16="http://schemas.microsoft.com/office/drawing/2014/main" id="{654D9F0B-80D1-4B6B-8231-AAB31547853B}"/>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20" name="Rectangle 19">
            <a:extLst>
              <a:ext uri="{FF2B5EF4-FFF2-40B4-BE49-F238E27FC236}">
                <a16:creationId xmlns:a16="http://schemas.microsoft.com/office/drawing/2014/main" id="{A9EA9D3F-FC05-488C-B35A-C6AAD643E2F9}"/>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24" name="Straight Arrow Connector 23">
            <a:extLst>
              <a:ext uri="{FF2B5EF4-FFF2-40B4-BE49-F238E27FC236}">
                <a16:creationId xmlns:a16="http://schemas.microsoft.com/office/drawing/2014/main" id="{426C6FEB-0C6A-4B5D-B573-B3A81CE141E2}"/>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73E3F7E-33F4-49F0-93C4-AE814D09683E}"/>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456104"/>
      </p:ext>
    </p:extLst>
  </p:cSld>
  <p:clrMapOvr>
    <a:masterClrMapping/>
  </p:clrMapOvr>
  <p:transition>
    <p:fade/>
  </p:transition>
</p:sld>
</file>

<file path=ppt/theme/theme1.xml><?xml version="1.0" encoding="utf-8"?>
<a:theme xmlns:a="http://schemas.openxmlformats.org/drawingml/2006/main" name="1_5-30660_TR21_BO_CT_Template">
  <a:themeElements>
    <a:clrScheme name="Custom 12">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4DB0FF"/>
      </a:hlink>
      <a:folHlink>
        <a:srgbClr val="7F7F7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46" ma:contentTypeDescription="A document content type used by Infopedia." ma:contentTypeScope="" ma:versionID="b06500e57e43ea8b5bfe02822221a93d">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3d5b5bc8cbbe6276a76adcea962debfd"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element ref="ns4:ODSWF2" minOccurs="0"/>
                <xsd:element ref="ns4:Update_x0020_Parent_x0020_Child_x0020_Relation_x0028_1_x0029_1" minOccurs="0"/>
                <xsd:element ref="ns4:ODSWF_x0028_1_x0029_" minOccurs="0"/>
                <xsd:element ref="ns4:ODSWF2_x0028_1_x0029_" minOccurs="0"/>
                <xsd:element ref="ns4:ODSWF_x0028_1_x0029_0" minOccurs="0"/>
                <xsd:element ref="ns4:ODSWF_x0028_1_x0029_1" minOccurs="0"/>
                <xsd:element ref="ns4:ODSWF1" minOccurs="0"/>
                <xsd:element ref="ns4:ODSWF2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2" ma:index="73" nillable="true" ma:displayName="ODSWF2" ma:internalName="ODSWF2">
      <xsd:complexType>
        <xsd:complexContent>
          <xsd:extension base="dms:URL">
            <xsd:sequence>
              <xsd:element name="Url" type="dms:ValidUrl" minOccurs="0" nillable="true"/>
              <xsd:element name="Description" type="xsd:string" nillable="true"/>
            </xsd:sequence>
          </xsd:extension>
        </xsd:complexContent>
      </xsd:complexType>
    </xsd:element>
    <xsd:element name="Update_x0020_Parent_x0020_Child_x0020_Relation_x0028_1_x0029_1" ma:index="74" nillable="true" ma:displayName="Update Parent Child Relation" ma:internalName="Update_x0020_Parent_x0020_Child_x0020_Relation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 ma:index="75" nillable="true" ma:displayName="ODSWF" ma:internalName="ODSWF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 ma:index="76" nillable="true" ma:displayName="ODSWF2" ma:internalName="ODSWF2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0" ma:index="77" nillable="true" ma:displayName="ODSWF" ma:internalName="ODSWF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1" ma:index="78" nillable="true" ma:displayName="ODSWF" ma:internalName="ODSWF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1" ma:index="79" nillable="true" ma:displayName="ODSWF1" ma:internalName="ODSWF1">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0" ma:index="80" nillable="true" ma:displayName="ODSWF2" ma:internalName="ODSWF2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5.xml><?xml version="1.0" encoding="utf-8"?>
<p:properties xmlns:p="http://schemas.microsoft.com/office/2006/metadata/properties" xmlns:xsi="http://www.w3.org/2001/XMLSchema-instance" xmlns:pc="http://schemas.microsoft.com/office/infopath/2007/PartnerControls">
  <documentManagement>
    <LastSharedByUser xmlns="2478d1b8-79bf-461f-b8e8-704d21601f1a">avbelur@microsoft.com</LastSharedByUser>
    <LastSharedByTime xmlns="2478d1b8-79bf-461f-b8e8-704d21601f1a">2016-10-07T21:57:38+00:00</LastSharedByTime>
    <DocumentDescription xmlns="230e9df3-be65-4c73-a93b-d1236ebd677e">The Azure IaaS Roadmap provides visibility into the ongoing fast paced cadence of Azure Infrastructure service releases. This deck should only be shared with customers that have an NDA in place.</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roadmaps</TermName>
          <TermId xmlns="http://schemas.microsoft.com/office/infopath/2007/PartnerControls">c99892a3-eeec-40d2-88dd-575a460bdc61</TermId>
        </TermInfo>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DSWF2_x0028_1_x0029_ xmlns="b3bc04a5-d503-43b1-b98c-a8cf663329d9">
      <Url xsi:nil="true"/>
      <Description xsi:nil="true"/>
    </ODSWF2_x0028_1_x0029_>
    <ODSWF1 xmlns="b3bc04a5-d503-43b1-b98c-a8cf663329d9">
      <Url xsi:nil="true"/>
      <Description xsi:nil="true"/>
    </ODSWF1>
    <Owner xmlns="230e9df3-be65-4c73-a93b-d1236ebd677e">
      <UserInfo>
        <DisplayName>Avinash Belur</DisplayName>
        <AccountId>7545</AccountId>
        <AccountType/>
      </UserInfo>
    </Owner>
    <PublishDate xmlns="230E9DF3-BE65-4C73-A93B-D1236EBD677E" xsi:nil="true"/>
    <_ip_UnifiedCompliancePolicyUIAction xmlns="http://schemas.microsoft.com/sharepoint/v3" xsi:nil="tru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non-disclosure</TermName>
          <TermId xmlns="http://schemas.microsoft.com/office/infopath/2007/PartnerControls">bbbc96b5-28db-4fa8-9b87-269e6dfb4878</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Info xmlns="http://schemas.microsoft.com/office/infopath/2007/PartnerControls">
          <TermName xmlns="http://schemas.microsoft.com/office/infopath/2007/PartnerControls">Worldwide Readiness</TermName>
          <TermId xmlns="http://schemas.microsoft.com/office/infopath/2007/PartnerControls">c6595b84-b463-470a-bb46-2a47364645be</TermId>
        </TermInfo>
      </Terms>
    </l3c3ea61849e4288a8acc49bb5388e8c>
    <ODSWF2 xmlns="b3bc04a5-d503-43b1-b98c-a8cf663329d9">
      <Url xsi:nil="true"/>
      <Description xsi:nil="true"/>
    </ODSWF2>
    <ODSWF2_x0028_1_x0029_0 xmlns="b3bc04a5-d503-43b1-b98c-a8cf663329d9">
      <Url xsi:nil="true"/>
      <Description xsi:nil="true"/>
    </ODSWF2_x0028_1_x0029_0>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ContentID xmlns="230e9df3-be65-4c73-a93b-d1236ebd677e" xsi:nil="true"/>
    <Coowner xmlns="230e9df3-be65-4c73-a93b-d1236ebd677e">
      <UserInfo>
        <DisplayName/>
        <AccountId xsi:nil="true"/>
        <AccountType/>
      </UserInfo>
    </Coowner>
    <ef109fd36bcf4bcd9dd945731030600b xmlns="230e9df3-be65-4c73-a93b-d1236ebd677e">
      <Terms xmlns="http://schemas.microsoft.com/office/infopath/2007/PartnerControls"/>
    </ef109fd36bcf4bcd9dd945731030600b>
    <ODSWF_x0028_1_x0029_ xmlns="b3bc04a5-d503-43b1-b98c-a8cf663329d9">
      <Url xsi:nil="true"/>
      <Description xsi:nil="true"/>
    </ODSWF_x0028_1_x0029_>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_ip_UnifiedCompliancePolicyProperties xmlns="http://schemas.microsoft.com/sharepoint/v3" xsi:nil="true"/>
    <b60f8d2dbb984f349d80d8196897f4d3 xmlns="230e9df3-be65-4c73-a93b-d1236ebd677e">
      <Terms xmlns="http://schemas.microsoft.com/office/infopath/2007/PartnerControls"/>
    </b60f8d2dbb984f349d80d8196897f4d3>
    <Thumbnail1 xmlns="230e9df3-be65-4c73-a93b-d1236ebd677e">
      <Url>https://microsoft.sharepoint.com/sites/Infopedia_G01KC/Media/Thumbnails/G01KC-1-1423/Azure%20Roadmap%20-%20IaaS.png</Url>
      <Description>/sites/Infopedia_G01KC/Media/Thumbnails/G01KC-1-1423/Azure Roadmap - IaaS.png</Description>
    </Thumbnail1>
    <i0d941ee1e744ffea7aeee9924c91cbb xmlns="230e9df3-be65-4c73-a93b-d1236ebd677e">
      <Terms xmlns="http://schemas.microsoft.com/office/infopath/2007/PartnerControls"/>
    </i0d941ee1e744ffea7aeee9924c91cbb>
    <ODSWF_x0028_1_x0029_0 xmlns="b3bc04a5-d503-43b1-b98c-a8cf663329d9">
      <Url xsi:nil="true"/>
      <Description xsi:nil="true"/>
    </ODSWF_x0028_1_x0029_0>
    <RoutingRuleDescription xmlns="http://schemas.microsoft.com/sharepoint/v3" xsi:nil="true"/>
    <PublishingExpirationDate xmlns="http://schemas.microsoft.com/sharepoint/v3" xsi:nil="true"/>
    <ODSWF_x0028_1_x0029_1 xmlns="b3bc04a5-d503-43b1-b98c-a8cf663329d9">
      <Url xsi:nil="true"/>
      <Description xsi:nil="true"/>
    </ODSWF_x0028_1_x0029_1>
    <Update_x0020_Parent_x0020_Child_x0020_Relation_x0028_1_x0029_0 xmlns="b3bc04a5-d503-43b1-b98c-a8cf663329d9">
      <Url xsi:nil="true"/>
      <Description xsi:nil="true"/>
    </Update_x0020_Parent_x0020_Child_x0020_Relation_x0028_1_x0029_0>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31</Value>
      <Value>30</Value>
      <Value>26</Value>
      <Value>351</Value>
      <Value>247</Value>
      <Value>42</Value>
      <Value>34</Value>
      <Value>21</Value>
      <Value>20</Value>
      <Value>17</Value>
    </TaxCatchAll>
    <mb88723863e1404388ba3733387d48df xmlns="230e9df3-be65-4c73-a93b-d1236ebd677e">
      <Terms xmlns="http://schemas.microsoft.com/office/infopath/2007/PartnerControls"/>
    </mb88723863e1404388ba3733387d48df>
    <Update_x0020_Parent_x0020_Child_x0020_Relation_x0028_1_x0029_1 xmlns="b3bc04a5-d503-43b1-b98c-a8cf663329d9">
      <Url xsi:nil="true"/>
      <Description xsi:nil="true"/>
    </Update_x0020_Parent_x0020_Child_x0020_Relation_x0028_1_x0029_1>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s>
    </m6c7b4717b6346e6a075a59dd47eac69>
    <kf34bcdc8fc34e479d3f94c6210e8e27 xmlns="230e9df3-be65-4c73-a93b-d1236ebd677e">
      <Terms xmlns="http://schemas.microsoft.com/office/infopath/2007/PartnerControls"/>
    </kf34bcdc8fc34e479d3f94c6210e8e27>
    <GenericText2 xmlns="230e9df3-be65-4c73-a93b-d1236ebd677e" xsi:nil="true"/>
    <_dlc_DocId xmlns="230e9df3-be65-4c73-a93b-d1236ebd677e">G01KC-99682991-18633</_dlc_DocId>
    <_dlc_DocIdUrl xmlns="230e9df3-be65-4c73-a93b-d1236ebd677e">
      <Url>https://microsoft.sharepoint.com/sites/Infopedia_G01KC/_layouts/15/DocIdRedir.aspx?ID=G01KC-99682991-18633</Url>
      <Description>G01KC-99682991-18633</Description>
    </_dlc_DocIdUrl>
  </documentManagement>
</p:properties>
</file>

<file path=customXml/itemProps1.xml><?xml version="1.0" encoding="utf-8"?>
<ds:datastoreItem xmlns:ds="http://schemas.openxmlformats.org/officeDocument/2006/customXml" ds:itemID="{343E3E25-2B84-46D9-A76A-443933657F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9F9F93-F24A-4053-A978-65A0E16D42F1}">
  <ds:schemaRefs>
    <ds:schemaRef ds:uri="http://schemas.microsoft.com/sharepoint/events"/>
  </ds:schemaRefs>
</ds:datastoreItem>
</file>

<file path=customXml/itemProps3.xml><?xml version="1.0" encoding="utf-8"?>
<ds:datastoreItem xmlns:ds="http://schemas.openxmlformats.org/officeDocument/2006/customXml" ds:itemID="{BD250FE7-1AFB-49BC-B6ED-FD3C65718167}">
  <ds:schemaRefs>
    <ds:schemaRef ds:uri="http://schemas.microsoft.com/sharepoint/v3/contenttype/forms"/>
  </ds:schemaRefs>
</ds:datastoreItem>
</file>

<file path=customXml/itemProps4.xml><?xml version="1.0" encoding="utf-8"?>
<ds:datastoreItem xmlns:ds="http://schemas.openxmlformats.org/officeDocument/2006/customXml" ds:itemID="{6CB471DE-9DA7-40E4-AF70-D74A23ED1CAF}">
  <ds:schemaRefs>
    <ds:schemaRef ds:uri="Microsoft.SharePoint.Taxonomy.ContentTypeSync"/>
  </ds:schemaRefs>
</ds:datastoreItem>
</file>

<file path=customXml/itemProps5.xml><?xml version="1.0" encoding="utf-8"?>
<ds:datastoreItem xmlns:ds="http://schemas.openxmlformats.org/officeDocument/2006/customXml" ds:itemID="{F91843A3-CEBF-4FBA-A168-EE9638DDC353}">
  <ds:schemaRefs>
    <ds:schemaRef ds:uri="http://purl.org/dc/terms/"/>
    <ds:schemaRef ds:uri="2478d1b8-79bf-461f-b8e8-704d21601f1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b3bc04a5-d503-43b1-b98c-a8cf663329d9"/>
    <ds:schemaRef ds:uri="http://schemas.microsoft.com/sharepoint/v3"/>
    <ds:schemaRef ds:uri="230e9df3-be65-4c73-a93b-d1236ebd677e"/>
    <ds:schemaRef ds:uri="230E9DF3-BE65-4C73-A93B-D1236EBD677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35391</TotalTime>
  <Words>3377</Words>
  <Application>Microsoft Office PowerPoint</Application>
  <PresentationFormat>Custom</PresentationFormat>
  <Paragraphs>827</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ＭＳ Ｐゴシック</vt:lpstr>
      <vt:lpstr>Arial</vt:lpstr>
      <vt:lpstr>Calibri</vt:lpstr>
      <vt:lpstr>Segoe UI</vt:lpstr>
      <vt:lpstr>Segoe UI Light</vt:lpstr>
      <vt:lpstr>Times New Roman</vt:lpstr>
      <vt:lpstr>Wingdings</vt:lpstr>
      <vt:lpstr>1_5-30660_TR21_BO_CT_Template</vt:lpstr>
      <vt:lpstr>PowerPoint Presentation</vt:lpstr>
      <vt:lpstr>Azure Application Gateway </vt:lpstr>
      <vt:lpstr>Application Gateway: Layer 7 ADC Features</vt:lpstr>
      <vt:lpstr>Web Application Firewall (WAF)</vt:lpstr>
      <vt:lpstr>SKU Structure</vt:lpstr>
      <vt:lpstr>Performance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Health Probes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Roadmap - IaaS</dc:title>
  <dc:creator>Vinicius Apolinario</dc:creator>
  <cp:lastModifiedBy>Richard Bannister</cp:lastModifiedBy>
  <cp:revision>1180</cp:revision>
  <dcterms:created xsi:type="dcterms:W3CDTF">2015-11-03T22:48:29Z</dcterms:created>
  <dcterms:modified xsi:type="dcterms:W3CDTF">2017-06-23T11:08:54Z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of67e5d4b76f4a9db8769983fda9cec0">
    <vt:lpwstr/>
  </property>
  <property fmtid="{D5CDD505-2E9C-101B-9397-08002B2CF9AE}" pid="4" name="TaxKeyword">
    <vt:lpwstr/>
  </property>
  <property fmtid="{D5CDD505-2E9C-101B-9397-08002B2CF9AE}" pid="5" name="NewsType">
    <vt:lpwstr/>
  </property>
  <property fmtid="{D5CDD505-2E9C-101B-9397-08002B2CF9AE}" pid="6" name="_dlc_policyId">
    <vt:lpwstr/>
  </property>
  <property fmtid="{D5CDD505-2E9C-101B-9397-08002B2CF9AE}" pid="7" name="Region">
    <vt:lpwstr/>
  </property>
  <property fmtid="{D5CDD505-2E9C-101B-9397-08002B2CF9AE}" pid="8" name="Confidentiality">
    <vt:lpwstr>247;#non-disclosure|bbbc96b5-28db-4fa8-9b87-269e6dfb4878</vt:lpwstr>
  </property>
  <property fmtid="{D5CDD505-2E9C-101B-9397-08002B2CF9AE}" pid="9" name="ItemType">
    <vt:lpwstr>17;#roadmaps|c99892a3-eeec-40d2-88dd-575a460bdc61;#351;#feedback requests|00ce1828-98a3-430e-af54-eda270e1be04</vt:lpwstr>
  </property>
  <property fmtid="{D5CDD505-2E9C-101B-9397-08002B2CF9AE}" pid="10" name="ga0c0bf70a6644469c61b3efa7025301">
    <vt:lpwstr/>
  </property>
  <property fmtid="{D5CDD505-2E9C-101B-9397-08002B2CF9AE}" pid="11" name="Industries">
    <vt:lpwstr/>
  </property>
  <property fmtid="{D5CDD505-2E9C-101B-9397-08002B2CF9AE}" pid="12" name="MSProducts">
    <vt:lpwstr/>
  </property>
  <property fmtid="{D5CDD505-2E9C-101B-9397-08002B2CF9AE}" pid="13" name="Competitors">
    <vt:lpwstr/>
  </property>
  <property fmtid="{D5CDD505-2E9C-101B-9397-08002B2CF9AE}" pid="14" name="SMSGDomain">
    <vt:lpwstr>20;#Microsoft Azure Domain|d600a391-d529-4311-892b-2c05c1ab2538;#21;#Cloud and Enterprise|adc2fe87-c79a-4ded-a449-3f86b954069d</vt:lpwstr>
  </property>
  <property fmtid="{D5CDD505-2E9C-101B-9397-08002B2CF9AE}" pid="15" name="ExperienceContentType">
    <vt:lpwstr/>
  </property>
  <property fmtid="{D5CDD505-2E9C-101B-9397-08002B2CF9AE}" pid="16" name="BusinessArchitecture">
    <vt:lpwstr/>
  </property>
  <property fmtid="{D5CDD505-2E9C-101B-9397-08002B2CF9AE}" pid="17" name="Products">
    <vt:lpwstr>26;#Microsoft Azure|669a3112-5edf-444b-a003-630063601f07</vt:lpwstr>
  </property>
  <property fmtid="{D5CDD505-2E9C-101B-9397-08002B2CF9AE}" pid="18" name="l6f004f21209409da86a713c0f24627d">
    <vt:lpwstr/>
  </property>
  <property fmtid="{D5CDD505-2E9C-101B-9397-08002B2CF9AE}" pid="19" name="MSProductsTaxHTField0">
    <vt:lpwstr/>
  </property>
  <property fmtid="{D5CDD505-2E9C-101B-9397-08002B2CF9AE}" pid="20" name="e8080b0481964c759b2c36ae49591b31">
    <vt:lpwstr/>
  </property>
  <property fmtid="{D5CDD505-2E9C-101B-9397-08002B2CF9AE}" pid="21" name="_docset_NoMedatataSyncRequired">
    <vt:lpwstr>False</vt:lpwstr>
  </property>
  <property fmtid="{D5CDD505-2E9C-101B-9397-08002B2CF9AE}" pid="22" name="Languages">
    <vt:lpwstr/>
  </property>
  <property fmtid="{D5CDD505-2E9C-101B-9397-08002B2CF9AE}" pid="23" name="TechnicalLevel">
    <vt:lpwstr/>
  </property>
  <property fmtid="{D5CDD505-2E9C-101B-9397-08002B2CF9AE}" pid="24" name="Audiences">
    <vt:lpwstr/>
  </property>
  <property fmtid="{D5CDD505-2E9C-101B-9397-08002B2CF9AE}" pid="25" name="ldac8aee9d1f469e8cd8c3f8d6a615f2">
    <vt:lpwstr/>
  </property>
  <property fmtid="{D5CDD505-2E9C-101B-9397-08002B2CF9AE}" pid="26" name="EmployeeRole">
    <vt:lpwstr/>
  </property>
  <property fmtid="{D5CDD505-2E9C-101B-9397-08002B2CF9AE}" pid="27" name="NewsTopic">
    <vt:lpwstr/>
  </property>
  <property fmtid="{D5CDD505-2E9C-101B-9397-08002B2CF9AE}" pid="28" name="SharedWithUsers">
    <vt:lpwstr>12284;#Mark Timmerman;#52421;#Wenqi Li;#90860;#David Walker;#31596;#Amine Iratni;#89201;#Hassina Bougerda</vt:lpwstr>
  </property>
  <property fmtid="{D5CDD505-2E9C-101B-9397-08002B2CF9AE}" pid="29" name="Roles">
    <vt:lpwstr/>
  </property>
  <property fmtid="{D5CDD505-2E9C-101B-9397-08002B2CF9AE}" pid="30" name="ItemRetentionFormula">
    <vt:lpwstr/>
  </property>
  <property fmtid="{D5CDD505-2E9C-101B-9397-08002B2CF9AE}" pid="31" name="NewsSource">
    <vt:lpwstr/>
  </property>
  <property fmtid="{D5CDD505-2E9C-101B-9397-08002B2CF9AE}" pid="32" name="SMSGTags">
    <vt:lpwstr/>
  </property>
  <property fmtid="{D5CDD505-2E9C-101B-9397-08002B2CF9AE}" pid="33" name="_dlc_DocIdItemGuid">
    <vt:lpwstr>9a929079-e1ee-468d-be32-ff90c00d43ed</vt:lpwstr>
  </property>
  <property fmtid="{D5CDD505-2E9C-101B-9397-08002B2CF9AE}" pid="34" name="MSPhysicalGeography">
    <vt:lpwstr/>
  </property>
  <property fmtid="{D5CDD505-2E9C-101B-9397-08002B2CF9AE}" pid="35" name="j3562c58ee414e028925bc902cfc01a1">
    <vt:lpwstr/>
  </property>
  <property fmtid="{D5CDD505-2E9C-101B-9397-08002B2CF9AE}" pid="36" name="EnterpriseDomainTags">
    <vt:lpwstr/>
  </property>
  <property fmtid="{D5CDD505-2E9C-101B-9397-08002B2CF9AE}" pid="37" name="Segments">
    <vt:lpwstr/>
  </property>
  <property fmtid="{D5CDD505-2E9C-101B-9397-08002B2CF9AE}" pid="38" name="ActivitiesAndPrograms">
    <vt:lpwstr/>
  </property>
  <property fmtid="{D5CDD505-2E9C-101B-9397-08002B2CF9AE}" pid="39" name="Partners">
    <vt:lpwstr/>
  </property>
  <property fmtid="{D5CDD505-2E9C-101B-9397-08002B2CF9AE}" pid="40" name="la4444b61d19467597d63190b69ac227">
    <vt:lpwstr/>
  </property>
  <property fmtid="{D5CDD505-2E9C-101B-9397-08002B2CF9AE}" pid="41" name="Topics">
    <vt:lpwstr>30;#hub subset|c6bfd112-b986-4a0a-aa8d-90e767bfdfa6</vt:lpwstr>
  </property>
  <property fmtid="{D5CDD505-2E9C-101B-9397-08002B2CF9AE}" pid="42" name="Groups">
    <vt:lpwstr>31;#Microsoft Azure Marketing|0958c357-5252-473f-8b4e-42f27525a99d;#42;#Cloud and Enterprise Marketing Group|4f75e184-e5aa-4234-a07f-b032d60df254;#34;#Worldwide Readiness|c6595b84-b463-470a-bb46-2a47364645be</vt:lpwstr>
  </property>
  <property fmtid="{D5CDD505-2E9C-101B-9397-08002B2CF9AE}" pid="43" name="MSIP_Label_074e257c-5848-4582-9a6f-34a182080e71_Enabled">
    <vt:lpwstr>True</vt:lpwstr>
  </property>
  <property fmtid="{D5CDD505-2E9C-101B-9397-08002B2CF9AE}" pid="44" name="MSIP_Label_074e257c-5848-4582-9a6f-34a182080e71_SiteId">
    <vt:lpwstr>72f988bf-86f1-41af-91ab-2d7cd011db47</vt:lpwstr>
  </property>
  <property fmtid="{D5CDD505-2E9C-101B-9397-08002B2CF9AE}" pid="45" name="MSIP_Label_074e257c-5848-4582-9a6f-34a182080e71_Ref">
    <vt:lpwstr>https://api.informationprotection.azure.com/api/72f988bf-86f1-41af-91ab-2d7cd011db47</vt:lpwstr>
  </property>
  <property fmtid="{D5CDD505-2E9C-101B-9397-08002B2CF9AE}" pid="46" name="MSIP_Label_074e257c-5848-4582-9a6f-34a182080e71_SetBy">
    <vt:lpwstr>kavaes@microsoft.com</vt:lpwstr>
  </property>
  <property fmtid="{D5CDD505-2E9C-101B-9397-08002B2CF9AE}" pid="47" name="MSIP_Label_074e257c-5848-4582-9a6f-34a182080e71_SetDate">
    <vt:lpwstr>2017-04-19T10:16:53.0684666+02:00</vt:lpwstr>
  </property>
  <property fmtid="{D5CDD505-2E9C-101B-9397-08002B2CF9AE}" pid="48" name="MSIP_Label_074e257c-5848-4582-9a6f-34a182080e71_Name">
    <vt:lpwstr>Confidential</vt:lpwstr>
  </property>
  <property fmtid="{D5CDD505-2E9C-101B-9397-08002B2CF9AE}" pid="49" name="MSIP_Label_074e257c-5848-4582-9a6f-34a182080e71_Application">
    <vt:lpwstr>Microsoft Azure Information Protection</vt:lpwstr>
  </property>
  <property fmtid="{D5CDD505-2E9C-101B-9397-08002B2CF9AE}" pid="50" name="MSIP_Label_074e257c-5848-4582-9a6f-34a182080e71_Extended_MSFT_Method">
    <vt:lpwstr>Manual</vt:lpwstr>
  </property>
  <property fmtid="{D5CDD505-2E9C-101B-9397-08002B2CF9AE}" pid="51" name="MSIP_Label_9fbde396-1a24-4c79-8edf-9254a0f35055_Enabled">
    <vt:lpwstr>True</vt:lpwstr>
  </property>
  <property fmtid="{D5CDD505-2E9C-101B-9397-08002B2CF9AE}" pid="52" name="MSIP_Label_9fbde396-1a24-4c79-8edf-9254a0f35055_SiteId">
    <vt:lpwstr>72f988bf-86f1-41af-91ab-2d7cd011db47</vt:lpwstr>
  </property>
  <property fmtid="{D5CDD505-2E9C-101B-9397-08002B2CF9AE}" pid="53" name="MSIP_Label_9fbde396-1a24-4c79-8edf-9254a0f35055_Ref">
    <vt:lpwstr>https://api.informationprotection.azure.com/api/72f988bf-86f1-41af-91ab-2d7cd011db47</vt:lpwstr>
  </property>
  <property fmtid="{D5CDD505-2E9C-101B-9397-08002B2CF9AE}" pid="54" name="MSIP_Label_9fbde396-1a24-4c79-8edf-9254a0f35055_SetBy">
    <vt:lpwstr>kavaes@microsoft.com</vt:lpwstr>
  </property>
  <property fmtid="{D5CDD505-2E9C-101B-9397-08002B2CF9AE}" pid="55" name="MSIP_Label_9fbde396-1a24-4c79-8edf-9254a0f35055_SetDate">
    <vt:lpwstr>2017-04-19T10:16:53.0704689+02:00</vt:lpwstr>
  </property>
  <property fmtid="{D5CDD505-2E9C-101B-9397-08002B2CF9AE}" pid="56" name="MSIP_Label_9fbde396-1a24-4c79-8edf-9254a0f35055_Name">
    <vt:lpwstr>Microsoft Extended</vt:lpwstr>
  </property>
  <property fmtid="{D5CDD505-2E9C-101B-9397-08002B2CF9AE}" pid="57" name="MSIP_Label_9fbde396-1a24-4c79-8edf-9254a0f35055_Application">
    <vt:lpwstr>Microsoft Azure Information Protection</vt:lpwstr>
  </property>
  <property fmtid="{D5CDD505-2E9C-101B-9397-08002B2CF9AE}" pid="58" name="MSIP_Label_9fbde396-1a24-4c79-8edf-9254a0f35055_Extended_MSFT_Method">
    <vt:lpwstr>Manual</vt:lpwstr>
  </property>
  <property fmtid="{D5CDD505-2E9C-101B-9397-08002B2CF9AE}" pid="59" name="MSIP_Label_9fbde396-1a24-4c79-8edf-9254a0f35055_Parent">
    <vt:lpwstr>074e257c-5848-4582-9a6f-34a182080e71</vt:lpwstr>
  </property>
  <property fmtid="{D5CDD505-2E9C-101B-9397-08002B2CF9AE}" pid="60" name="Sensitivity">
    <vt:lpwstr>Confidential Microsoft Extended</vt:lpwstr>
  </property>
</Properties>
</file>