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Medium"/>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Medium-bold.fntdata"/><Relationship Id="rId25" Type="http://schemas.openxmlformats.org/officeDocument/2006/relationships/font" Target="fonts/OpenSansMedium-regular.fntdata"/><Relationship Id="rId28" Type="http://schemas.openxmlformats.org/officeDocument/2006/relationships/font" Target="fonts/OpenSansMedium-boldItalic.fntdata"/><Relationship Id="rId27" Type="http://schemas.openxmlformats.org/officeDocument/2006/relationships/font" Target="fonts/OpenSa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Morris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d9b5b85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d9b5b85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2223bf0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2223bf0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9b5b85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9b5b85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2223bf0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2223bf0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Veera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4dadd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4dadd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2223bf0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2223bf0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d9b5b85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d9b5b85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d9b5b85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d9b5b85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2223bf0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2223bf0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2223bf0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2223bf0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Rich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d9b5b85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d9b5b85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2223bf0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2223bf0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Morris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d9b5b85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d9b5b85e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d9b5b85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d9b5b85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6" name="Google Shape;56;p12"/>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48" name="Shape 48"/>
        <p:cNvGrpSpPr/>
        <p:nvPr/>
      </p:nvGrpSpPr>
      <p:grpSpPr>
        <a:xfrm>
          <a:off x="0" y="0"/>
          <a:ext cx="0" cy="0"/>
          <a:chOff x="0" y="0"/>
          <a:chExt cx="0" cy="0"/>
        </a:xfrm>
      </p:grpSpPr>
      <p:sp>
        <p:nvSpPr>
          <p:cNvPr id="49" name="Google Shape;49;p10"/>
          <p:cNvSpPr txBox="1"/>
          <p:nvPr>
            <p:ph type="title"/>
          </p:nvPr>
        </p:nvSpPr>
        <p:spPr>
          <a:xfrm>
            <a:off x="311700" y="315925"/>
            <a:ext cx="8520600" cy="8313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atin typeface="Open Sans"/>
                <a:ea typeface="Open Sans"/>
                <a:cs typeface="Open Sans"/>
                <a:sym typeface="Open Sans"/>
              </a:defRPr>
            </a:lvl1pPr>
            <a:lvl2pPr lvl="1" rtl="0">
              <a:spcBef>
                <a:spcPts val="0"/>
              </a:spcBef>
              <a:spcAft>
                <a:spcPts val="0"/>
              </a:spcAft>
              <a:buSzPts val="4200"/>
              <a:buNone/>
              <a:defRPr>
                <a:latin typeface="Open Sans"/>
                <a:ea typeface="Open Sans"/>
                <a:cs typeface="Open Sans"/>
                <a:sym typeface="Open Sans"/>
              </a:defRPr>
            </a:lvl2pPr>
            <a:lvl3pPr lvl="2" rtl="0">
              <a:spcBef>
                <a:spcPts val="0"/>
              </a:spcBef>
              <a:spcAft>
                <a:spcPts val="0"/>
              </a:spcAft>
              <a:buSzPts val="4200"/>
              <a:buNone/>
              <a:defRPr>
                <a:latin typeface="Open Sans"/>
                <a:ea typeface="Open Sans"/>
                <a:cs typeface="Open Sans"/>
                <a:sym typeface="Open Sans"/>
              </a:defRPr>
            </a:lvl3pPr>
            <a:lvl4pPr lvl="3" rtl="0">
              <a:spcBef>
                <a:spcPts val="0"/>
              </a:spcBef>
              <a:spcAft>
                <a:spcPts val="0"/>
              </a:spcAft>
              <a:buSzPts val="4200"/>
              <a:buNone/>
              <a:defRPr>
                <a:latin typeface="Open Sans"/>
                <a:ea typeface="Open Sans"/>
                <a:cs typeface="Open Sans"/>
                <a:sym typeface="Open Sans"/>
              </a:defRPr>
            </a:lvl4pPr>
            <a:lvl5pPr lvl="4" rtl="0">
              <a:spcBef>
                <a:spcPts val="0"/>
              </a:spcBef>
              <a:spcAft>
                <a:spcPts val="0"/>
              </a:spcAft>
              <a:buSzPts val="4200"/>
              <a:buNone/>
              <a:defRPr>
                <a:latin typeface="Open Sans"/>
                <a:ea typeface="Open Sans"/>
                <a:cs typeface="Open Sans"/>
                <a:sym typeface="Open Sans"/>
              </a:defRPr>
            </a:lvl5pPr>
            <a:lvl6pPr lvl="5" rtl="0">
              <a:spcBef>
                <a:spcPts val="0"/>
              </a:spcBef>
              <a:spcAft>
                <a:spcPts val="0"/>
              </a:spcAft>
              <a:buSzPts val="4200"/>
              <a:buNone/>
              <a:defRPr>
                <a:latin typeface="Open Sans"/>
                <a:ea typeface="Open Sans"/>
                <a:cs typeface="Open Sans"/>
                <a:sym typeface="Open Sans"/>
              </a:defRPr>
            </a:lvl6pPr>
            <a:lvl7pPr lvl="6" rtl="0">
              <a:spcBef>
                <a:spcPts val="0"/>
              </a:spcBef>
              <a:spcAft>
                <a:spcPts val="0"/>
              </a:spcAft>
              <a:buSzPts val="4200"/>
              <a:buNone/>
              <a:defRPr>
                <a:latin typeface="Open Sans"/>
                <a:ea typeface="Open Sans"/>
                <a:cs typeface="Open Sans"/>
                <a:sym typeface="Open Sans"/>
              </a:defRPr>
            </a:lvl7pPr>
            <a:lvl8pPr lvl="7" rtl="0">
              <a:spcBef>
                <a:spcPts val="0"/>
              </a:spcBef>
              <a:spcAft>
                <a:spcPts val="0"/>
              </a:spcAft>
              <a:buSzPts val="4200"/>
              <a:buNone/>
              <a:defRPr>
                <a:latin typeface="Open Sans"/>
                <a:ea typeface="Open Sans"/>
                <a:cs typeface="Open Sans"/>
                <a:sym typeface="Open Sans"/>
              </a:defRPr>
            </a:lvl8pPr>
            <a:lvl9pPr lvl="8" rtl="0">
              <a:spcBef>
                <a:spcPts val="0"/>
              </a:spcBef>
              <a:spcAft>
                <a:spcPts val="0"/>
              </a:spcAft>
              <a:buSzPts val="4200"/>
              <a:buNone/>
              <a:defRPr>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984100" y="1442200"/>
            <a:ext cx="7668600" cy="1899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200">
                <a:latin typeface="Impact"/>
                <a:ea typeface="Impact"/>
                <a:cs typeface="Impact"/>
                <a:sym typeface="Impact"/>
              </a:rPr>
              <a:t>US Refractory Products</a:t>
            </a:r>
            <a:endParaRPr b="1" sz="5200">
              <a:latin typeface="Impact"/>
              <a:ea typeface="Impact"/>
              <a:cs typeface="Impact"/>
              <a:sym typeface="Impact"/>
            </a:endParaRPr>
          </a:p>
        </p:txBody>
      </p:sp>
      <p:sp>
        <p:nvSpPr>
          <p:cNvPr id="65" name="Google Shape;65;p14"/>
          <p:cNvSpPr txBox="1"/>
          <p:nvPr>
            <p:ph idx="1" type="subTitle"/>
          </p:nvPr>
        </p:nvSpPr>
        <p:spPr>
          <a:xfrm>
            <a:off x="3044700" y="3703130"/>
            <a:ext cx="3054600" cy="701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n" sz="1842"/>
              <a:t>Veera Aprajita, Rishabh Banola, </a:t>
            </a:r>
            <a:endParaRPr sz="1842"/>
          </a:p>
          <a:p>
            <a:pPr indent="0" lvl="0" marL="0" rtl="0" algn="ctr">
              <a:lnSpc>
                <a:spcPct val="80000"/>
              </a:lnSpc>
              <a:spcBef>
                <a:spcPts val="0"/>
              </a:spcBef>
              <a:spcAft>
                <a:spcPts val="0"/>
              </a:spcAft>
              <a:buSzPts val="1018"/>
              <a:buNone/>
            </a:pPr>
            <a:r>
              <a:rPr lang="en" sz="1842"/>
              <a:t>Rich Fong, Morris Lee, Barry McCoy</a:t>
            </a:r>
            <a:endParaRPr sz="1842"/>
          </a:p>
        </p:txBody>
      </p:sp>
      <p:pic>
        <p:nvPicPr>
          <p:cNvPr id="66" name="Google Shape;66;p14"/>
          <p:cNvPicPr preferRelativeResize="0"/>
          <p:nvPr/>
        </p:nvPicPr>
        <p:blipFill>
          <a:blip r:embed="rId3">
            <a:alphaModFix/>
          </a:blip>
          <a:stretch>
            <a:fillRect/>
          </a:stretch>
        </p:blipFill>
        <p:spPr>
          <a:xfrm>
            <a:off x="4060186" y="885600"/>
            <a:ext cx="1181475" cy="1310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Normality Test</a:t>
            </a:r>
            <a:endParaRPr b="1"/>
          </a:p>
        </p:txBody>
      </p:sp>
      <p:sp>
        <p:nvSpPr>
          <p:cNvPr id="127" name="Google Shape;12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a:t>
            </a:r>
            <a:r>
              <a:rPr b="1" lang="en"/>
              <a:t>Shapiro-Wilks Test</a:t>
            </a:r>
            <a:r>
              <a:rPr lang="en"/>
              <a:t>, we found that its significance was 0.01 (&lt;0.05) which is unacceptable. This combined with the histogram shows that the assumption of normality was invalid using this model.</a:t>
            </a:r>
            <a:endParaRPr/>
          </a:p>
          <a:p>
            <a:pPr indent="0" lvl="0" marL="0" rtl="0" algn="just">
              <a:spcBef>
                <a:spcPts val="1200"/>
              </a:spcBef>
              <a:spcAft>
                <a:spcPts val="1200"/>
              </a:spcAft>
              <a:buNone/>
            </a:pPr>
            <a:r>
              <a:rPr lang="en"/>
              <a:t>Estimate ± (2xRMSE).</a:t>
            </a:r>
            <a:endParaRPr/>
          </a:p>
        </p:txBody>
      </p:sp>
      <p:pic>
        <p:nvPicPr>
          <p:cNvPr id="128" name="Google Shape;128;p23"/>
          <p:cNvPicPr preferRelativeResize="0"/>
          <p:nvPr/>
        </p:nvPicPr>
        <p:blipFill rotWithShape="1">
          <a:blip r:embed="rId3">
            <a:alphaModFix/>
          </a:blip>
          <a:srcRect b="2638" l="4339" r="14702" t="0"/>
          <a:stretch/>
        </p:blipFill>
        <p:spPr>
          <a:xfrm>
            <a:off x="4343175" y="2571750"/>
            <a:ext cx="4383050" cy="2257550"/>
          </a:xfrm>
          <a:prstGeom prst="rect">
            <a:avLst/>
          </a:prstGeom>
          <a:noFill/>
          <a:ln>
            <a:noFill/>
          </a:ln>
        </p:spPr>
      </p:pic>
      <p:pic>
        <p:nvPicPr>
          <p:cNvPr id="129" name="Google Shape;129;p23"/>
          <p:cNvPicPr preferRelativeResize="0"/>
          <p:nvPr/>
        </p:nvPicPr>
        <p:blipFill rotWithShape="1">
          <a:blip r:embed="rId4">
            <a:alphaModFix/>
          </a:blip>
          <a:srcRect b="7751" l="8466" r="5667" t="10308"/>
          <a:stretch/>
        </p:blipFill>
        <p:spPr>
          <a:xfrm>
            <a:off x="175050" y="3361650"/>
            <a:ext cx="4099799" cy="913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Inference from Tests</a:t>
            </a:r>
            <a:endParaRPr b="1"/>
          </a:p>
        </p:txBody>
      </p:sp>
      <p:sp>
        <p:nvSpPr>
          <p:cNvPr id="135" name="Google Shape;135;p24"/>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is </a:t>
            </a:r>
            <a:r>
              <a:rPr b="1" lang="en"/>
              <a:t>too small for forecasting analysis</a:t>
            </a:r>
            <a:r>
              <a:rPr lang="en"/>
              <a:t>, instead </a:t>
            </a:r>
            <a:r>
              <a:rPr b="1" lang="en"/>
              <a:t>use as benchmark</a:t>
            </a:r>
            <a:r>
              <a:rPr lang="en"/>
              <a:t>.</a:t>
            </a:r>
            <a:endParaRPr/>
          </a:p>
          <a:p>
            <a:pPr indent="-342900" lvl="0" marL="457200" rtl="0" algn="l">
              <a:spcBef>
                <a:spcPts val="1200"/>
              </a:spcBef>
              <a:spcAft>
                <a:spcPts val="0"/>
              </a:spcAft>
              <a:buSzPts val="1800"/>
              <a:buAutoNum type="arabicPeriod"/>
            </a:pPr>
            <a:r>
              <a:rPr lang="en"/>
              <a:t>High RMSE </a:t>
            </a:r>
            <a:endParaRPr/>
          </a:p>
          <a:p>
            <a:pPr indent="-342900" lvl="0" marL="457200" rtl="0" algn="l">
              <a:spcBef>
                <a:spcPts val="0"/>
              </a:spcBef>
              <a:spcAft>
                <a:spcPts val="0"/>
              </a:spcAft>
              <a:buSzPts val="1800"/>
              <a:buAutoNum type="arabicPeriod"/>
            </a:pPr>
            <a:r>
              <a:rPr lang="en"/>
              <a:t>Poor R-Square</a:t>
            </a:r>
            <a:endParaRPr/>
          </a:p>
          <a:p>
            <a:pPr indent="-342900" lvl="0" marL="457200" rtl="0" algn="l">
              <a:spcBef>
                <a:spcPts val="0"/>
              </a:spcBef>
              <a:spcAft>
                <a:spcPts val="0"/>
              </a:spcAft>
              <a:buSzPts val="1800"/>
              <a:buAutoNum type="arabicPeriod"/>
            </a:pPr>
            <a:r>
              <a:rPr lang="en"/>
              <a:t>Fails normal assumption</a:t>
            </a:r>
            <a:endParaRPr/>
          </a:p>
          <a:p>
            <a:pPr indent="0" lvl="0" marL="0" rtl="0" algn="just">
              <a:spcBef>
                <a:spcPts val="1200"/>
              </a:spcBef>
              <a:spcAft>
                <a:spcPts val="0"/>
              </a:spcAft>
              <a:buClr>
                <a:schemeClr val="dk1"/>
              </a:buClr>
              <a:buSzPts val="1100"/>
              <a:buFont typeface="Arial"/>
              <a:buNone/>
            </a:pPr>
            <a:r>
              <a:rPr lang="en"/>
              <a:t>Data size of two weeks is </a:t>
            </a:r>
            <a:r>
              <a:rPr i="1" lang="en"/>
              <a:t>very small,</a:t>
            </a:r>
            <a:r>
              <a:rPr lang="en"/>
              <a:t> and the accuracy of the forecasts are limited by the small amount of historical data and does not capture the full range of variation causing low R-squared values and poor model fit. </a:t>
            </a:r>
            <a:endParaRPr/>
          </a:p>
          <a:p>
            <a:pPr indent="0" lvl="0" marL="0" rtl="0" algn="just">
              <a:spcBef>
                <a:spcPts val="1200"/>
              </a:spcBef>
              <a:spcAft>
                <a:spcPts val="1200"/>
              </a:spcAft>
              <a:buClr>
                <a:schemeClr val="dk1"/>
              </a:buClr>
              <a:buSzPts val="1100"/>
              <a:buFont typeface="Arial"/>
              <a:buNone/>
            </a:pPr>
            <a:r>
              <a:rPr lang="en"/>
              <a:t>Additionally, small datasets can also be more prone to random fluctuations and outliers, which can affect the normality assumptions of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Improve</a:t>
            </a:r>
            <a:endParaRPr b="1"/>
          </a:p>
        </p:txBody>
      </p:sp>
      <p:sp>
        <p:nvSpPr>
          <p:cNvPr id="141" name="Google Shape;141;p25"/>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Creating a </a:t>
            </a:r>
            <a:r>
              <a:rPr b="1" lang="en"/>
              <a:t>data-driven culture and educating staff</a:t>
            </a:r>
            <a:r>
              <a:rPr lang="en"/>
              <a:t> will </a:t>
            </a:r>
            <a:r>
              <a:rPr lang="en"/>
              <a:t>will result in better decision making for the business as well as transparency into the actual performance factors of each department.</a:t>
            </a:r>
            <a:endParaRPr/>
          </a:p>
          <a:p>
            <a:pPr indent="0" lvl="0" marL="0" rtl="0" algn="just">
              <a:spcBef>
                <a:spcPts val="1200"/>
              </a:spcBef>
              <a:spcAft>
                <a:spcPts val="0"/>
              </a:spcAft>
              <a:buNone/>
            </a:pPr>
            <a:r>
              <a:t/>
            </a:r>
            <a:endParaRPr/>
          </a:p>
          <a:p>
            <a:pPr indent="-342900" lvl="0" marL="457200" rtl="0" algn="just">
              <a:lnSpc>
                <a:spcPct val="115000"/>
              </a:lnSpc>
              <a:spcBef>
                <a:spcPts val="1200"/>
              </a:spcBef>
              <a:spcAft>
                <a:spcPts val="0"/>
              </a:spcAft>
              <a:buSzPts val="1800"/>
              <a:buChar char="●"/>
            </a:pPr>
            <a:r>
              <a:rPr lang="en"/>
              <a:t>Implement updated forms and data file for collection and processing</a:t>
            </a:r>
            <a:endParaRPr/>
          </a:p>
          <a:p>
            <a:pPr indent="-342900" lvl="0" marL="457200" rtl="0" algn="just">
              <a:lnSpc>
                <a:spcPct val="115000"/>
              </a:lnSpc>
              <a:spcBef>
                <a:spcPts val="0"/>
              </a:spcBef>
              <a:spcAft>
                <a:spcPts val="0"/>
              </a:spcAft>
              <a:buSzPts val="1800"/>
              <a:buChar char="●"/>
            </a:pPr>
            <a:r>
              <a:rPr lang="en"/>
              <a:t>Use updated dashboard to begin tracking weekly and monthly data</a:t>
            </a:r>
            <a:endParaRPr/>
          </a:p>
          <a:p>
            <a:pPr indent="-342900" lvl="0" marL="457200" rtl="0" algn="just">
              <a:lnSpc>
                <a:spcPct val="115000"/>
              </a:lnSpc>
              <a:spcBef>
                <a:spcPts val="0"/>
              </a:spcBef>
              <a:spcAft>
                <a:spcPts val="0"/>
              </a:spcAft>
              <a:buSzPts val="1800"/>
              <a:buChar char="●"/>
            </a:pPr>
            <a:r>
              <a:rPr lang="en"/>
              <a:t>Consistent data for more robust analysis</a:t>
            </a:r>
            <a:endParaRPr/>
          </a:p>
          <a:p>
            <a:pPr indent="-342900" lvl="0" marL="457200" rtl="0" algn="just">
              <a:lnSpc>
                <a:spcPct val="115000"/>
              </a:lnSpc>
              <a:spcBef>
                <a:spcPts val="0"/>
              </a:spcBef>
              <a:spcAft>
                <a:spcPts val="0"/>
              </a:spcAft>
              <a:buSzPts val="1800"/>
              <a:buChar char="●"/>
            </a:pPr>
            <a:r>
              <a:rPr lang="en"/>
              <a:t>Review data frequently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Control</a:t>
            </a:r>
            <a:endParaRPr b="1"/>
          </a:p>
        </p:txBody>
      </p:sp>
      <p:sp>
        <p:nvSpPr>
          <p:cNvPr id="147" name="Google Shape;147;p26"/>
          <p:cNvSpPr txBox="1"/>
          <p:nvPr>
            <p:ph idx="1" type="body"/>
          </p:nvPr>
        </p:nvSpPr>
        <p:spPr>
          <a:xfrm>
            <a:off x="311700" y="1225225"/>
            <a:ext cx="3865500" cy="335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b="1" lang="en"/>
              <a:t>Robust model</a:t>
            </a:r>
            <a:r>
              <a:rPr lang="en"/>
              <a:t> along with </a:t>
            </a:r>
            <a:r>
              <a:rPr b="1" lang="en"/>
              <a:t>accountable reporting</a:t>
            </a:r>
            <a:r>
              <a:rPr lang="en"/>
              <a:t> can ensure the process continues to improve the business and upgrade over time.</a:t>
            </a:r>
            <a:endParaRPr/>
          </a:p>
          <a:p>
            <a:pPr indent="0" lvl="0" marL="0" rtl="0" algn="l">
              <a:lnSpc>
                <a:spcPct val="115000"/>
              </a:lnSpc>
              <a:spcBef>
                <a:spcPts val="1200"/>
              </a:spcBef>
              <a:spcAft>
                <a:spcPts val="0"/>
              </a:spcAft>
              <a:buNone/>
            </a:pPr>
            <a:r>
              <a:rPr i="1" lang="en"/>
              <a:t>Documentation</a:t>
            </a:r>
            <a:r>
              <a:rPr i="1" lang="en"/>
              <a:t> included in file.</a:t>
            </a:r>
            <a:endParaRPr i="1"/>
          </a:p>
          <a:p>
            <a:pPr indent="-334327" lvl="0" marL="457200" rtl="0" algn="l">
              <a:lnSpc>
                <a:spcPct val="115000"/>
              </a:lnSpc>
              <a:spcBef>
                <a:spcPts val="1200"/>
              </a:spcBef>
              <a:spcAft>
                <a:spcPts val="0"/>
              </a:spcAft>
              <a:buSzPct val="100000"/>
              <a:buAutoNum type="arabicPeriod"/>
            </a:pPr>
            <a:r>
              <a:rPr lang="en"/>
              <a:t>Ensure proper education of new data file for long-term utilization</a:t>
            </a:r>
            <a:endParaRPr/>
          </a:p>
          <a:p>
            <a:pPr indent="-334327" lvl="0" marL="457200" rtl="0" algn="l">
              <a:lnSpc>
                <a:spcPct val="115000"/>
              </a:lnSpc>
              <a:spcBef>
                <a:spcPts val="0"/>
              </a:spcBef>
              <a:spcAft>
                <a:spcPts val="0"/>
              </a:spcAft>
              <a:buSzPct val="100000"/>
              <a:buAutoNum type="arabicPeriod"/>
            </a:pPr>
            <a:r>
              <a:rPr lang="en"/>
              <a:t>Maintaining the model with monthly data refreshes</a:t>
            </a:r>
            <a:endParaRPr/>
          </a:p>
        </p:txBody>
      </p:sp>
      <p:pic>
        <p:nvPicPr>
          <p:cNvPr id="148" name="Google Shape;148;p26"/>
          <p:cNvPicPr preferRelativeResize="0"/>
          <p:nvPr/>
        </p:nvPicPr>
        <p:blipFill>
          <a:blip r:embed="rId3">
            <a:alphaModFix/>
          </a:blip>
          <a:stretch>
            <a:fillRect/>
          </a:stretch>
        </p:blipFill>
        <p:spPr>
          <a:xfrm>
            <a:off x="4636525" y="846050"/>
            <a:ext cx="3924376" cy="3733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1200475"/>
            <a:ext cx="8520600" cy="365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Continue enforcing and implementing the new data collection.</a:t>
            </a:r>
            <a:endParaRPr>
              <a:latin typeface="Open Sans Medium"/>
              <a:ea typeface="Open Sans Medium"/>
              <a:cs typeface="Open Sans Medium"/>
              <a:sym typeface="Open Sans Medium"/>
            </a:endParaRPr>
          </a:p>
          <a:p>
            <a:pPr indent="-342900" lvl="0" marL="457200" rtl="0" algn="l">
              <a:lnSpc>
                <a:spcPct val="150000"/>
              </a:lnSpc>
              <a:spcBef>
                <a:spcPts val="1200"/>
              </a:spcBef>
              <a:spcAft>
                <a:spcPts val="0"/>
              </a:spcAft>
              <a:buSzPts val="1800"/>
              <a:buFont typeface="Open Sans Medium"/>
              <a:buAutoNum type="arabicPeriod"/>
            </a:pPr>
            <a:r>
              <a:rPr lang="en">
                <a:latin typeface="Open Sans Medium"/>
                <a:ea typeface="Open Sans Medium"/>
                <a:cs typeface="Open Sans Medium"/>
                <a:sym typeface="Open Sans Medium"/>
              </a:rPr>
              <a:t>Educate staff on the importance of data</a:t>
            </a:r>
            <a:endParaRPr>
              <a:latin typeface="Open Sans Medium"/>
              <a:ea typeface="Open Sans Medium"/>
              <a:cs typeface="Open Sans Medium"/>
              <a:sym typeface="Open Sans Medium"/>
            </a:endParaRPr>
          </a:p>
          <a:p>
            <a:pPr indent="-342900" lvl="0" marL="457200" rtl="0" algn="l">
              <a:lnSpc>
                <a:spcPct val="150000"/>
              </a:lnSpc>
              <a:spcBef>
                <a:spcPts val="0"/>
              </a:spcBef>
              <a:spcAft>
                <a:spcPts val="0"/>
              </a:spcAft>
              <a:buSzPts val="1800"/>
              <a:buFont typeface="Open Sans Medium"/>
              <a:buAutoNum type="arabicPeriod"/>
            </a:pPr>
            <a:r>
              <a:rPr lang="en">
                <a:latin typeface="Open Sans Medium"/>
                <a:ea typeface="Open Sans Medium"/>
                <a:cs typeface="Open Sans Medium"/>
                <a:sym typeface="Open Sans Medium"/>
              </a:rPr>
              <a:t>Provide incentives or benefits to increase adoption of new data methods</a:t>
            </a:r>
            <a:endParaRPr>
              <a:latin typeface="Open Sans Medium"/>
              <a:ea typeface="Open Sans Medium"/>
              <a:cs typeface="Open Sans Medium"/>
              <a:sym typeface="Open Sans Medium"/>
            </a:endParaRPr>
          </a:p>
          <a:p>
            <a:pPr indent="-342900" lvl="0" marL="457200" rtl="0" algn="l">
              <a:lnSpc>
                <a:spcPct val="150000"/>
              </a:lnSpc>
              <a:spcBef>
                <a:spcPts val="0"/>
              </a:spcBef>
              <a:spcAft>
                <a:spcPts val="0"/>
              </a:spcAft>
              <a:buSzPts val="1800"/>
              <a:buFont typeface="Open Sans Medium"/>
              <a:buAutoNum type="arabicPeriod"/>
            </a:pPr>
            <a:r>
              <a:rPr lang="en">
                <a:latin typeface="Open Sans Medium"/>
                <a:ea typeface="Open Sans Medium"/>
                <a:cs typeface="Open Sans Medium"/>
                <a:sym typeface="Open Sans Medium"/>
              </a:rPr>
              <a:t>Implement data collection method across all processes</a:t>
            </a:r>
            <a:endParaRPr>
              <a:latin typeface="Open Sans Medium"/>
              <a:ea typeface="Open Sans Medium"/>
              <a:cs typeface="Open Sans Medium"/>
              <a:sym typeface="Open Sans Medium"/>
            </a:endParaRPr>
          </a:p>
          <a:p>
            <a:pPr indent="-342900" lvl="0" marL="457200" rtl="0" algn="l">
              <a:lnSpc>
                <a:spcPct val="150000"/>
              </a:lnSpc>
              <a:spcBef>
                <a:spcPts val="0"/>
              </a:spcBef>
              <a:spcAft>
                <a:spcPts val="0"/>
              </a:spcAft>
              <a:buSzPts val="1800"/>
              <a:buFont typeface="Open Sans Medium"/>
              <a:buAutoNum type="arabicPeriod"/>
            </a:pPr>
            <a:r>
              <a:rPr lang="en">
                <a:latin typeface="Open Sans Medium"/>
                <a:ea typeface="Open Sans Medium"/>
                <a:cs typeface="Open Sans Medium"/>
                <a:sym typeface="Open Sans Medium"/>
              </a:rPr>
              <a:t>Expand collection metrics </a:t>
            </a:r>
            <a:endParaRPr>
              <a:latin typeface="Open Sans Medium"/>
              <a:ea typeface="Open Sans Medium"/>
              <a:cs typeface="Open Sans Medium"/>
              <a:sym typeface="Open Sans Medium"/>
            </a:endParaRPr>
          </a:p>
          <a:p>
            <a:pPr indent="-342900" lvl="0" marL="457200" rtl="0" algn="l">
              <a:lnSpc>
                <a:spcPct val="150000"/>
              </a:lnSpc>
              <a:spcBef>
                <a:spcPts val="0"/>
              </a:spcBef>
              <a:spcAft>
                <a:spcPts val="0"/>
              </a:spcAft>
              <a:buSzPts val="1800"/>
              <a:buFont typeface="Open Sans Medium"/>
              <a:buAutoNum type="arabicPeriod"/>
            </a:pPr>
            <a:r>
              <a:rPr lang="en">
                <a:latin typeface="Open Sans Medium"/>
                <a:ea typeface="Open Sans Medium"/>
                <a:cs typeface="Open Sans Medium"/>
                <a:sym typeface="Open Sans Medium"/>
              </a:rPr>
              <a:t>Review data frequently</a:t>
            </a:r>
            <a:endParaRPr>
              <a:latin typeface="Open Sans Medium"/>
              <a:ea typeface="Open Sans Medium"/>
              <a:cs typeface="Open Sans Medium"/>
              <a:sym typeface="Open Sans Medium"/>
            </a:endParaRPr>
          </a:p>
          <a:p>
            <a:pPr indent="-342900" lvl="0" marL="457200" rtl="0" algn="l">
              <a:lnSpc>
                <a:spcPct val="150000"/>
              </a:lnSpc>
              <a:spcBef>
                <a:spcPts val="0"/>
              </a:spcBef>
              <a:spcAft>
                <a:spcPts val="0"/>
              </a:spcAft>
              <a:buSzPts val="1800"/>
              <a:buFont typeface="Open Sans Medium"/>
              <a:buAutoNum type="arabicPeriod"/>
            </a:pPr>
            <a:r>
              <a:rPr lang="en">
                <a:latin typeface="Open Sans Medium"/>
                <a:ea typeface="Open Sans Medium"/>
                <a:cs typeface="Open Sans Medium"/>
                <a:sym typeface="Open Sans Medium"/>
              </a:rPr>
              <a:t>Expand dashboard for deeper analysis </a:t>
            </a:r>
            <a:endParaRPr>
              <a:latin typeface="Open Sans Medium"/>
              <a:ea typeface="Open Sans Medium"/>
              <a:cs typeface="Open Sans Medium"/>
              <a:sym typeface="Open Sans Medium"/>
            </a:endParaRPr>
          </a:p>
        </p:txBody>
      </p:sp>
      <p:sp>
        <p:nvSpPr>
          <p:cNvPr id="154" name="Google Shape;15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Next Steps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5603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Problem</a:t>
            </a:r>
            <a:endParaRPr b="1"/>
          </a:p>
        </p:txBody>
      </p:sp>
      <p:sp>
        <p:nvSpPr>
          <p:cNvPr id="72" name="Google Shape;72;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current state of the data collection process </a:t>
            </a:r>
            <a:r>
              <a:rPr b="1" lang="en"/>
              <a:t>does not enable any insightful analysis</a:t>
            </a:r>
            <a:r>
              <a:rPr lang="en"/>
              <a:t> to the production schedule, labor, and throughput of the business (garbage in, garbage out).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Standardization and consistency of data is critical to drive towards a more </a:t>
            </a:r>
            <a:r>
              <a:rPr b="1" lang="en"/>
              <a:t>data-driven organization</a:t>
            </a:r>
            <a:r>
              <a:rPr lang="en"/>
              <a:t> allowing decisions to be made </a:t>
            </a:r>
            <a:r>
              <a:rPr lang="en"/>
              <a:t>based on </a:t>
            </a:r>
            <a:r>
              <a:rPr i="1" lang="en"/>
              <a:t>empirical data</a:t>
            </a:r>
            <a:r>
              <a:rPr lang="en"/>
              <a:t> instead of </a:t>
            </a:r>
            <a:r>
              <a:rPr i="1" lang="en"/>
              <a:t>gut intuition</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200475"/>
            <a:ext cx="8520600" cy="365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Enforcing the new data collection process is critical to driving towards a more data-driven organization.</a:t>
            </a:r>
            <a:r>
              <a:rPr lang="en" sz="1600">
                <a:latin typeface="Open Sans Medium"/>
                <a:ea typeface="Open Sans Medium"/>
                <a:cs typeface="Open Sans Medium"/>
                <a:sym typeface="Open Sans Medium"/>
              </a:rPr>
              <a:t> </a:t>
            </a:r>
            <a:endParaRPr sz="1600">
              <a:latin typeface="Open Sans Medium"/>
              <a:ea typeface="Open Sans Medium"/>
              <a:cs typeface="Open Sans Medium"/>
              <a:sym typeface="Open Sans Medium"/>
            </a:endParaRPr>
          </a:p>
          <a:p>
            <a:pPr indent="0" lvl="0" marL="0" rtl="0" algn="l">
              <a:lnSpc>
                <a:spcPct val="100000"/>
              </a:lnSpc>
              <a:spcBef>
                <a:spcPts val="1200"/>
              </a:spcBef>
              <a:spcAft>
                <a:spcPts val="0"/>
              </a:spcAft>
              <a:buNone/>
            </a:pPr>
            <a:r>
              <a:rPr lang="en" sz="1600">
                <a:latin typeface="Open Sans Medium"/>
                <a:ea typeface="Open Sans Medium"/>
                <a:cs typeface="Open Sans Medium"/>
                <a:sym typeface="Open Sans Medium"/>
              </a:rPr>
              <a:t>Collecting and analyzing data enables USRP to:</a:t>
            </a:r>
            <a:endParaRPr sz="1600">
              <a:latin typeface="Open Sans Medium"/>
              <a:ea typeface="Open Sans Medium"/>
              <a:cs typeface="Open Sans Medium"/>
              <a:sym typeface="Open Sans Medium"/>
            </a:endParaRPr>
          </a:p>
          <a:p>
            <a:pPr indent="-330200" lvl="0" marL="457200" rtl="0" algn="l">
              <a:lnSpc>
                <a:spcPct val="100000"/>
              </a:lnSpc>
              <a:spcBef>
                <a:spcPts val="1200"/>
              </a:spcBef>
              <a:spcAft>
                <a:spcPts val="0"/>
              </a:spcAft>
              <a:buSzPts val="1600"/>
              <a:buFont typeface="Open Sans Medium"/>
              <a:buAutoNum type="arabicPeriod"/>
            </a:pPr>
            <a:r>
              <a:rPr lang="en" sz="1600">
                <a:latin typeface="Open Sans Medium"/>
                <a:ea typeface="Open Sans Medium"/>
                <a:cs typeface="Open Sans Medium"/>
                <a:sym typeface="Open Sans Medium"/>
              </a:rPr>
              <a:t>Identify patterns and trends to make better informed decisions in the future</a:t>
            </a:r>
            <a:br>
              <a:rPr lang="en" sz="1600">
                <a:latin typeface="Open Sans Medium"/>
                <a:ea typeface="Open Sans Medium"/>
                <a:cs typeface="Open Sans Medium"/>
                <a:sym typeface="Open Sans Medium"/>
              </a:rPr>
            </a:br>
            <a:endParaRPr sz="1600">
              <a:latin typeface="Open Sans Medium"/>
              <a:ea typeface="Open Sans Medium"/>
              <a:cs typeface="Open Sans Medium"/>
              <a:sym typeface="Open Sans Medium"/>
            </a:endParaRPr>
          </a:p>
          <a:p>
            <a:pPr indent="-330200" lvl="0" marL="457200" rtl="0" algn="l">
              <a:lnSpc>
                <a:spcPct val="100000"/>
              </a:lnSpc>
              <a:spcBef>
                <a:spcPts val="0"/>
              </a:spcBef>
              <a:spcAft>
                <a:spcPts val="0"/>
              </a:spcAft>
              <a:buSzPts val="1600"/>
              <a:buFont typeface="Open Sans Medium"/>
              <a:buAutoNum type="arabicPeriod"/>
            </a:pPr>
            <a:r>
              <a:rPr lang="en" sz="1600">
                <a:latin typeface="Open Sans Medium"/>
                <a:ea typeface="Open Sans Medium"/>
                <a:cs typeface="Open Sans Medium"/>
                <a:sym typeface="Open Sans Medium"/>
              </a:rPr>
              <a:t>Improve production processes by optimizing existing processes, reduce costs, and increase efficiency</a:t>
            </a:r>
            <a:br>
              <a:rPr lang="en" sz="1600">
                <a:latin typeface="Open Sans Medium"/>
                <a:ea typeface="Open Sans Medium"/>
                <a:cs typeface="Open Sans Medium"/>
                <a:sym typeface="Open Sans Medium"/>
              </a:rPr>
            </a:br>
            <a:endParaRPr sz="1600">
              <a:latin typeface="Open Sans Medium"/>
              <a:ea typeface="Open Sans Medium"/>
              <a:cs typeface="Open Sans Medium"/>
              <a:sym typeface="Open Sans Medium"/>
            </a:endParaRPr>
          </a:p>
          <a:p>
            <a:pPr indent="-330200" lvl="0" marL="457200" rtl="0" algn="l">
              <a:lnSpc>
                <a:spcPct val="100000"/>
              </a:lnSpc>
              <a:spcBef>
                <a:spcPts val="0"/>
              </a:spcBef>
              <a:spcAft>
                <a:spcPts val="0"/>
              </a:spcAft>
              <a:buSzPts val="1600"/>
              <a:buFont typeface="Open Sans Medium"/>
              <a:buAutoNum type="arabicPeriod"/>
            </a:pPr>
            <a:r>
              <a:rPr lang="en" sz="1600">
                <a:latin typeface="Open Sans Medium"/>
                <a:ea typeface="Open Sans Medium"/>
                <a:cs typeface="Open Sans Medium"/>
                <a:sym typeface="Open Sans Medium"/>
              </a:rPr>
              <a:t>Forecast market demand for its products and adjust production, labor hours, purchases, and more</a:t>
            </a:r>
            <a:r>
              <a:rPr b="1" lang="en" sz="1600"/>
              <a:t> </a:t>
            </a:r>
            <a:endParaRPr sz="1600">
              <a:latin typeface="Open Sans Medium"/>
              <a:ea typeface="Open Sans Medium"/>
              <a:cs typeface="Open Sans Medium"/>
              <a:sym typeface="Open Sans Medium"/>
            </a:endParaRPr>
          </a:p>
          <a:p>
            <a:pPr indent="0" lvl="0" marL="0" rtl="0" algn="l">
              <a:lnSpc>
                <a:spcPct val="100000"/>
              </a:lnSpc>
              <a:spcBef>
                <a:spcPts val="1500"/>
              </a:spcBef>
              <a:spcAft>
                <a:spcPts val="1500"/>
              </a:spcAft>
              <a:buNone/>
            </a:pPr>
            <a:r>
              <a:rPr lang="en" sz="1600">
                <a:latin typeface="Open Sans Medium"/>
                <a:ea typeface="Open Sans Medium"/>
                <a:cs typeface="Open Sans Medium"/>
                <a:sym typeface="Open Sans Medium"/>
              </a:rPr>
              <a:t>Process and value will exponentially increase over time as more data is collected.</a:t>
            </a:r>
            <a:endParaRPr sz="1600">
              <a:latin typeface="Open Sans Medium"/>
              <a:ea typeface="Open Sans Medium"/>
              <a:cs typeface="Open Sans Medium"/>
              <a:sym typeface="Open Sans Medium"/>
            </a:endParaRPr>
          </a:p>
        </p:txBody>
      </p:sp>
      <p:sp>
        <p:nvSpPr>
          <p:cNvPr id="78" name="Google Shape;78;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Recommendations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Define</a:t>
            </a:r>
            <a:endParaRPr b="1"/>
          </a:p>
        </p:txBody>
      </p:sp>
      <p:sp>
        <p:nvSpPr>
          <p:cNvPr id="84" name="Google Shape;84;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CTQ’s (</a:t>
            </a:r>
            <a:r>
              <a:rPr lang="en" sz="1900"/>
              <a:t>Critical</a:t>
            </a:r>
            <a:r>
              <a:rPr lang="en" sz="1900"/>
              <a:t> To Quality)</a:t>
            </a:r>
            <a:endParaRPr sz="1900"/>
          </a:p>
          <a:p>
            <a:pPr indent="-349250" lvl="0" marL="457200" rtl="0" algn="just">
              <a:spcBef>
                <a:spcPts val="1200"/>
              </a:spcBef>
              <a:spcAft>
                <a:spcPts val="0"/>
              </a:spcAft>
              <a:buSzPts val="1900"/>
              <a:buChar char="●"/>
            </a:pPr>
            <a:r>
              <a:rPr lang="en" sz="1900"/>
              <a:t>Capable data collection of processes</a:t>
            </a:r>
            <a:endParaRPr sz="1900"/>
          </a:p>
          <a:p>
            <a:pPr indent="-323850" lvl="1" marL="914400" rtl="0" algn="just">
              <a:spcBef>
                <a:spcPts val="0"/>
              </a:spcBef>
              <a:spcAft>
                <a:spcPts val="0"/>
              </a:spcAft>
              <a:buSzPts val="1500"/>
              <a:buChar char="○"/>
            </a:pPr>
            <a:r>
              <a:rPr lang="en" sz="1500"/>
              <a:t>Blending, Canning, Casting, Hook-up, Ovens, Packing, and Strippings</a:t>
            </a:r>
            <a:endParaRPr sz="1500"/>
          </a:p>
          <a:p>
            <a:pPr indent="-349250" lvl="0" marL="457200" rtl="0" algn="just">
              <a:spcBef>
                <a:spcPts val="0"/>
              </a:spcBef>
              <a:spcAft>
                <a:spcPts val="0"/>
              </a:spcAft>
              <a:buSzPts val="1900"/>
              <a:buChar char="●"/>
            </a:pPr>
            <a:r>
              <a:rPr lang="en" sz="1900"/>
              <a:t>Standardization of data</a:t>
            </a:r>
            <a:endParaRPr sz="1900"/>
          </a:p>
          <a:p>
            <a:pPr indent="-323850" lvl="1" marL="914400" rtl="0" algn="just">
              <a:spcBef>
                <a:spcPts val="0"/>
              </a:spcBef>
              <a:spcAft>
                <a:spcPts val="0"/>
              </a:spcAft>
              <a:buSzPts val="1500"/>
              <a:buChar char="○"/>
            </a:pPr>
            <a:r>
              <a:rPr lang="en" sz="1500"/>
              <a:t>Consistent with forms and database</a:t>
            </a:r>
            <a:endParaRPr sz="1500"/>
          </a:p>
          <a:p>
            <a:pPr indent="-349250" lvl="0" marL="457200" rtl="0" algn="just">
              <a:spcBef>
                <a:spcPts val="0"/>
              </a:spcBef>
              <a:spcAft>
                <a:spcPts val="0"/>
              </a:spcAft>
              <a:buSzPts val="1900"/>
              <a:buChar char="●"/>
            </a:pPr>
            <a:r>
              <a:rPr lang="en" sz="1900"/>
              <a:t>Measurement of labor hours and productivity</a:t>
            </a:r>
            <a:endParaRPr sz="1900"/>
          </a:p>
          <a:p>
            <a:pPr indent="-323850" lvl="1" marL="914400" rtl="0" algn="just">
              <a:spcBef>
                <a:spcPts val="0"/>
              </a:spcBef>
              <a:spcAft>
                <a:spcPts val="0"/>
              </a:spcAft>
              <a:buSzPts val="1500"/>
              <a:buChar char="○"/>
            </a:pPr>
            <a:r>
              <a:rPr lang="en" sz="1500"/>
              <a:t>Hours, OT, parts created</a:t>
            </a:r>
            <a:endParaRPr sz="1500"/>
          </a:p>
          <a:p>
            <a:pPr indent="-349250" lvl="0" marL="457200" rtl="0" algn="just">
              <a:spcBef>
                <a:spcPts val="0"/>
              </a:spcBef>
              <a:spcAft>
                <a:spcPts val="0"/>
              </a:spcAft>
              <a:buSzPts val="1900"/>
              <a:buChar char="●"/>
            </a:pPr>
            <a:r>
              <a:rPr lang="en" sz="1900"/>
              <a:t>Robust and scalable dashboard and database</a:t>
            </a:r>
            <a:endParaRPr sz="1900"/>
          </a:p>
          <a:p>
            <a:pPr indent="-323850" lvl="1" marL="914400" rtl="0" algn="just">
              <a:spcBef>
                <a:spcPts val="0"/>
              </a:spcBef>
              <a:spcAft>
                <a:spcPts val="0"/>
              </a:spcAft>
              <a:buSzPts val="1500"/>
              <a:buChar char="○"/>
            </a:pPr>
            <a:r>
              <a:rPr lang="en" sz="1500"/>
              <a:t>Easily repeatable process to ensure standard collection long-term</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Measure</a:t>
            </a:r>
            <a:endParaRPr b="1"/>
          </a:p>
        </p:txBody>
      </p:sp>
      <p:sp>
        <p:nvSpPr>
          <p:cNvPr id="90" name="Google Shape;9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from the shop floor will be collected based on the new data model and updated paper forms resulting in stronger decision making and insight into performance data of each department.</a:t>
            </a:r>
            <a:endParaRPr/>
          </a:p>
          <a:p>
            <a:pPr indent="-342900" lvl="0" marL="457200" rtl="0" algn="l">
              <a:spcBef>
                <a:spcPts val="1200"/>
              </a:spcBef>
              <a:spcAft>
                <a:spcPts val="0"/>
              </a:spcAft>
              <a:buSzPts val="1800"/>
              <a:buChar char="●"/>
            </a:pPr>
            <a:r>
              <a:rPr lang="en"/>
              <a:t>Inputs: </a:t>
            </a:r>
            <a:endParaRPr/>
          </a:p>
          <a:p>
            <a:pPr indent="-317500" lvl="1" marL="914400" rtl="0" algn="l">
              <a:spcBef>
                <a:spcPts val="0"/>
              </a:spcBef>
              <a:spcAft>
                <a:spcPts val="0"/>
              </a:spcAft>
              <a:buSzPts val="1400"/>
              <a:buChar char="○"/>
            </a:pPr>
            <a:r>
              <a:rPr lang="en"/>
              <a:t>Labor Hours - measure time spent on each process in each department</a:t>
            </a:r>
            <a:endParaRPr/>
          </a:p>
          <a:p>
            <a:pPr indent="-342900" lvl="0" marL="457200" rtl="0" algn="l">
              <a:spcBef>
                <a:spcPts val="0"/>
              </a:spcBef>
              <a:spcAft>
                <a:spcPts val="0"/>
              </a:spcAft>
              <a:buSzPts val="1800"/>
              <a:buChar char="●"/>
            </a:pPr>
            <a:r>
              <a:rPr lang="en"/>
              <a:t>Outputs: </a:t>
            </a:r>
            <a:endParaRPr/>
          </a:p>
          <a:p>
            <a:pPr indent="-317500" lvl="1" marL="914400" rtl="0" algn="l">
              <a:spcBef>
                <a:spcPts val="0"/>
              </a:spcBef>
              <a:spcAft>
                <a:spcPts val="0"/>
              </a:spcAft>
              <a:buSzPts val="1400"/>
              <a:buChar char="○"/>
            </a:pPr>
            <a:r>
              <a:rPr lang="en"/>
              <a:t>Weight, lances, pieces, and shapes - measure production of items for each process/shift</a:t>
            </a:r>
            <a:endParaRPr/>
          </a:p>
          <a:p>
            <a:pPr indent="-317500" lvl="1" marL="914400" rtl="0" algn="l">
              <a:spcBef>
                <a:spcPts val="0"/>
              </a:spcBef>
              <a:spcAft>
                <a:spcPts val="0"/>
              </a:spcAft>
              <a:buSzPts val="1400"/>
              <a:buChar char="○"/>
            </a:pPr>
            <a:r>
              <a:rPr lang="en"/>
              <a:t>Scrap - measure amount of scrap produced by each process</a:t>
            </a:r>
            <a:endParaRPr/>
          </a:p>
          <a:p>
            <a:pPr indent="0" lvl="0" marL="0" rtl="0" algn="l">
              <a:spcBef>
                <a:spcPts val="1200"/>
              </a:spcBef>
              <a:spcAft>
                <a:spcPts val="1200"/>
              </a:spcAft>
              <a:buNone/>
            </a:pPr>
            <a:r>
              <a:rPr lang="en"/>
              <a:t>With this data we can measure productivity/</a:t>
            </a:r>
            <a:r>
              <a:rPr lang="en"/>
              <a:t>efficiency</a:t>
            </a:r>
            <a:r>
              <a:rPr lang="en"/>
              <a:t> and waste produced for each department and individual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Paper Forms</a:t>
            </a:r>
            <a:endParaRPr b="1"/>
          </a:p>
        </p:txBody>
      </p:sp>
      <p:pic>
        <p:nvPicPr>
          <p:cNvPr id="96" name="Google Shape;96;p19"/>
          <p:cNvPicPr preferRelativeResize="0"/>
          <p:nvPr/>
        </p:nvPicPr>
        <p:blipFill>
          <a:blip r:embed="rId3">
            <a:alphaModFix/>
          </a:blip>
          <a:stretch>
            <a:fillRect/>
          </a:stretch>
        </p:blipFill>
        <p:spPr>
          <a:xfrm>
            <a:off x="173925" y="1376175"/>
            <a:ext cx="6938798" cy="3435500"/>
          </a:xfrm>
          <a:prstGeom prst="rect">
            <a:avLst/>
          </a:prstGeom>
          <a:noFill/>
          <a:ln>
            <a:noFill/>
          </a:ln>
        </p:spPr>
      </p:pic>
      <p:pic>
        <p:nvPicPr>
          <p:cNvPr id="97" name="Google Shape;97;p19"/>
          <p:cNvPicPr preferRelativeResize="0"/>
          <p:nvPr/>
        </p:nvPicPr>
        <p:blipFill>
          <a:blip r:embed="rId4">
            <a:alphaModFix/>
          </a:blip>
          <a:stretch>
            <a:fillRect/>
          </a:stretch>
        </p:blipFill>
        <p:spPr>
          <a:xfrm>
            <a:off x="4799750" y="219975"/>
            <a:ext cx="4225000" cy="3069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Analyze</a:t>
            </a:r>
            <a:endParaRPr b="1"/>
          </a:p>
        </p:txBody>
      </p:sp>
      <p:sp>
        <p:nvSpPr>
          <p:cNvPr id="103" name="Google Shape;10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More Data = More Insight</a:t>
            </a:r>
            <a:endParaRPr b="1" sz="2000"/>
          </a:p>
          <a:p>
            <a:pPr indent="-355600" lvl="0" marL="457200" rtl="0" algn="l">
              <a:spcBef>
                <a:spcPts val="1200"/>
              </a:spcBef>
              <a:spcAft>
                <a:spcPts val="0"/>
              </a:spcAft>
              <a:buSzPts val="2000"/>
              <a:buChar char="●"/>
            </a:pPr>
            <a:r>
              <a:rPr lang="en" sz="2000"/>
              <a:t>Setting benchmarks for productivity</a:t>
            </a:r>
            <a:endParaRPr sz="2000"/>
          </a:p>
          <a:p>
            <a:pPr indent="-355600" lvl="0" marL="457200" rtl="0" algn="l">
              <a:spcBef>
                <a:spcPts val="0"/>
              </a:spcBef>
              <a:spcAft>
                <a:spcPts val="0"/>
              </a:spcAft>
              <a:buSzPts val="2000"/>
              <a:buChar char="●"/>
            </a:pPr>
            <a:r>
              <a:rPr lang="en" sz="2000"/>
              <a:t>Comparing weekly scrap with parts made by department</a:t>
            </a:r>
            <a:endParaRPr sz="2000"/>
          </a:p>
          <a:p>
            <a:pPr indent="-355600" lvl="0" marL="457200" rtl="0" algn="l">
              <a:spcBef>
                <a:spcPts val="0"/>
              </a:spcBef>
              <a:spcAft>
                <a:spcPts val="0"/>
              </a:spcAft>
              <a:buSzPts val="2000"/>
              <a:buChar char="●"/>
            </a:pPr>
            <a:r>
              <a:rPr lang="en" sz="2000"/>
              <a:t>Comparing estimates to actual productivity</a:t>
            </a:r>
            <a:endParaRPr sz="2000"/>
          </a:p>
        </p:txBody>
      </p:sp>
      <p:pic>
        <p:nvPicPr>
          <p:cNvPr id="104" name="Google Shape;104;p20"/>
          <p:cNvPicPr preferRelativeResize="0"/>
          <p:nvPr/>
        </p:nvPicPr>
        <p:blipFill>
          <a:blip r:embed="rId3">
            <a:alphaModFix/>
          </a:blip>
          <a:stretch>
            <a:fillRect/>
          </a:stretch>
        </p:blipFill>
        <p:spPr>
          <a:xfrm>
            <a:off x="861050" y="3159300"/>
            <a:ext cx="7421899" cy="165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Analysis (2 Weeks Data)</a:t>
            </a:r>
            <a:endParaRPr b="1"/>
          </a:p>
        </p:txBody>
      </p:sp>
      <p:sp>
        <p:nvSpPr>
          <p:cNvPr id="110" name="Google Shape;11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performed an SPSS forecasting on the provided two weeks data using </a:t>
            </a:r>
            <a:r>
              <a:rPr b="1" lang="en"/>
              <a:t>Exponential Smoothing - Winter Additive Method</a:t>
            </a:r>
            <a:r>
              <a:rPr lang="en"/>
              <a:t> </a:t>
            </a:r>
            <a:r>
              <a:rPr i="1" lang="en"/>
              <a:t>(For Casting process)</a:t>
            </a:r>
            <a:endParaRPr i="1"/>
          </a:p>
          <a:p>
            <a:pPr indent="0" lvl="0" marL="0" rtl="0" algn="l">
              <a:spcBef>
                <a:spcPts val="1200"/>
              </a:spcBef>
              <a:spcAft>
                <a:spcPts val="1200"/>
              </a:spcAft>
              <a:buNone/>
            </a:pPr>
            <a:r>
              <a:rPr lang="en" sz="1500">
                <a:solidFill>
                  <a:srgbClr val="374151"/>
                </a:solidFill>
              </a:rPr>
              <a:t>It is used to predict future values of a time series. This method is a combination of three components: level, trend, and seasonality, and is useful when the data exhibit a pattern over a time period.</a:t>
            </a:r>
            <a:endParaRPr sz="2000"/>
          </a:p>
        </p:txBody>
      </p:sp>
      <p:pic>
        <p:nvPicPr>
          <p:cNvPr id="111" name="Google Shape;111;p21"/>
          <p:cNvPicPr preferRelativeResize="0"/>
          <p:nvPr/>
        </p:nvPicPr>
        <p:blipFill rotWithShape="1">
          <a:blip r:embed="rId3">
            <a:alphaModFix/>
          </a:blip>
          <a:srcRect b="8223" l="4481" r="3487" t="8031"/>
          <a:stretch/>
        </p:blipFill>
        <p:spPr>
          <a:xfrm>
            <a:off x="1925136" y="2720750"/>
            <a:ext cx="5781412" cy="1120175"/>
          </a:xfrm>
          <a:prstGeom prst="rect">
            <a:avLst/>
          </a:prstGeom>
          <a:noFill/>
          <a:ln cap="flat" cmpd="sng" w="9525">
            <a:solidFill>
              <a:schemeClr val="dk2"/>
            </a:solidFill>
            <a:prstDash val="solid"/>
            <a:round/>
            <a:headEnd len="sm" w="sm" type="none"/>
            <a:tailEnd len="sm" w="sm" type="none"/>
          </a:ln>
        </p:spPr>
      </p:pic>
      <p:pic>
        <p:nvPicPr>
          <p:cNvPr id="112" name="Google Shape;112;p21"/>
          <p:cNvPicPr preferRelativeResize="0"/>
          <p:nvPr/>
        </p:nvPicPr>
        <p:blipFill rotWithShape="1">
          <a:blip r:embed="rId4">
            <a:alphaModFix/>
          </a:blip>
          <a:srcRect b="0" l="5218" r="1593" t="7672"/>
          <a:stretch/>
        </p:blipFill>
        <p:spPr>
          <a:xfrm>
            <a:off x="1925124" y="3840925"/>
            <a:ext cx="5781425" cy="1120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Forecast</a:t>
            </a:r>
            <a:endParaRPr b="1"/>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With a </a:t>
            </a:r>
            <a:r>
              <a:rPr b="1" lang="en"/>
              <a:t>95% confidence level</a:t>
            </a:r>
            <a:r>
              <a:rPr lang="en"/>
              <a:t>, we can say that forecasted numbers for Daily casting in week 15 will be between: </a:t>
            </a:r>
            <a:endParaRPr/>
          </a:p>
          <a:p>
            <a:pPr indent="0" lvl="0" marL="0" rtl="0" algn="just">
              <a:spcBef>
                <a:spcPts val="1200"/>
              </a:spcBef>
              <a:spcAft>
                <a:spcPts val="1200"/>
              </a:spcAft>
              <a:buClr>
                <a:schemeClr val="dk1"/>
              </a:buClr>
              <a:buSzPts val="1100"/>
              <a:buFont typeface="Arial"/>
              <a:buNone/>
            </a:pPr>
            <a:r>
              <a:rPr lang="en"/>
              <a:t>Estimate ± (2xRMSE).</a:t>
            </a:r>
            <a:endParaRPr/>
          </a:p>
        </p:txBody>
      </p:sp>
      <p:grpSp>
        <p:nvGrpSpPr>
          <p:cNvPr id="119" name="Google Shape;119;p22"/>
          <p:cNvGrpSpPr/>
          <p:nvPr/>
        </p:nvGrpSpPr>
        <p:grpSpPr>
          <a:xfrm>
            <a:off x="1155400" y="3170175"/>
            <a:ext cx="6833204" cy="1528125"/>
            <a:chOff x="546175" y="3199450"/>
            <a:chExt cx="6833204" cy="1528125"/>
          </a:xfrm>
        </p:grpSpPr>
        <p:pic>
          <p:nvPicPr>
            <p:cNvPr id="120" name="Google Shape;120;p22"/>
            <p:cNvPicPr preferRelativeResize="0"/>
            <p:nvPr/>
          </p:nvPicPr>
          <p:blipFill rotWithShape="1">
            <a:blip r:embed="rId3">
              <a:alphaModFix/>
            </a:blip>
            <a:srcRect b="0" l="6095" r="1958" t="11723"/>
            <a:stretch/>
          </p:blipFill>
          <p:spPr>
            <a:xfrm>
              <a:off x="546175" y="3199450"/>
              <a:ext cx="5036526" cy="1528125"/>
            </a:xfrm>
            <a:prstGeom prst="rect">
              <a:avLst/>
            </a:prstGeom>
            <a:noFill/>
            <a:ln cap="flat" cmpd="sng" w="9525">
              <a:solidFill>
                <a:schemeClr val="dk2"/>
              </a:solidFill>
              <a:prstDash val="solid"/>
              <a:round/>
              <a:headEnd len="sm" w="sm" type="none"/>
              <a:tailEnd len="sm" w="sm" type="none"/>
            </a:ln>
          </p:spPr>
        </p:pic>
        <p:pic>
          <p:nvPicPr>
            <p:cNvPr id="121" name="Google Shape;121;p22"/>
            <p:cNvPicPr preferRelativeResize="0"/>
            <p:nvPr/>
          </p:nvPicPr>
          <p:blipFill>
            <a:blip r:embed="rId4">
              <a:alphaModFix/>
            </a:blip>
            <a:stretch>
              <a:fillRect/>
            </a:stretch>
          </p:blipFill>
          <p:spPr>
            <a:xfrm>
              <a:off x="5582700" y="3199450"/>
              <a:ext cx="1796679" cy="152812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