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"/>
  </p:notesMasterIdLst>
  <p:sldIdLst>
    <p:sldId id="362" r:id="rId2"/>
    <p:sldId id="363" r:id="rId3"/>
    <p:sldId id="334" r:id="rId4"/>
    <p:sldId id="365" r:id="rId5"/>
    <p:sldId id="335" r:id="rId6"/>
    <p:sldId id="35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00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8" autoAdjust="0"/>
    <p:restoredTop sz="94660"/>
  </p:normalViewPr>
  <p:slideViewPr>
    <p:cSldViewPr>
      <p:cViewPr varScale="1">
        <p:scale>
          <a:sx n="82" d="100"/>
          <a:sy n="82" d="100"/>
        </p:scale>
        <p:origin x="12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FDC64ED-9033-51C9-B80E-FFAFCE602A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AD23C187-BA11-6B18-462F-BCAE80C041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8C6DFEEF-FB34-F461-028A-49E0E58B51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61AE99D4-89F2-DC6F-231D-39D85111042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563591C4-BD0D-18FF-ED05-3486F9FA49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3" name="Rectangle 7">
            <a:extLst>
              <a:ext uri="{FF2B5EF4-FFF2-40B4-BE49-F238E27FC236}">
                <a16:creationId xmlns:a16="http://schemas.microsoft.com/office/drawing/2014/main" id="{54114067-C275-2B77-2030-9DB447602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9E2E366-71C2-499B-8CE4-87A314F30F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19562D9-F81F-2073-D52E-C20A92D1F6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11ECD19-45BC-4E32-8268-AE2968615A69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41E0FDB-CB9D-E7BD-ADE3-47399D224B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B5CD45D-08A6-06D2-9D19-BB15F8E7C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0E08360-3DDC-8F58-469C-2988C03B9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8C7F40A-1030-4798-95B5-68D26315B73A}" type="slidenum">
              <a:rPr lang="en-US" altLang="en-US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4624D25-38F2-F415-323B-9137A112A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64A9327-A1B9-7D7A-52C6-DD7316A6E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5F07BC7-CAB2-618E-DA1B-D97B586F32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16CF53-3D02-4E66-B921-3AB8AD330C7B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684D52D-16BC-E8A1-B0AB-33DB58002A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C21EDCF-7887-A634-88CE-EB1559973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2BCD5B-D4D0-FF3C-1E3B-E9F96439A0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A1D9CD-7FA5-C082-6557-70AA9C7A42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BA6F9-FE11-07E1-D1AC-4F1F5BE003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851D6-B836-480E-98E0-679B8DC58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14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806CEF-ADC8-2BB6-A1F2-5A31E29E7C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80B7E7-A665-F0FD-FE86-2CCD59D7C0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0E07ED-7F3F-B0D6-4C14-694A4480C1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1595B-4AEE-438E-B0E5-DB88EFDC14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42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3FE051-5DA2-71B3-2C3E-B99105154D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578A4E-B0DF-AD1A-075B-AD51FD66FA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CC85B9-7DC5-8509-B99E-03B9A4C88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0690F-BAFE-4368-AD72-83305EAB11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82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58E120-A644-3D13-95C0-6CCBEDF804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EE77C5-82DA-550F-DA5E-8178AB3DB2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8C9185-7938-70CB-5363-976AD8AE92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D851B7-92AC-4459-804D-E45FE5492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40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C80CEB-C7C7-D213-C2C2-ED8096CA9A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245154-489A-B768-A630-0450E6DACE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95EAA0-1C53-C9C8-F4A1-04684B5C6C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EAC5-6367-4044-B919-BF2D32311A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9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B8543-B2C4-12E1-3669-E0AEB58BE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3225E-B79E-894D-85D7-B06534F565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F803E-CCFF-83D5-D0FC-BAFBBE6642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40E38-35AE-41EB-A9E1-8455A78AA3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45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5DCE63D-B2DB-FB3A-987C-2AD9D4F173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C9F45FC-03CE-9969-C1DD-EE24BC5471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01047D4-448B-4AD5-AC17-51D14FF35E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9F49B-147A-40C7-B151-2E694A5ABD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51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2C24B18-B71B-3F3E-003C-A5F3DC6607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7B5413-8FDC-CDD3-0550-80703EB0FF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4DEA53-0EC6-23DD-39F1-FCD78E1B12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119FE1-DE9D-4231-A245-71A998737A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18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B16171-E72E-B390-F68D-63DB76984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F986898-7DD2-9D8C-0022-5FB49E5C62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41EB82-C969-CBDB-4FB8-00CBF99480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DA15E-0367-4F44-BD37-C4E91C0CA4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86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D5AC0-B603-C45F-AD65-F03175BBB8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74C9B-97DD-2212-0F38-62C6FBCC30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F70564-476F-7A27-AAC4-DF3C6A5C5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C31A9-A308-4896-89B4-4FFD59712B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77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52B20A-9ECA-3E30-4608-E04082515E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BA4B5-E13A-8F32-38D6-23DEC43B0C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1AB770-D8C5-0830-8B80-8CDD574464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5483C-B0C4-4898-9EDB-390D77CA36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9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F228E01-0ACB-E329-49DA-A9EB0DE75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EE1617-C9E8-F74C-762C-F1E9312D4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57938ACC-3AAA-6A7D-77DB-30E96B715D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743E19BB-5681-1482-5E66-60CE0CC5CF8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10CBA189-38E0-FDF9-4E47-BBAB5FCF14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7AC13A68-628B-4E88-A747-0EDF0E496F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storage" TargetMode="External"/><Relationship Id="rId2" Type="http://schemas.openxmlformats.org/officeDocument/2006/relationships/hyperlink" Target="http://en.wikipedia.org/wiki/Machine_langu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DC2202B-31E9-A039-3634-E02874C52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Terminology Review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8E8171F-3AF8-C364-83ED-3AFB2347F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clock cycle</a:t>
            </a:r>
            <a:r>
              <a:rPr lang="en-US" altLang="en-US" b="1" dirty="0"/>
              <a:t> </a:t>
            </a:r>
            <a:r>
              <a:rPr lang="en-US" altLang="en-US" dirty="0"/>
              <a:t>- the basic unit of time for processor activity.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Instruction/machine cycle</a:t>
            </a:r>
            <a:r>
              <a:rPr lang="en-US" altLang="en-US" dirty="0"/>
              <a:t> - (also called </a:t>
            </a:r>
            <a:r>
              <a:rPr lang="en-US" altLang="en-US" b="1" dirty="0"/>
              <a:t>fetch-and-execute cycle</a:t>
            </a:r>
            <a:r>
              <a:rPr lang="en-US" altLang="en-US" dirty="0"/>
              <a:t>, </a:t>
            </a:r>
            <a:r>
              <a:rPr lang="en-US" altLang="en-US" b="1" dirty="0"/>
              <a:t>fetch-decode-execute cycle</a:t>
            </a:r>
            <a:r>
              <a:rPr lang="en-US" altLang="en-US" dirty="0"/>
              <a:t>) is the time period (measured by the number of oscillator clock cycles) during which a CPU processes a </a:t>
            </a:r>
            <a:r>
              <a:rPr lang="en-US" altLang="en-US" dirty="0">
                <a:hlinkClick r:id="rId2" tooltip="Machine language"/>
              </a:rPr>
              <a:t>machine language</a:t>
            </a:r>
            <a:r>
              <a:rPr lang="en-US" altLang="en-US" dirty="0"/>
              <a:t> instruction from its </a:t>
            </a:r>
            <a:r>
              <a:rPr lang="en-US" altLang="en-US" dirty="0">
                <a:hlinkClick r:id="rId3" tooltip="Computer storage"/>
              </a:rPr>
              <a:t>memory</a:t>
            </a:r>
            <a:r>
              <a:rPr lang="en-US" altLang="en-US" dirty="0"/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6FCE87F-76E0-F170-2C11-534A30BC4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8051 Machine Cycle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0A6D0EA-66D2-2075-E338-E3511AF23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8051 being mostly CISC processor, has (about 255) instructions of varying lengths and machine cycles.</a:t>
            </a:r>
          </a:p>
          <a:p>
            <a:pPr eaLnBrk="1" hangingPunct="1"/>
            <a:r>
              <a:rPr lang="en-US" altLang="en-US"/>
              <a:t> Instructions require 1,2 or 4 machine </a:t>
            </a:r>
          </a:p>
          <a:p>
            <a:pPr eaLnBrk="1" hangingPunct="1">
              <a:buFontTx/>
              <a:buNone/>
            </a:pPr>
            <a:r>
              <a:rPr lang="en-US" altLang="en-US"/>
              <a:t>     cycles. </a:t>
            </a:r>
          </a:p>
          <a:p>
            <a:pPr eaLnBrk="1" hangingPunct="1"/>
            <a:r>
              <a:rPr lang="en-US" altLang="en-US"/>
              <a:t>Two oscillator pulses define one state</a:t>
            </a:r>
          </a:p>
          <a:p>
            <a:pPr eaLnBrk="1" hangingPunct="1">
              <a:buFontTx/>
              <a:buNone/>
            </a:pPr>
            <a:r>
              <a:rPr lang="en-US" altLang="en-US"/>
              <a:t>    and 6 states (i.e  6x2=12 clock cyles) define a machine cycle.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6D6B8E5E-E480-5BD6-125A-7B3D31CF3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9438"/>
            <a:ext cx="8229600" cy="114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8051 Basic Machine Cycle/Instruction cycle</a:t>
            </a:r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27651" name="Group 4">
            <a:extLst>
              <a:ext uri="{FF2B5EF4-FFF2-40B4-BE49-F238E27FC236}">
                <a16:creationId xmlns:a16="http://schemas.microsoft.com/office/drawing/2014/main" id="{2D341734-A43D-4CB2-8174-037C3242CD6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752600"/>
            <a:ext cx="3352800" cy="685800"/>
            <a:chOff x="96" y="912"/>
            <a:chExt cx="2688" cy="432"/>
          </a:xfrm>
        </p:grpSpPr>
        <p:grpSp>
          <p:nvGrpSpPr>
            <p:cNvPr id="27729" name="Group 5">
              <a:extLst>
                <a:ext uri="{FF2B5EF4-FFF2-40B4-BE49-F238E27FC236}">
                  <a16:creationId xmlns:a16="http://schemas.microsoft.com/office/drawing/2014/main" id="{79E560EB-3156-C69D-6B86-7B5CEF2B20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912"/>
              <a:ext cx="1344" cy="432"/>
              <a:chOff x="96" y="912"/>
              <a:chExt cx="1344" cy="432"/>
            </a:xfrm>
          </p:grpSpPr>
          <p:grpSp>
            <p:nvGrpSpPr>
              <p:cNvPr id="27745" name="Group 6">
                <a:extLst>
                  <a:ext uri="{FF2B5EF4-FFF2-40B4-BE49-F238E27FC236}">
                    <a16:creationId xmlns:a16="http://schemas.microsoft.com/office/drawing/2014/main" id="{51B87EA1-C3AB-1C8B-F5F2-70FD70F6A8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" y="912"/>
                <a:ext cx="672" cy="432"/>
                <a:chOff x="96" y="912"/>
                <a:chExt cx="1008" cy="432"/>
              </a:xfrm>
            </p:grpSpPr>
            <p:sp>
              <p:nvSpPr>
                <p:cNvPr id="27753" name="Line 7">
                  <a:extLst>
                    <a:ext uri="{FF2B5EF4-FFF2-40B4-BE49-F238E27FC236}">
                      <a16:creationId xmlns:a16="http://schemas.microsoft.com/office/drawing/2014/main" id="{C2AF928B-9087-8DE4-3D27-7B09E48A87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9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54" name="Line 8">
                  <a:extLst>
                    <a:ext uri="{FF2B5EF4-FFF2-40B4-BE49-F238E27FC236}">
                      <a16:creationId xmlns:a16="http://schemas.microsoft.com/office/drawing/2014/main" id="{AF35A3AC-38A6-1282-6B88-7833F97294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55" name="Line 9">
                  <a:extLst>
                    <a:ext uri="{FF2B5EF4-FFF2-40B4-BE49-F238E27FC236}">
                      <a16:creationId xmlns:a16="http://schemas.microsoft.com/office/drawing/2014/main" id="{D1905499-2F48-EC68-B6C2-2F06CC2121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432" y="133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56" name="Line 10">
                  <a:extLst>
                    <a:ext uri="{FF2B5EF4-FFF2-40B4-BE49-F238E27FC236}">
                      <a16:creationId xmlns:a16="http://schemas.microsoft.com/office/drawing/2014/main" id="{93585887-A69A-383D-8822-91D4392A28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57" name="Line 11">
                  <a:extLst>
                    <a:ext uri="{FF2B5EF4-FFF2-40B4-BE49-F238E27FC236}">
                      <a16:creationId xmlns:a16="http://schemas.microsoft.com/office/drawing/2014/main" id="{29CD5557-4942-A7D7-CF93-8EBDC90D31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9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58" name="Line 12">
                  <a:extLst>
                    <a:ext uri="{FF2B5EF4-FFF2-40B4-BE49-F238E27FC236}">
                      <a16:creationId xmlns:a16="http://schemas.microsoft.com/office/drawing/2014/main" id="{1BE19A4B-7E03-1200-B64D-798A56F8F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27746" name="Group 13">
                <a:extLst>
                  <a:ext uri="{FF2B5EF4-FFF2-40B4-BE49-F238E27FC236}">
                    <a16:creationId xmlns:a16="http://schemas.microsoft.com/office/drawing/2014/main" id="{C095ED21-30B9-F72F-054E-A78F18E4F7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 flipH="1">
                <a:off x="768" y="912"/>
                <a:ext cx="672" cy="432"/>
                <a:chOff x="96" y="912"/>
                <a:chExt cx="1008" cy="432"/>
              </a:xfrm>
            </p:grpSpPr>
            <p:sp>
              <p:nvSpPr>
                <p:cNvPr id="27747" name="Line 14">
                  <a:extLst>
                    <a:ext uri="{FF2B5EF4-FFF2-40B4-BE49-F238E27FC236}">
                      <a16:creationId xmlns:a16="http://schemas.microsoft.com/office/drawing/2014/main" id="{A081E8B1-2EE2-2C8F-FF4E-41F217B737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9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48" name="Line 15">
                  <a:extLst>
                    <a:ext uri="{FF2B5EF4-FFF2-40B4-BE49-F238E27FC236}">
                      <a16:creationId xmlns:a16="http://schemas.microsoft.com/office/drawing/2014/main" id="{FBD8E716-CD96-6C1B-4B50-E9909F28F4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49" name="Line 16">
                  <a:extLst>
                    <a:ext uri="{FF2B5EF4-FFF2-40B4-BE49-F238E27FC236}">
                      <a16:creationId xmlns:a16="http://schemas.microsoft.com/office/drawing/2014/main" id="{B82BD653-D71C-DB26-DCB9-05E1E8A6E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432" y="133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50" name="Line 17">
                  <a:extLst>
                    <a:ext uri="{FF2B5EF4-FFF2-40B4-BE49-F238E27FC236}">
                      <a16:creationId xmlns:a16="http://schemas.microsoft.com/office/drawing/2014/main" id="{B428570D-C675-9502-A5C5-489ABE0E24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51" name="Line 18">
                  <a:extLst>
                    <a:ext uri="{FF2B5EF4-FFF2-40B4-BE49-F238E27FC236}">
                      <a16:creationId xmlns:a16="http://schemas.microsoft.com/office/drawing/2014/main" id="{DA25C865-C78D-34A4-E897-9BD5168F5A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9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52" name="Line 19">
                  <a:extLst>
                    <a:ext uri="{FF2B5EF4-FFF2-40B4-BE49-F238E27FC236}">
                      <a16:creationId xmlns:a16="http://schemas.microsoft.com/office/drawing/2014/main" id="{D2E73B88-EE46-D699-6B64-CDD63397B8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27730" name="Group 20">
              <a:extLst>
                <a:ext uri="{FF2B5EF4-FFF2-40B4-BE49-F238E27FC236}">
                  <a16:creationId xmlns:a16="http://schemas.microsoft.com/office/drawing/2014/main" id="{E9E84064-AB46-55CF-0642-8EE596F2C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912"/>
              <a:ext cx="1344" cy="432"/>
              <a:chOff x="96" y="912"/>
              <a:chExt cx="1344" cy="432"/>
            </a:xfrm>
          </p:grpSpPr>
          <p:grpSp>
            <p:nvGrpSpPr>
              <p:cNvPr id="27731" name="Group 21">
                <a:extLst>
                  <a:ext uri="{FF2B5EF4-FFF2-40B4-BE49-F238E27FC236}">
                    <a16:creationId xmlns:a16="http://schemas.microsoft.com/office/drawing/2014/main" id="{4E9DC672-A5ED-3F07-DF6C-14EF0B8130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" y="912"/>
                <a:ext cx="672" cy="432"/>
                <a:chOff x="96" y="912"/>
                <a:chExt cx="1008" cy="432"/>
              </a:xfrm>
            </p:grpSpPr>
            <p:sp>
              <p:nvSpPr>
                <p:cNvPr id="27739" name="Line 22">
                  <a:extLst>
                    <a:ext uri="{FF2B5EF4-FFF2-40B4-BE49-F238E27FC236}">
                      <a16:creationId xmlns:a16="http://schemas.microsoft.com/office/drawing/2014/main" id="{EDC845CF-DF74-CC59-9019-525F60BE3F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9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40" name="Line 23">
                  <a:extLst>
                    <a:ext uri="{FF2B5EF4-FFF2-40B4-BE49-F238E27FC236}">
                      <a16:creationId xmlns:a16="http://schemas.microsoft.com/office/drawing/2014/main" id="{909D8B4B-E095-8F4C-CE4F-B304C484BB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41" name="Line 24">
                  <a:extLst>
                    <a:ext uri="{FF2B5EF4-FFF2-40B4-BE49-F238E27FC236}">
                      <a16:creationId xmlns:a16="http://schemas.microsoft.com/office/drawing/2014/main" id="{B197585E-6AAC-29C0-7928-D34E9933AF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432" y="133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42" name="Line 25">
                  <a:extLst>
                    <a:ext uri="{FF2B5EF4-FFF2-40B4-BE49-F238E27FC236}">
                      <a16:creationId xmlns:a16="http://schemas.microsoft.com/office/drawing/2014/main" id="{5C6C8648-BF32-B9A7-8EAC-540B521463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43" name="Line 26">
                  <a:extLst>
                    <a:ext uri="{FF2B5EF4-FFF2-40B4-BE49-F238E27FC236}">
                      <a16:creationId xmlns:a16="http://schemas.microsoft.com/office/drawing/2014/main" id="{0DAA4C6F-7397-90B4-07BD-1842EB4631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9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44" name="Line 27">
                  <a:extLst>
                    <a:ext uri="{FF2B5EF4-FFF2-40B4-BE49-F238E27FC236}">
                      <a16:creationId xmlns:a16="http://schemas.microsoft.com/office/drawing/2014/main" id="{300A144D-485A-9484-DEEF-F685094BA0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27732" name="Group 28">
                <a:extLst>
                  <a:ext uri="{FF2B5EF4-FFF2-40B4-BE49-F238E27FC236}">
                    <a16:creationId xmlns:a16="http://schemas.microsoft.com/office/drawing/2014/main" id="{36818252-B10F-DB11-11E8-9D38B5761F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 flipH="1">
                <a:off x="768" y="912"/>
                <a:ext cx="672" cy="432"/>
                <a:chOff x="96" y="912"/>
                <a:chExt cx="1008" cy="432"/>
              </a:xfrm>
            </p:grpSpPr>
            <p:sp>
              <p:nvSpPr>
                <p:cNvPr id="27733" name="Line 29">
                  <a:extLst>
                    <a:ext uri="{FF2B5EF4-FFF2-40B4-BE49-F238E27FC236}">
                      <a16:creationId xmlns:a16="http://schemas.microsoft.com/office/drawing/2014/main" id="{750C426C-D643-EECD-FABF-5004331FDD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9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34" name="Line 30">
                  <a:extLst>
                    <a:ext uri="{FF2B5EF4-FFF2-40B4-BE49-F238E27FC236}">
                      <a16:creationId xmlns:a16="http://schemas.microsoft.com/office/drawing/2014/main" id="{A0BF70A9-E18C-9F7F-A459-1231B502BE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35" name="Line 31">
                  <a:extLst>
                    <a:ext uri="{FF2B5EF4-FFF2-40B4-BE49-F238E27FC236}">
                      <a16:creationId xmlns:a16="http://schemas.microsoft.com/office/drawing/2014/main" id="{296B106D-A1E2-8079-7E66-54DC4B22C5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432" y="133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36" name="Line 32">
                  <a:extLst>
                    <a:ext uri="{FF2B5EF4-FFF2-40B4-BE49-F238E27FC236}">
                      <a16:creationId xmlns:a16="http://schemas.microsoft.com/office/drawing/2014/main" id="{CB65A0C1-7FF7-5A42-FD16-2C5A588CD5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37" name="Line 33">
                  <a:extLst>
                    <a:ext uri="{FF2B5EF4-FFF2-40B4-BE49-F238E27FC236}">
                      <a16:creationId xmlns:a16="http://schemas.microsoft.com/office/drawing/2014/main" id="{B1DD067A-1363-A8BF-118E-643913C5B0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9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38" name="Line 34">
                  <a:extLst>
                    <a:ext uri="{FF2B5EF4-FFF2-40B4-BE49-F238E27FC236}">
                      <a16:creationId xmlns:a16="http://schemas.microsoft.com/office/drawing/2014/main" id="{6D577401-9D58-960C-7E97-43078F9956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27652" name="Group 35">
            <a:extLst>
              <a:ext uri="{FF2B5EF4-FFF2-40B4-BE49-F238E27FC236}">
                <a16:creationId xmlns:a16="http://schemas.microsoft.com/office/drawing/2014/main" id="{75157748-D187-6751-7D17-5AB10790EDB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752600"/>
            <a:ext cx="3352800" cy="685800"/>
            <a:chOff x="96" y="912"/>
            <a:chExt cx="2688" cy="432"/>
          </a:xfrm>
        </p:grpSpPr>
        <p:grpSp>
          <p:nvGrpSpPr>
            <p:cNvPr id="27699" name="Group 36">
              <a:extLst>
                <a:ext uri="{FF2B5EF4-FFF2-40B4-BE49-F238E27FC236}">
                  <a16:creationId xmlns:a16="http://schemas.microsoft.com/office/drawing/2014/main" id="{CEF45BDD-3173-1D55-3C2F-FDA9A289F2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912"/>
              <a:ext cx="1344" cy="432"/>
              <a:chOff x="96" y="912"/>
              <a:chExt cx="1344" cy="432"/>
            </a:xfrm>
          </p:grpSpPr>
          <p:grpSp>
            <p:nvGrpSpPr>
              <p:cNvPr id="27715" name="Group 37">
                <a:extLst>
                  <a:ext uri="{FF2B5EF4-FFF2-40B4-BE49-F238E27FC236}">
                    <a16:creationId xmlns:a16="http://schemas.microsoft.com/office/drawing/2014/main" id="{787CABC3-A5CB-1C66-8677-97254E2A93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" y="912"/>
                <a:ext cx="672" cy="432"/>
                <a:chOff x="96" y="912"/>
                <a:chExt cx="1008" cy="432"/>
              </a:xfrm>
            </p:grpSpPr>
            <p:sp>
              <p:nvSpPr>
                <p:cNvPr id="27723" name="Line 38">
                  <a:extLst>
                    <a:ext uri="{FF2B5EF4-FFF2-40B4-BE49-F238E27FC236}">
                      <a16:creationId xmlns:a16="http://schemas.microsoft.com/office/drawing/2014/main" id="{446A202C-2102-B9C9-C800-0F5BC0369C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9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24" name="Line 39">
                  <a:extLst>
                    <a:ext uri="{FF2B5EF4-FFF2-40B4-BE49-F238E27FC236}">
                      <a16:creationId xmlns:a16="http://schemas.microsoft.com/office/drawing/2014/main" id="{76978B5B-450D-5EA9-89C2-2D13BBB6DB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25" name="Line 40">
                  <a:extLst>
                    <a:ext uri="{FF2B5EF4-FFF2-40B4-BE49-F238E27FC236}">
                      <a16:creationId xmlns:a16="http://schemas.microsoft.com/office/drawing/2014/main" id="{4450F26D-2001-ADC7-7990-F8EDD07CA7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432" y="133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26" name="Line 41">
                  <a:extLst>
                    <a:ext uri="{FF2B5EF4-FFF2-40B4-BE49-F238E27FC236}">
                      <a16:creationId xmlns:a16="http://schemas.microsoft.com/office/drawing/2014/main" id="{AA9A709D-47C5-BCF9-C887-68D2421062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27" name="Line 42">
                  <a:extLst>
                    <a:ext uri="{FF2B5EF4-FFF2-40B4-BE49-F238E27FC236}">
                      <a16:creationId xmlns:a16="http://schemas.microsoft.com/office/drawing/2014/main" id="{A6D5F1F4-DE1D-67F4-6102-9DF48F3EC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9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28" name="Line 43">
                  <a:extLst>
                    <a:ext uri="{FF2B5EF4-FFF2-40B4-BE49-F238E27FC236}">
                      <a16:creationId xmlns:a16="http://schemas.microsoft.com/office/drawing/2014/main" id="{6640C8A5-1853-13D8-1AD8-5198C116E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27716" name="Group 44">
                <a:extLst>
                  <a:ext uri="{FF2B5EF4-FFF2-40B4-BE49-F238E27FC236}">
                    <a16:creationId xmlns:a16="http://schemas.microsoft.com/office/drawing/2014/main" id="{88376C78-3B82-A9B1-5B0F-7E5AE65C42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 flipH="1">
                <a:off x="768" y="912"/>
                <a:ext cx="672" cy="432"/>
                <a:chOff x="96" y="912"/>
                <a:chExt cx="1008" cy="432"/>
              </a:xfrm>
            </p:grpSpPr>
            <p:sp>
              <p:nvSpPr>
                <p:cNvPr id="27717" name="Line 45">
                  <a:extLst>
                    <a:ext uri="{FF2B5EF4-FFF2-40B4-BE49-F238E27FC236}">
                      <a16:creationId xmlns:a16="http://schemas.microsoft.com/office/drawing/2014/main" id="{F0D9BE19-4A9C-A95E-92D6-D76A4ABC8D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9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18" name="Line 46">
                  <a:extLst>
                    <a:ext uri="{FF2B5EF4-FFF2-40B4-BE49-F238E27FC236}">
                      <a16:creationId xmlns:a16="http://schemas.microsoft.com/office/drawing/2014/main" id="{6C264EF2-25C0-CD84-29EE-B794F6F0A4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19" name="Line 47">
                  <a:extLst>
                    <a:ext uri="{FF2B5EF4-FFF2-40B4-BE49-F238E27FC236}">
                      <a16:creationId xmlns:a16="http://schemas.microsoft.com/office/drawing/2014/main" id="{E40F5B62-A461-7117-9D53-3B0C79F75A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432" y="133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20" name="Line 48">
                  <a:extLst>
                    <a:ext uri="{FF2B5EF4-FFF2-40B4-BE49-F238E27FC236}">
                      <a16:creationId xmlns:a16="http://schemas.microsoft.com/office/drawing/2014/main" id="{1A7B0E12-370A-3685-5060-3C7E63DA56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21" name="Line 49">
                  <a:extLst>
                    <a:ext uri="{FF2B5EF4-FFF2-40B4-BE49-F238E27FC236}">
                      <a16:creationId xmlns:a16="http://schemas.microsoft.com/office/drawing/2014/main" id="{28AE0121-DF09-4259-6E57-15D1B169DB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9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22" name="Line 50">
                  <a:extLst>
                    <a:ext uri="{FF2B5EF4-FFF2-40B4-BE49-F238E27FC236}">
                      <a16:creationId xmlns:a16="http://schemas.microsoft.com/office/drawing/2014/main" id="{00E5DDC0-BD0B-D22D-9775-366D66F92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27700" name="Group 51">
              <a:extLst>
                <a:ext uri="{FF2B5EF4-FFF2-40B4-BE49-F238E27FC236}">
                  <a16:creationId xmlns:a16="http://schemas.microsoft.com/office/drawing/2014/main" id="{53B41A14-A4C3-58A1-4839-558A55E298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912"/>
              <a:ext cx="1344" cy="432"/>
              <a:chOff x="96" y="912"/>
              <a:chExt cx="1344" cy="432"/>
            </a:xfrm>
          </p:grpSpPr>
          <p:grpSp>
            <p:nvGrpSpPr>
              <p:cNvPr id="27701" name="Group 52">
                <a:extLst>
                  <a:ext uri="{FF2B5EF4-FFF2-40B4-BE49-F238E27FC236}">
                    <a16:creationId xmlns:a16="http://schemas.microsoft.com/office/drawing/2014/main" id="{D7F3BE89-0CCB-944C-0E17-6E0E749848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" y="912"/>
                <a:ext cx="672" cy="432"/>
                <a:chOff x="96" y="912"/>
                <a:chExt cx="1008" cy="432"/>
              </a:xfrm>
            </p:grpSpPr>
            <p:sp>
              <p:nvSpPr>
                <p:cNvPr id="27709" name="Line 53">
                  <a:extLst>
                    <a:ext uri="{FF2B5EF4-FFF2-40B4-BE49-F238E27FC236}">
                      <a16:creationId xmlns:a16="http://schemas.microsoft.com/office/drawing/2014/main" id="{EB17AC1B-D4E2-0208-2CD5-B6663C8F45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9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10" name="Line 54">
                  <a:extLst>
                    <a:ext uri="{FF2B5EF4-FFF2-40B4-BE49-F238E27FC236}">
                      <a16:creationId xmlns:a16="http://schemas.microsoft.com/office/drawing/2014/main" id="{4C1A1705-A681-14FB-4FCE-51976E2FAA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11" name="Line 55">
                  <a:extLst>
                    <a:ext uri="{FF2B5EF4-FFF2-40B4-BE49-F238E27FC236}">
                      <a16:creationId xmlns:a16="http://schemas.microsoft.com/office/drawing/2014/main" id="{760EAD13-8D6B-F5F3-937E-7C090D7057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432" y="133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12" name="Line 56">
                  <a:extLst>
                    <a:ext uri="{FF2B5EF4-FFF2-40B4-BE49-F238E27FC236}">
                      <a16:creationId xmlns:a16="http://schemas.microsoft.com/office/drawing/2014/main" id="{29315F3A-ED30-52FF-2008-CAEC3DB3F6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13" name="Line 57">
                  <a:extLst>
                    <a:ext uri="{FF2B5EF4-FFF2-40B4-BE49-F238E27FC236}">
                      <a16:creationId xmlns:a16="http://schemas.microsoft.com/office/drawing/2014/main" id="{7425B4C4-BD99-0230-E3CA-22CCE68EA6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9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14" name="Line 58">
                  <a:extLst>
                    <a:ext uri="{FF2B5EF4-FFF2-40B4-BE49-F238E27FC236}">
                      <a16:creationId xmlns:a16="http://schemas.microsoft.com/office/drawing/2014/main" id="{DB1E0889-502C-80CD-F754-67C90CC7A2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27702" name="Group 59">
                <a:extLst>
                  <a:ext uri="{FF2B5EF4-FFF2-40B4-BE49-F238E27FC236}">
                    <a16:creationId xmlns:a16="http://schemas.microsoft.com/office/drawing/2014/main" id="{37E638F6-F0BE-B8AD-1540-1243D48EB7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 flipH="1">
                <a:off x="768" y="912"/>
                <a:ext cx="672" cy="432"/>
                <a:chOff x="96" y="912"/>
                <a:chExt cx="1008" cy="432"/>
              </a:xfrm>
            </p:grpSpPr>
            <p:sp>
              <p:nvSpPr>
                <p:cNvPr id="27703" name="Line 60">
                  <a:extLst>
                    <a:ext uri="{FF2B5EF4-FFF2-40B4-BE49-F238E27FC236}">
                      <a16:creationId xmlns:a16="http://schemas.microsoft.com/office/drawing/2014/main" id="{D97D8B85-85C1-8293-14F2-01FEECFA66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9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04" name="Line 61">
                  <a:extLst>
                    <a:ext uri="{FF2B5EF4-FFF2-40B4-BE49-F238E27FC236}">
                      <a16:creationId xmlns:a16="http://schemas.microsoft.com/office/drawing/2014/main" id="{30232C5E-6446-3103-7D6C-233441EFAA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05" name="Line 62">
                  <a:extLst>
                    <a:ext uri="{FF2B5EF4-FFF2-40B4-BE49-F238E27FC236}">
                      <a16:creationId xmlns:a16="http://schemas.microsoft.com/office/drawing/2014/main" id="{46B478EC-9C44-0C90-45FA-CCBE335661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432" y="133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06" name="Line 63">
                  <a:extLst>
                    <a:ext uri="{FF2B5EF4-FFF2-40B4-BE49-F238E27FC236}">
                      <a16:creationId xmlns:a16="http://schemas.microsoft.com/office/drawing/2014/main" id="{01C4F9B9-7F24-E81F-C960-651C702C44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07" name="Line 64">
                  <a:extLst>
                    <a:ext uri="{FF2B5EF4-FFF2-40B4-BE49-F238E27FC236}">
                      <a16:creationId xmlns:a16="http://schemas.microsoft.com/office/drawing/2014/main" id="{A367F2A6-1F3D-1886-8E0B-A8B78AE0A5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9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7708" name="Line 65">
                  <a:extLst>
                    <a:ext uri="{FF2B5EF4-FFF2-40B4-BE49-F238E27FC236}">
                      <a16:creationId xmlns:a16="http://schemas.microsoft.com/office/drawing/2014/main" id="{CCF08993-1714-53F1-C2E1-3547B960D8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9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27653" name="Line 66">
            <a:extLst>
              <a:ext uri="{FF2B5EF4-FFF2-40B4-BE49-F238E27FC236}">
                <a16:creationId xmlns:a16="http://schemas.microsoft.com/office/drawing/2014/main" id="{8EA1B046-3061-506C-A24E-FE92C48DA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54" name="Line 67">
            <a:extLst>
              <a:ext uri="{FF2B5EF4-FFF2-40B4-BE49-F238E27FC236}">
                <a16:creationId xmlns:a16="http://schemas.microsoft.com/office/drawing/2014/main" id="{789A26A8-60F3-58FB-6E79-9F621D015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667000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55" name="Line 68">
            <a:extLst>
              <a:ext uri="{FF2B5EF4-FFF2-40B4-BE49-F238E27FC236}">
                <a16:creationId xmlns:a16="http://schemas.microsoft.com/office/drawing/2014/main" id="{044F0DFF-251D-BA50-0268-A51F75BCC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667000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56" name="Line 69">
            <a:extLst>
              <a:ext uri="{FF2B5EF4-FFF2-40B4-BE49-F238E27FC236}">
                <a16:creationId xmlns:a16="http://schemas.microsoft.com/office/drawing/2014/main" id="{1457D09B-5837-768D-4055-F99450A85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667000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pSp>
        <p:nvGrpSpPr>
          <p:cNvPr id="27657" name="Group 70">
            <a:extLst>
              <a:ext uri="{FF2B5EF4-FFF2-40B4-BE49-F238E27FC236}">
                <a16:creationId xmlns:a16="http://schemas.microsoft.com/office/drawing/2014/main" id="{D96C6B5F-48E8-B0DD-0C1A-C1A3C3DAFBB9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1676400" cy="685800"/>
            <a:chOff x="96" y="912"/>
            <a:chExt cx="1344" cy="432"/>
          </a:xfrm>
        </p:grpSpPr>
        <p:grpSp>
          <p:nvGrpSpPr>
            <p:cNvPr id="27685" name="Group 71">
              <a:extLst>
                <a:ext uri="{FF2B5EF4-FFF2-40B4-BE49-F238E27FC236}">
                  <a16:creationId xmlns:a16="http://schemas.microsoft.com/office/drawing/2014/main" id="{956937F5-F930-CE7D-4EDD-010EA2322B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912"/>
              <a:ext cx="672" cy="432"/>
              <a:chOff x="96" y="912"/>
              <a:chExt cx="1008" cy="432"/>
            </a:xfrm>
          </p:grpSpPr>
          <p:sp>
            <p:nvSpPr>
              <p:cNvPr id="27693" name="Line 72">
                <a:extLst>
                  <a:ext uri="{FF2B5EF4-FFF2-40B4-BE49-F238E27FC236}">
                    <a16:creationId xmlns:a16="http://schemas.microsoft.com/office/drawing/2014/main" id="{07C7F9F9-E1B0-6186-5D19-C39DD4837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912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7694" name="Line 73">
                <a:extLst>
                  <a:ext uri="{FF2B5EF4-FFF2-40B4-BE49-F238E27FC236}">
                    <a16:creationId xmlns:a16="http://schemas.microsoft.com/office/drawing/2014/main" id="{B6C33F46-60D9-8538-916D-61807B069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91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7695" name="Line 74">
                <a:extLst>
                  <a:ext uri="{FF2B5EF4-FFF2-40B4-BE49-F238E27FC236}">
                    <a16:creationId xmlns:a16="http://schemas.microsoft.com/office/drawing/2014/main" id="{D9C2C6B1-025E-C86F-CA0F-A2544CA46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32" y="1332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7696" name="Line 75">
                <a:extLst>
                  <a:ext uri="{FF2B5EF4-FFF2-40B4-BE49-F238E27FC236}">
                    <a16:creationId xmlns:a16="http://schemas.microsoft.com/office/drawing/2014/main" id="{8817083E-A47B-3DCB-BF9A-3F28B8B66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91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7697" name="Line 76">
                <a:extLst>
                  <a:ext uri="{FF2B5EF4-FFF2-40B4-BE49-F238E27FC236}">
                    <a16:creationId xmlns:a16="http://schemas.microsoft.com/office/drawing/2014/main" id="{2F1C80C0-C02C-C16A-D420-AF5116D39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912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7698" name="Line 77">
                <a:extLst>
                  <a:ext uri="{FF2B5EF4-FFF2-40B4-BE49-F238E27FC236}">
                    <a16:creationId xmlns:a16="http://schemas.microsoft.com/office/drawing/2014/main" id="{6C6F4BAB-35B6-FC3E-137F-990835997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91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7686" name="Group 78">
              <a:extLst>
                <a:ext uri="{FF2B5EF4-FFF2-40B4-BE49-F238E27FC236}">
                  <a16:creationId xmlns:a16="http://schemas.microsoft.com/office/drawing/2014/main" id="{B9B98B13-D790-7A06-7734-F8A2D7FD18E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768" y="912"/>
              <a:ext cx="672" cy="432"/>
              <a:chOff x="96" y="912"/>
              <a:chExt cx="1008" cy="432"/>
            </a:xfrm>
          </p:grpSpPr>
          <p:sp>
            <p:nvSpPr>
              <p:cNvPr id="27687" name="Line 79">
                <a:extLst>
                  <a:ext uri="{FF2B5EF4-FFF2-40B4-BE49-F238E27FC236}">
                    <a16:creationId xmlns:a16="http://schemas.microsoft.com/office/drawing/2014/main" id="{24FF752F-C74C-29C6-1132-A21C5F6FB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912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7688" name="Line 80">
                <a:extLst>
                  <a:ext uri="{FF2B5EF4-FFF2-40B4-BE49-F238E27FC236}">
                    <a16:creationId xmlns:a16="http://schemas.microsoft.com/office/drawing/2014/main" id="{603E08FC-D78F-5498-7EA8-399D037B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91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7689" name="Line 81">
                <a:extLst>
                  <a:ext uri="{FF2B5EF4-FFF2-40B4-BE49-F238E27FC236}">
                    <a16:creationId xmlns:a16="http://schemas.microsoft.com/office/drawing/2014/main" id="{B448FDCF-0C75-431D-0DBF-EEE1A31B7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32" y="1332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7690" name="Line 82">
                <a:extLst>
                  <a:ext uri="{FF2B5EF4-FFF2-40B4-BE49-F238E27FC236}">
                    <a16:creationId xmlns:a16="http://schemas.microsoft.com/office/drawing/2014/main" id="{240C643A-C87B-223C-2E0C-1686A8ED9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91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7691" name="Line 83">
                <a:extLst>
                  <a:ext uri="{FF2B5EF4-FFF2-40B4-BE49-F238E27FC236}">
                    <a16:creationId xmlns:a16="http://schemas.microsoft.com/office/drawing/2014/main" id="{B7E42A6B-5A89-6123-7A35-90B3024C2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912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7692" name="Line 84">
                <a:extLst>
                  <a:ext uri="{FF2B5EF4-FFF2-40B4-BE49-F238E27FC236}">
                    <a16:creationId xmlns:a16="http://schemas.microsoft.com/office/drawing/2014/main" id="{D862DC2E-A667-7969-D0AB-23E0FB958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91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</p:grpSp>
      </p:grpSp>
      <p:sp>
        <p:nvSpPr>
          <p:cNvPr id="27658" name="Line 85">
            <a:extLst>
              <a:ext uri="{FF2B5EF4-FFF2-40B4-BE49-F238E27FC236}">
                <a16:creationId xmlns:a16="http://schemas.microsoft.com/office/drawing/2014/main" id="{1E64BA93-2CA5-D942-BB3D-7B62FB6A0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667000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59" name="Line 86">
            <a:extLst>
              <a:ext uri="{FF2B5EF4-FFF2-40B4-BE49-F238E27FC236}">
                <a16:creationId xmlns:a16="http://schemas.microsoft.com/office/drawing/2014/main" id="{CF07582F-86B7-A8D8-DAFD-41C8F930D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667000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60" name="Line 87">
            <a:extLst>
              <a:ext uri="{FF2B5EF4-FFF2-40B4-BE49-F238E27FC236}">
                <a16:creationId xmlns:a16="http://schemas.microsoft.com/office/drawing/2014/main" id="{C0D3FE90-62E1-6D9E-B9FA-39EB29238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667000"/>
            <a:ext cx="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1" name="Line 88">
            <a:extLst>
              <a:ext uri="{FF2B5EF4-FFF2-40B4-BE49-F238E27FC236}">
                <a16:creationId xmlns:a16="http://schemas.microsoft.com/office/drawing/2014/main" id="{A7D4694F-5C57-4F42-C488-ED84BBC24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667000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62" name="Text Box 89">
            <a:extLst>
              <a:ext uri="{FF2B5EF4-FFF2-40B4-BE49-F238E27FC236}">
                <a16:creationId xmlns:a16="http://schemas.microsoft.com/office/drawing/2014/main" id="{59118AF9-C486-8B37-5112-61AD43FC1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25750"/>
            <a:ext cx="8699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State1</a:t>
            </a:r>
          </a:p>
        </p:txBody>
      </p:sp>
      <p:sp>
        <p:nvSpPr>
          <p:cNvPr id="27663" name="Text Box 90">
            <a:extLst>
              <a:ext uri="{FF2B5EF4-FFF2-40B4-BE49-F238E27FC236}">
                <a16:creationId xmlns:a16="http://schemas.microsoft.com/office/drawing/2014/main" id="{FA5AD959-85B2-0AA7-C6A9-5C3CD23A0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3" y="2819400"/>
            <a:ext cx="9334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State 2</a:t>
            </a:r>
          </a:p>
        </p:txBody>
      </p:sp>
      <p:sp>
        <p:nvSpPr>
          <p:cNvPr id="27664" name="Text Box 91">
            <a:extLst>
              <a:ext uri="{FF2B5EF4-FFF2-40B4-BE49-F238E27FC236}">
                <a16:creationId xmlns:a16="http://schemas.microsoft.com/office/drawing/2014/main" id="{10A8C4BF-1EFD-F135-EEE1-5E3ACB88C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825750"/>
            <a:ext cx="8699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State3</a:t>
            </a:r>
          </a:p>
        </p:txBody>
      </p:sp>
      <p:sp>
        <p:nvSpPr>
          <p:cNvPr id="27665" name="Text Box 92">
            <a:extLst>
              <a:ext uri="{FF2B5EF4-FFF2-40B4-BE49-F238E27FC236}">
                <a16:creationId xmlns:a16="http://schemas.microsoft.com/office/drawing/2014/main" id="{EAF2A823-D6BC-470D-28F2-11CEDA60A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2819400"/>
            <a:ext cx="9334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State 4</a:t>
            </a:r>
          </a:p>
        </p:txBody>
      </p:sp>
      <p:sp>
        <p:nvSpPr>
          <p:cNvPr id="27666" name="Text Box 93">
            <a:extLst>
              <a:ext uri="{FF2B5EF4-FFF2-40B4-BE49-F238E27FC236}">
                <a16:creationId xmlns:a16="http://schemas.microsoft.com/office/drawing/2014/main" id="{2E153B36-AEA5-24A8-B625-83061A406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2803525"/>
            <a:ext cx="8699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State5</a:t>
            </a:r>
          </a:p>
        </p:txBody>
      </p:sp>
      <p:sp>
        <p:nvSpPr>
          <p:cNvPr id="27667" name="Text Box 94">
            <a:extLst>
              <a:ext uri="{FF2B5EF4-FFF2-40B4-BE49-F238E27FC236}">
                <a16:creationId xmlns:a16="http://schemas.microsoft.com/office/drawing/2014/main" id="{4B51CA87-534E-D9A5-F770-07787437B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413" y="2797175"/>
            <a:ext cx="9334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State 6</a:t>
            </a:r>
          </a:p>
        </p:txBody>
      </p:sp>
      <p:sp>
        <p:nvSpPr>
          <p:cNvPr id="27668" name="Line 95">
            <a:extLst>
              <a:ext uri="{FF2B5EF4-FFF2-40B4-BE49-F238E27FC236}">
                <a16:creationId xmlns:a16="http://schemas.microsoft.com/office/drawing/2014/main" id="{DA8A77C2-EFAB-9D3B-6298-867801C63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191000"/>
            <a:ext cx="1752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9" name="Line 96">
            <a:extLst>
              <a:ext uri="{FF2B5EF4-FFF2-40B4-BE49-F238E27FC236}">
                <a16:creationId xmlns:a16="http://schemas.microsoft.com/office/drawing/2014/main" id="{93168957-93C2-0D11-FAF3-162349FC8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4267200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70" name="Text Box 97">
            <a:extLst>
              <a:ext uri="{FF2B5EF4-FFF2-40B4-BE49-F238E27FC236}">
                <a16:creationId xmlns:a16="http://schemas.microsoft.com/office/drawing/2014/main" id="{7F6625B9-6EB3-97B2-CE92-03ADA5D0B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995738"/>
            <a:ext cx="2628900" cy="466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One machine cycle</a:t>
            </a:r>
            <a:endParaRPr lang="en-US" altLang="en-US" sz="3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1" name="Text Box 98">
            <a:extLst>
              <a:ext uri="{FF2B5EF4-FFF2-40B4-BE49-F238E27FC236}">
                <a16:creationId xmlns:a16="http://schemas.microsoft.com/office/drawing/2014/main" id="{D7C3D402-D723-B1D4-D1BA-6E63F1DD1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1377950"/>
            <a:ext cx="4762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P1</a:t>
            </a:r>
          </a:p>
        </p:txBody>
      </p:sp>
      <p:sp>
        <p:nvSpPr>
          <p:cNvPr id="27672" name="Text Box 99">
            <a:extLst>
              <a:ext uri="{FF2B5EF4-FFF2-40B4-BE49-F238E27FC236}">
                <a16:creationId xmlns:a16="http://schemas.microsoft.com/office/drawing/2014/main" id="{9376BD43-DBA0-808A-35F9-4B788495D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1371600"/>
            <a:ext cx="4762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P2</a:t>
            </a:r>
          </a:p>
        </p:txBody>
      </p:sp>
      <p:sp>
        <p:nvSpPr>
          <p:cNvPr id="27673" name="Text Box 100">
            <a:extLst>
              <a:ext uri="{FF2B5EF4-FFF2-40B4-BE49-F238E27FC236}">
                <a16:creationId xmlns:a16="http://schemas.microsoft.com/office/drawing/2014/main" id="{F72A3ECC-E038-98D1-B7C2-C4F4166DC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3" y="1377950"/>
            <a:ext cx="4762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P1</a:t>
            </a:r>
          </a:p>
        </p:txBody>
      </p:sp>
      <p:sp>
        <p:nvSpPr>
          <p:cNvPr id="27674" name="Text Box 101">
            <a:extLst>
              <a:ext uri="{FF2B5EF4-FFF2-40B4-BE49-F238E27FC236}">
                <a16:creationId xmlns:a16="http://schemas.microsoft.com/office/drawing/2014/main" id="{8697F1DD-7164-0443-2590-07FCBFF74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371600"/>
            <a:ext cx="4762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P2</a:t>
            </a:r>
          </a:p>
        </p:txBody>
      </p:sp>
      <p:sp>
        <p:nvSpPr>
          <p:cNvPr id="27675" name="Text Box 102">
            <a:extLst>
              <a:ext uri="{FF2B5EF4-FFF2-40B4-BE49-F238E27FC236}">
                <a16:creationId xmlns:a16="http://schemas.microsoft.com/office/drawing/2014/main" id="{86C5625E-429C-D2EA-5940-99D15B4E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63" y="1377950"/>
            <a:ext cx="4762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P1</a:t>
            </a:r>
          </a:p>
        </p:txBody>
      </p:sp>
      <p:sp>
        <p:nvSpPr>
          <p:cNvPr id="27676" name="Text Box 103">
            <a:extLst>
              <a:ext uri="{FF2B5EF4-FFF2-40B4-BE49-F238E27FC236}">
                <a16:creationId xmlns:a16="http://schemas.microsoft.com/office/drawing/2014/main" id="{E586B1D2-7870-0649-D66E-C856C938C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8" y="1371600"/>
            <a:ext cx="4762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P2</a:t>
            </a:r>
          </a:p>
        </p:txBody>
      </p:sp>
      <p:sp>
        <p:nvSpPr>
          <p:cNvPr id="27677" name="Text Box 104">
            <a:extLst>
              <a:ext uri="{FF2B5EF4-FFF2-40B4-BE49-F238E27FC236}">
                <a16:creationId xmlns:a16="http://schemas.microsoft.com/office/drawing/2014/main" id="{C274A083-763A-7577-9858-F4AD2D781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3" y="1377950"/>
            <a:ext cx="4762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P1</a:t>
            </a:r>
          </a:p>
        </p:txBody>
      </p:sp>
      <p:sp>
        <p:nvSpPr>
          <p:cNvPr id="27678" name="Text Box 105">
            <a:extLst>
              <a:ext uri="{FF2B5EF4-FFF2-40B4-BE49-F238E27FC236}">
                <a16:creationId xmlns:a16="http://schemas.microsoft.com/office/drawing/2014/main" id="{D2DB7243-DD16-5BB7-149F-411233AC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371600"/>
            <a:ext cx="4762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P2</a:t>
            </a:r>
          </a:p>
        </p:txBody>
      </p:sp>
      <p:sp>
        <p:nvSpPr>
          <p:cNvPr id="27679" name="Text Box 106">
            <a:extLst>
              <a:ext uri="{FF2B5EF4-FFF2-40B4-BE49-F238E27FC236}">
                <a16:creationId xmlns:a16="http://schemas.microsoft.com/office/drawing/2014/main" id="{A59ACE4D-0C7A-F86D-30F0-F2B7DD17B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1377950"/>
            <a:ext cx="4762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P1</a:t>
            </a:r>
          </a:p>
        </p:txBody>
      </p:sp>
      <p:sp>
        <p:nvSpPr>
          <p:cNvPr id="27680" name="Text Box 107">
            <a:extLst>
              <a:ext uri="{FF2B5EF4-FFF2-40B4-BE49-F238E27FC236}">
                <a16:creationId xmlns:a16="http://schemas.microsoft.com/office/drawing/2014/main" id="{55D19661-3F3F-7639-E2DC-BEC9FA6BA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1371600"/>
            <a:ext cx="4762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P2</a:t>
            </a:r>
          </a:p>
        </p:txBody>
      </p:sp>
      <p:sp>
        <p:nvSpPr>
          <p:cNvPr id="27681" name="Text Box 108">
            <a:extLst>
              <a:ext uri="{FF2B5EF4-FFF2-40B4-BE49-F238E27FC236}">
                <a16:creationId xmlns:a16="http://schemas.microsoft.com/office/drawing/2014/main" id="{A12E1136-E665-B081-F852-900FCF2D1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1377950"/>
            <a:ext cx="4762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P1</a:t>
            </a:r>
          </a:p>
        </p:txBody>
      </p:sp>
      <p:sp>
        <p:nvSpPr>
          <p:cNvPr id="27682" name="Text Box 109">
            <a:extLst>
              <a:ext uri="{FF2B5EF4-FFF2-40B4-BE49-F238E27FC236}">
                <a16:creationId xmlns:a16="http://schemas.microsoft.com/office/drawing/2014/main" id="{411F058D-09E1-BF24-5E97-966C3A143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371600"/>
            <a:ext cx="4762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P2</a:t>
            </a:r>
          </a:p>
        </p:txBody>
      </p:sp>
      <p:sp>
        <p:nvSpPr>
          <p:cNvPr id="27683" name="Text Box 110">
            <a:extLst>
              <a:ext uri="{FF2B5EF4-FFF2-40B4-BE49-F238E27FC236}">
                <a16:creationId xmlns:a16="http://schemas.microsoft.com/office/drawing/2014/main" id="{4A38B43C-68AC-2792-5302-A257D7E39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1377950"/>
            <a:ext cx="4762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P1</a:t>
            </a:r>
          </a:p>
        </p:txBody>
      </p:sp>
      <p:sp>
        <p:nvSpPr>
          <p:cNvPr id="27684" name="Text Box 111">
            <a:extLst>
              <a:ext uri="{FF2B5EF4-FFF2-40B4-BE49-F238E27FC236}">
                <a16:creationId xmlns:a16="http://schemas.microsoft.com/office/drawing/2014/main" id="{F1E94B7B-68AE-F926-8390-CF9E171D7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238" y="1371600"/>
            <a:ext cx="47625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667F37-143E-14B9-4A19-8D58C2C7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0678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30DCEE21-7031-5068-BDB2-F234BBA58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6477000"/>
            <a:ext cx="2344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www.vectorindia.org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E0DB26DD-4556-A450-77D8-7061D695A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6400"/>
            <a:ext cx="9144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solidFill>
                  <a:srgbClr val="FF3300"/>
                </a:solidFill>
                <a:latin typeface="Arial" panose="020B0604020202020204" pitchFamily="34" charset="0"/>
              </a:rPr>
              <a:t>1/f gives the pulse time P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latin typeface="Arial" panose="020B0604020202020204" pitchFamily="34" charset="0"/>
              </a:rPr>
              <a:t>Hence Time taken for executing an 8051 instruction is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 dirty="0">
                <a:latin typeface="Arial" panose="020B0604020202020204" pitchFamily="34" charset="0"/>
              </a:rPr>
              <a:t>     </a:t>
            </a:r>
            <a:r>
              <a:rPr lang="en-US" altLang="en-US" sz="3200" dirty="0">
                <a:solidFill>
                  <a:srgbClr val="FF3300"/>
                </a:solidFill>
                <a:latin typeface="Arial" panose="020B0604020202020204" pitchFamily="34" charset="0"/>
              </a:rPr>
              <a:t>T(</a:t>
            </a:r>
            <a:r>
              <a:rPr lang="en-US" altLang="en-US" sz="3200" dirty="0" err="1">
                <a:solidFill>
                  <a:srgbClr val="FF3300"/>
                </a:solidFill>
                <a:latin typeface="Arial" panose="020B0604020202020204" pitchFamily="34" charset="0"/>
              </a:rPr>
              <a:t>inst</a:t>
            </a:r>
            <a:r>
              <a:rPr lang="en-US" altLang="en-US" sz="3200" dirty="0">
                <a:solidFill>
                  <a:srgbClr val="FF3300"/>
                </a:solidFill>
                <a:latin typeface="Arial" panose="020B0604020202020204" pitchFamily="34" charset="0"/>
              </a:rPr>
              <a:t>) =(cycles x 12) / </a:t>
            </a:r>
            <a:r>
              <a:rPr lang="en-US" altLang="en-US" sz="3200" dirty="0" err="1">
                <a:solidFill>
                  <a:srgbClr val="FF3300"/>
                </a:solidFill>
                <a:latin typeface="Arial" panose="020B0604020202020204" pitchFamily="34" charset="0"/>
              </a:rPr>
              <a:t>freq</a:t>
            </a:r>
            <a:r>
              <a:rPr lang="en-US" altLang="en-US" sz="3200" dirty="0">
                <a:solidFill>
                  <a:srgbClr val="FF3300"/>
                </a:solidFill>
                <a:latin typeface="Arial" panose="020B0604020202020204" pitchFamily="34" charset="0"/>
              </a:rPr>
              <a:t>  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3200" dirty="0">
                <a:solidFill>
                  <a:srgbClr val="FF3300"/>
                </a:solidFill>
                <a:latin typeface="Arial" panose="020B0604020202020204" pitchFamily="34" charset="0"/>
              </a:rPr>
              <a:t>If 12MHz crystal frequency, 1 MC time is 1 us.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 dirty="0">
                <a:solidFill>
                  <a:srgbClr val="FF3300"/>
                </a:solidFill>
                <a:latin typeface="Arial" panose="020B0604020202020204" pitchFamily="34" charset="0"/>
              </a:rPr>
              <a:t>If 11.0592MHz crystal frequency, 1 MC time is 1.085 us.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86E8C95F-6B08-2C53-AFFF-15510BA6D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6477000"/>
            <a:ext cx="2344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www.vectorindia.org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FD13172-54E5-83A4-A6A7-FEDEEF54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latin typeface="Arial" panose="020B0604020202020204" pitchFamily="34" charset="0"/>
              </a:rPr>
              <a:t>PSW Special function register</a:t>
            </a:r>
            <a:endParaRPr lang="en-US" altLang="en-US" sz="4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FBF25A5E-882C-9EDC-ECF9-74C78AF0C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800">
                <a:latin typeface="Arial" panose="020B0604020202020204" pitchFamily="34" charset="0"/>
              </a:rPr>
              <a:t>        7       6      5       4       3        2      1       0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>
                <a:latin typeface="Arial" panose="020B0604020202020204" pitchFamily="34" charset="0"/>
              </a:rPr>
              <a:t>   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>
                <a:latin typeface="Arial" panose="020B0604020202020204" pitchFamily="34" charset="0"/>
              </a:rPr>
              <a:t>        CY    AC    FO    RS1   RS0   OV     -        P      </a:t>
            </a: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The remaining two user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   							flags will be in PCON</a:t>
            </a:r>
            <a:endParaRPr lang="en-US" altLang="en-US" sz="1800">
              <a:solidFill>
                <a:srgbClr val="FF99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800">
                <a:latin typeface="Arial" panose="020B0604020202020204" pitchFamily="34" charset="0"/>
              </a:rPr>
              <a:t>Bit     Symbol            Function</a:t>
            </a: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800">
                <a:latin typeface="Arial" panose="020B0604020202020204" pitchFamily="34" charset="0"/>
              </a:rPr>
              <a:t>7            CY              Carry flag;used in arithmetic,jump,rotate,and   				Boolean  instructions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>
                <a:latin typeface="Arial" panose="020B0604020202020204" pitchFamily="34" charset="0"/>
              </a:rPr>
              <a:t>6            AC              Auxiliary Carry flag used for BCD arithmetic</a:t>
            </a: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800">
                <a:latin typeface="Arial" panose="020B0604020202020204" pitchFamily="34" charset="0"/>
              </a:rPr>
              <a:t>5             F0              User flag  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>
                <a:latin typeface="Arial" panose="020B0604020202020204" pitchFamily="34" charset="0"/>
              </a:rPr>
              <a:t>4            RS1            Register bank select bit 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>
                <a:latin typeface="Arial" panose="020B0604020202020204" pitchFamily="34" charset="0"/>
              </a:rPr>
              <a:t>3            RS0            Register bank select bit 0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>
                <a:latin typeface="Arial" panose="020B0604020202020204" pitchFamily="34" charset="0"/>
              </a:rPr>
              <a:t>2            OV              Overflow flag;used in arithmetic instructions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>
                <a:latin typeface="Arial" panose="020B0604020202020204" pitchFamily="34" charset="0"/>
              </a:rPr>
              <a:t>1              -                Reserved for future use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>
                <a:latin typeface="Arial" panose="020B0604020202020204" pitchFamily="34" charset="0"/>
              </a:rPr>
              <a:t>0             P                Parity flag;shows parity of register A:1 =Odd parity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Bit addressable as PSW.0  to PSW.7</a:t>
            </a:r>
            <a:r>
              <a:rPr lang="en-US" altLang="en-US" sz="1800">
                <a:latin typeface="Arial" panose="020B0604020202020204" pitchFamily="34" charset="0"/>
              </a:rPr>
              <a:t>  </a:t>
            </a:r>
          </a:p>
        </p:txBody>
      </p:sp>
      <p:grpSp>
        <p:nvGrpSpPr>
          <p:cNvPr id="33797" name="Group 5">
            <a:extLst>
              <a:ext uri="{FF2B5EF4-FFF2-40B4-BE49-F238E27FC236}">
                <a16:creationId xmlns:a16="http://schemas.microsoft.com/office/drawing/2014/main" id="{F36E82C0-B8C2-333F-3824-9BE50AA0B44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4953000" cy="609600"/>
            <a:chOff x="720" y="1008"/>
            <a:chExt cx="3120" cy="384"/>
          </a:xfrm>
        </p:grpSpPr>
        <p:sp>
          <p:nvSpPr>
            <p:cNvPr id="33798" name="Line 6">
              <a:extLst>
                <a:ext uri="{FF2B5EF4-FFF2-40B4-BE49-F238E27FC236}">
                  <a16:creationId xmlns:a16="http://schemas.microsoft.com/office/drawing/2014/main" id="{659EF30E-48F8-B048-86CD-1C9384D71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grpSp>
          <p:nvGrpSpPr>
            <p:cNvPr id="33799" name="Group 7">
              <a:extLst>
                <a:ext uri="{FF2B5EF4-FFF2-40B4-BE49-F238E27FC236}">
                  <a16:creationId xmlns:a16="http://schemas.microsoft.com/office/drawing/2014/main" id="{625B4F59-A6FE-D950-EDBE-91CEF930C4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008"/>
              <a:ext cx="3120" cy="384"/>
              <a:chOff x="720" y="1008"/>
              <a:chExt cx="3120" cy="384"/>
            </a:xfrm>
          </p:grpSpPr>
          <p:sp>
            <p:nvSpPr>
              <p:cNvPr id="33800" name="Rectangle 8">
                <a:extLst>
                  <a:ext uri="{FF2B5EF4-FFF2-40B4-BE49-F238E27FC236}">
                    <a16:creationId xmlns:a16="http://schemas.microsoft.com/office/drawing/2014/main" id="{95024480-60F2-83A1-4742-E3CE6EEA7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008"/>
                <a:ext cx="31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801" name="Line 9">
                <a:extLst>
                  <a:ext uri="{FF2B5EF4-FFF2-40B4-BE49-F238E27FC236}">
                    <a16:creationId xmlns:a16="http://schemas.microsoft.com/office/drawing/2014/main" id="{F2AE9B5E-B992-FAE9-5E0F-B5CD14E58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3802" name="Line 10">
                <a:extLst>
                  <a:ext uri="{FF2B5EF4-FFF2-40B4-BE49-F238E27FC236}">
                    <a16:creationId xmlns:a16="http://schemas.microsoft.com/office/drawing/2014/main" id="{F0DC3C0E-2549-AD49-6FB9-B87BCC8C0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0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3803" name="Line 11">
                <a:extLst>
                  <a:ext uri="{FF2B5EF4-FFF2-40B4-BE49-F238E27FC236}">
                    <a16:creationId xmlns:a16="http://schemas.microsoft.com/office/drawing/2014/main" id="{85AFE652-9C2C-6733-5E5E-0921BCB6C9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3804" name="Line 12">
                <a:extLst>
                  <a:ext uri="{FF2B5EF4-FFF2-40B4-BE49-F238E27FC236}">
                    <a16:creationId xmlns:a16="http://schemas.microsoft.com/office/drawing/2014/main" id="{A19F85C7-2ED6-5756-9644-61CE32D66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0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3805" name="Line 13">
                <a:extLst>
                  <a:ext uri="{FF2B5EF4-FFF2-40B4-BE49-F238E27FC236}">
                    <a16:creationId xmlns:a16="http://schemas.microsoft.com/office/drawing/2014/main" id="{10FD6D18-C6B7-9E79-F5ED-74B609E93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0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3806" name="Line 14">
                <a:extLst>
                  <a:ext uri="{FF2B5EF4-FFF2-40B4-BE49-F238E27FC236}">
                    <a16:creationId xmlns:a16="http://schemas.microsoft.com/office/drawing/2014/main" id="{A3B752F3-2D31-0C15-8726-9EC1B6DE5A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0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</TotalTime>
  <Words>340</Words>
  <Application>Microsoft Office PowerPoint</Application>
  <PresentationFormat>On-screen Show (4:3)</PresentationFormat>
  <Paragraphs>58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Tahoma</vt:lpstr>
      <vt:lpstr>Times New Roman</vt:lpstr>
      <vt:lpstr>Default Design</vt:lpstr>
      <vt:lpstr>Terminology Review</vt:lpstr>
      <vt:lpstr>8051 Machine Cycle</vt:lpstr>
      <vt:lpstr>PowerPoint Presentation</vt:lpstr>
      <vt:lpstr>PowerPoint Presentation</vt:lpstr>
      <vt:lpstr>PowerPoint Presentation</vt:lpstr>
      <vt:lpstr>PowerPoint Presentation</vt:lpstr>
    </vt:vector>
  </TitlesOfParts>
  <Company>eclaimonline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 S R A Raju</dc:creator>
  <cp:lastModifiedBy>Chandramouli</cp:lastModifiedBy>
  <cp:revision>207</cp:revision>
  <dcterms:created xsi:type="dcterms:W3CDTF">2006-01-11T14:24:03Z</dcterms:created>
  <dcterms:modified xsi:type="dcterms:W3CDTF">2023-11-04T11:33:30Z</dcterms:modified>
</cp:coreProperties>
</file>