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4"/>
  </p:notesMasterIdLst>
  <p:sldIdLst>
    <p:sldId id="287" r:id="rId2"/>
    <p:sldId id="333" r:id="rId3"/>
    <p:sldId id="331" r:id="rId4"/>
    <p:sldId id="356" r:id="rId5"/>
    <p:sldId id="355" r:id="rId6"/>
    <p:sldId id="351" r:id="rId7"/>
    <p:sldId id="352" r:id="rId8"/>
    <p:sldId id="353" r:id="rId9"/>
    <p:sldId id="354" r:id="rId10"/>
    <p:sldId id="348" r:id="rId11"/>
    <p:sldId id="349" r:id="rId12"/>
    <p:sldId id="28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6BDF0-D227-4509-9039-D2CAC1DC8D9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0B709-1678-48A7-A7F1-19B1A278B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45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D43C151-FCAC-A25C-6EC2-C439C750B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FD644A0-C3F8-4C36-8169-BB2DA6E9C9DA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37F0A08-6E76-541D-B155-7C2CB03D4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D227DF9-36EA-FA4D-E8D1-76C4447C7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F31FEDA-254D-5885-A877-3557009AD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EB7932-415B-4462-AD30-721AD98245D3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6A95095-B09A-FBA5-AA13-208062939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64DE775-A8CD-5EB3-7D1A-A4E176637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F31FEDA-254D-5885-A877-3557009AD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EB7932-415B-4462-AD30-721AD98245D3}" type="slidenum">
              <a:rPr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6A95095-B09A-FBA5-AA13-208062939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64DE775-A8CD-5EB3-7D1A-A4E176637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30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FDF420A-74C8-6DBE-B8A5-9DBF845E8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9C28E5F-2BD9-4F51-BC23-18FB1F4F472E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CCB61FD-133F-F305-9808-2A6F2ACFD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47DAC71-A686-5F0B-AF7E-7861973AD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397D2-3D22-4A8E-9C63-6E0AB93A2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70320-E3DD-4098-B0FC-73570C9CD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296B5-4E9E-4963-A364-77FCE1360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03594-5B53-472C-8D8A-0E7F5FFF0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EA7A-31C2-42F9-81C5-5222D87E1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C902-3550-4F8D-8478-64EEDB183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F7AF-A16A-408E-B35F-5BCE70BD9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26C0F-1242-45D1-8C68-DF6993B52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FEEC3-0B4E-4698-9802-BEA197FAE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76833-FCBD-487B-85BD-6C5462FD8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F01CE-10FD-47B9-8D77-55B54B5D5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A660CA4A-5A03-435B-9C6C-B84447281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6C2AA2DA-CB27-556B-8BFA-E68F719BE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6477000"/>
            <a:ext cx="2346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www.vectorindia.org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11207C0-A1ED-5B58-FFD0-9884075E8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5400">
                <a:latin typeface="Arial" panose="020B0604020202020204" pitchFamily="34" charset="0"/>
              </a:rPr>
              <a:t>8051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5400">
                <a:latin typeface="Arial" panose="020B0604020202020204" pitchFamily="34" charset="0"/>
              </a:rPr>
              <a:t>ARCHITECTURE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5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2ACE2D-5EBE-2923-0320-B54CB1F64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Power on reset circuit with  switch for run time reset</a:t>
            </a:r>
          </a:p>
        </p:txBody>
      </p:sp>
      <p:pic>
        <p:nvPicPr>
          <p:cNvPr id="9219" name="Picture 4">
            <a:extLst>
              <a:ext uri="{FF2B5EF4-FFF2-40B4-BE49-F238E27FC236}">
                <a16:creationId xmlns:a16="http://schemas.microsoft.com/office/drawing/2014/main" id="{B0C4C293-2581-56E7-F25B-A529CE87888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752600"/>
            <a:ext cx="4191000" cy="457200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2C2E040A-5259-1EF9-0BB0-EA049B486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b="1"/>
              <a:t>CRYSTAL CKT</a:t>
            </a:r>
            <a:r>
              <a:rPr lang="en-US" altLang="en-US"/>
              <a:t> </a:t>
            </a:r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id="{5FB080C1-A36B-C143-3504-CBD650186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953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FD96F0CF-41CD-DABD-C691-2826DC96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6477000"/>
            <a:ext cx="31273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b="1"/>
              <a:t>www.vectorindia.org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D3A894F-F109-DD72-C3A4-F82BF563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609600"/>
            <a:ext cx="5129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latin typeface="Arial" panose="020B0604020202020204" pitchFamily="34" charset="0"/>
              </a:rPr>
              <a:t>8051 Block Diagram</a:t>
            </a: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CB0B0DEB-2D31-3568-DAAD-59ECE1C90698}"/>
              </a:ext>
            </a:extLst>
          </p:cNvPr>
          <p:cNvGrpSpPr>
            <a:grpSpLocks/>
          </p:cNvGrpSpPr>
          <p:nvPr/>
        </p:nvGrpSpPr>
        <p:grpSpPr bwMode="auto">
          <a:xfrm>
            <a:off x="941388" y="1476375"/>
            <a:ext cx="8170862" cy="4768850"/>
            <a:chOff x="449" y="650"/>
            <a:chExt cx="5147" cy="3004"/>
          </a:xfrm>
        </p:grpSpPr>
        <p:sp>
          <p:nvSpPr>
            <p:cNvPr id="11269" name="Rectangle 5">
              <a:extLst>
                <a:ext uri="{FF2B5EF4-FFF2-40B4-BE49-F238E27FC236}">
                  <a16:creationId xmlns:a16="http://schemas.microsoft.com/office/drawing/2014/main" id="{8DAC71EA-0B78-2A38-1D59-39F45AD5D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960"/>
              <a:ext cx="6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Interrupt</a:t>
              </a:r>
            </a:p>
            <a:p>
              <a:pPr>
                <a:lnSpc>
                  <a:spcPct val="106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 Control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1270" name="Rectangle 6">
              <a:extLst>
                <a:ext uri="{FF2B5EF4-FFF2-40B4-BE49-F238E27FC236}">
                  <a16:creationId xmlns:a16="http://schemas.microsoft.com/office/drawing/2014/main" id="{60832FC6-EA5D-651A-670C-1A828C646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" y="650"/>
              <a:ext cx="151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1600" b="1">
                  <a:latin typeface="Times New Roman" panose="02020603050405020304" pitchFamily="18" charset="0"/>
                </a:rPr>
                <a:t>External Interrupts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11271" name="Line 7">
              <a:extLst>
                <a:ext uri="{FF2B5EF4-FFF2-40B4-BE49-F238E27FC236}">
                  <a16:creationId xmlns:a16="http://schemas.microsoft.com/office/drawing/2014/main" id="{CC939E67-657B-6A55-C54B-883B274A5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" y="717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72" name="Line 8">
              <a:extLst>
                <a:ext uri="{FF2B5EF4-FFF2-40B4-BE49-F238E27FC236}">
                  <a16:creationId xmlns:a16="http://schemas.microsoft.com/office/drawing/2014/main" id="{3C4C6651-205D-4E8B-AAD0-683854E50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" y="709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73" name="Rectangle 9">
              <a:extLst>
                <a:ext uri="{FF2B5EF4-FFF2-40B4-BE49-F238E27FC236}">
                  <a16:creationId xmlns:a16="http://schemas.microsoft.com/office/drawing/2014/main" id="{2AB89CD9-1C88-1024-5151-1475C5B51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1703"/>
              <a:ext cx="43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1600" b="1">
                  <a:latin typeface="Times New Roman" panose="02020603050405020304" pitchFamily="18" charset="0"/>
                </a:rPr>
                <a:t>CPU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11274" name="Rectangle 10">
              <a:extLst>
                <a:ext uri="{FF2B5EF4-FFF2-40B4-BE49-F238E27FC236}">
                  <a16:creationId xmlns:a16="http://schemas.microsoft.com/office/drawing/2014/main" id="{3DEAE766-1F25-E374-F6EF-04053EC97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58"/>
              <a:ext cx="43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1600" b="1">
                  <a:latin typeface="Times New Roman" panose="02020603050405020304" pitchFamily="18" charset="0"/>
                </a:rPr>
                <a:t>OSC</a:t>
              </a:r>
            </a:p>
          </p:txBody>
        </p:sp>
        <p:sp>
          <p:nvSpPr>
            <p:cNvPr id="11275" name="Rectangle 11">
              <a:extLst>
                <a:ext uri="{FF2B5EF4-FFF2-40B4-BE49-F238E27FC236}">
                  <a16:creationId xmlns:a16="http://schemas.microsoft.com/office/drawing/2014/main" id="{44507BE3-FA58-9630-0903-4A58A3CA6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975"/>
              <a:ext cx="590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Timer 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1276" name="Rectangle 12">
              <a:extLst>
                <a:ext uri="{FF2B5EF4-FFF2-40B4-BE49-F238E27FC236}">
                  <a16:creationId xmlns:a16="http://schemas.microsoft.com/office/drawing/2014/main" id="{E54CA8AA-02A8-50B6-AA6A-5FBCA0BD2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151"/>
              <a:ext cx="59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Timer 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1277" name="Line 13">
              <a:extLst>
                <a:ext uri="{FF2B5EF4-FFF2-40B4-BE49-F238E27FC236}">
                  <a16:creationId xmlns:a16="http://schemas.microsoft.com/office/drawing/2014/main" id="{D1496821-E558-7517-F614-0B2E5A3DB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" y="1129"/>
              <a:ext cx="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78" name="Rectangle 14">
              <a:extLst>
                <a:ext uri="{FF2B5EF4-FFF2-40B4-BE49-F238E27FC236}">
                  <a16:creationId xmlns:a16="http://schemas.microsoft.com/office/drawing/2014/main" id="{DF00057C-8AD1-ED28-AD88-A8F5E6919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310"/>
              <a:ext cx="45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2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Serial</a:t>
              </a:r>
            </a:p>
            <a:p>
              <a:pPr algn="ctr">
                <a:lnSpc>
                  <a:spcPct val="102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Port</a:t>
              </a:r>
            </a:p>
          </p:txBody>
        </p:sp>
        <p:sp>
          <p:nvSpPr>
            <p:cNvPr id="11279" name="Rectangle 15">
              <a:extLst>
                <a:ext uri="{FF2B5EF4-FFF2-40B4-BE49-F238E27FC236}">
                  <a16:creationId xmlns:a16="http://schemas.microsoft.com/office/drawing/2014/main" id="{BF47EE95-09AE-76E1-5D44-B97CF2165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52"/>
              <a:ext cx="673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I/O Ports</a:t>
              </a:r>
            </a:p>
          </p:txBody>
        </p:sp>
        <p:sp>
          <p:nvSpPr>
            <p:cNvPr id="11280" name="Rectangle 16">
              <a:extLst>
                <a:ext uri="{FF2B5EF4-FFF2-40B4-BE49-F238E27FC236}">
                  <a16:creationId xmlns:a16="http://schemas.microsoft.com/office/drawing/2014/main" id="{1B3AC0FF-8783-B019-B4A2-FD45C4911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2310"/>
              <a:ext cx="57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2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Bus</a:t>
              </a:r>
            </a:p>
            <a:p>
              <a:pPr algn="ctr">
                <a:lnSpc>
                  <a:spcPct val="102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Control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11281" name="Line 17">
              <a:extLst>
                <a:ext uri="{FF2B5EF4-FFF2-40B4-BE49-F238E27FC236}">
                  <a16:creationId xmlns:a16="http://schemas.microsoft.com/office/drawing/2014/main" id="{F0E6D73C-E5DB-23E1-5A63-8624956F2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6" y="1217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82" name="Rectangle 18">
              <a:extLst>
                <a:ext uri="{FF2B5EF4-FFF2-40B4-BE49-F238E27FC236}">
                  <a16:creationId xmlns:a16="http://schemas.microsoft.com/office/drawing/2014/main" id="{1F5F093E-A343-9001-A01D-A19536021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960"/>
              <a:ext cx="687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2000"/>
                </a:lnSpc>
              </a:pPr>
              <a:r>
                <a:rPr lang="en-US" altLang="en-US" sz="1600" b="1">
                  <a:latin typeface="Times New Roman" panose="02020603050405020304" pitchFamily="18" charset="0"/>
                </a:rPr>
                <a:t>Counter</a:t>
              </a:r>
            </a:p>
            <a:p>
              <a:pPr>
                <a:lnSpc>
                  <a:spcPct val="102000"/>
                </a:lnSpc>
              </a:pPr>
              <a:r>
                <a:rPr lang="en-US" altLang="en-US" sz="1600" b="1">
                  <a:latin typeface="Times New Roman" panose="02020603050405020304" pitchFamily="18" charset="0"/>
                </a:rPr>
                <a:t>Inputs</a:t>
              </a:r>
            </a:p>
          </p:txBody>
        </p:sp>
        <p:sp>
          <p:nvSpPr>
            <p:cNvPr id="11283" name="Rectangle 19">
              <a:extLst>
                <a:ext uri="{FF2B5EF4-FFF2-40B4-BE49-F238E27FC236}">
                  <a16:creationId xmlns:a16="http://schemas.microsoft.com/office/drawing/2014/main" id="{808BB446-1C6F-0177-26D0-189FBD4C2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3302"/>
              <a:ext cx="2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P0</a:t>
              </a:r>
            </a:p>
          </p:txBody>
        </p:sp>
        <p:sp>
          <p:nvSpPr>
            <p:cNvPr id="11284" name="Rectangle 20">
              <a:extLst>
                <a:ext uri="{FF2B5EF4-FFF2-40B4-BE49-F238E27FC236}">
                  <a16:creationId xmlns:a16="http://schemas.microsoft.com/office/drawing/2014/main" id="{E1E53CDB-B5D0-C0D9-3C78-60376D7D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3302"/>
              <a:ext cx="2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P3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11285" name="Rectangle 21">
              <a:extLst>
                <a:ext uri="{FF2B5EF4-FFF2-40B4-BE49-F238E27FC236}">
                  <a16:creationId xmlns:a16="http://schemas.microsoft.com/office/drawing/2014/main" id="{4E1CEAC9-FCDC-E6EF-85B0-CCB6431C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3302"/>
              <a:ext cx="2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P1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11286" name="Line 22">
              <a:extLst>
                <a:ext uri="{FF2B5EF4-FFF2-40B4-BE49-F238E27FC236}">
                  <a16:creationId xmlns:a16="http://schemas.microsoft.com/office/drawing/2014/main" id="{79F41EC4-164B-0BFA-7B64-D14B0970F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" y="2628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87" name="Line 23">
              <a:extLst>
                <a:ext uri="{FF2B5EF4-FFF2-40B4-BE49-F238E27FC236}">
                  <a16:creationId xmlns:a16="http://schemas.microsoft.com/office/drawing/2014/main" id="{3585ACEA-6CAB-813E-85B1-C710E9895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" y="284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88" name="Line 24">
              <a:extLst>
                <a:ext uri="{FF2B5EF4-FFF2-40B4-BE49-F238E27FC236}">
                  <a16:creationId xmlns:a16="http://schemas.microsoft.com/office/drawing/2014/main" id="{4564F46D-DC86-A451-C135-23B0492F2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" y="2876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89" name="Line 25">
              <a:extLst>
                <a:ext uri="{FF2B5EF4-FFF2-40B4-BE49-F238E27FC236}">
                  <a16:creationId xmlns:a16="http://schemas.microsoft.com/office/drawing/2014/main" id="{31967259-BEA5-039B-178F-4F00A7204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" y="2984"/>
              <a:ext cx="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90" name="Line 26">
              <a:extLst>
                <a:ext uri="{FF2B5EF4-FFF2-40B4-BE49-F238E27FC236}">
                  <a16:creationId xmlns:a16="http://schemas.microsoft.com/office/drawing/2014/main" id="{BC4701B0-C380-78CA-4B70-2AB2F2127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" y="2856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91" name="Line 27">
              <a:extLst>
                <a:ext uri="{FF2B5EF4-FFF2-40B4-BE49-F238E27FC236}">
                  <a16:creationId xmlns:a16="http://schemas.microsoft.com/office/drawing/2014/main" id="{284E802A-AEDA-6F75-C8DC-8884761D4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" y="2880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92" name="Rectangle 28">
              <a:extLst>
                <a:ext uri="{FF2B5EF4-FFF2-40B4-BE49-F238E27FC236}">
                  <a16:creationId xmlns:a16="http://schemas.microsoft.com/office/drawing/2014/main" id="{10A861E6-9ADC-DFFC-7A7F-E852F0EC3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999"/>
              <a:ext cx="54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2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4k byte</a:t>
              </a:r>
            </a:p>
            <a:p>
              <a:pPr algn="ctr">
                <a:lnSpc>
                  <a:spcPct val="102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ROM</a:t>
              </a:r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11293" name="Rectangle 29">
              <a:extLst>
                <a:ext uri="{FF2B5EF4-FFF2-40B4-BE49-F238E27FC236}">
                  <a16:creationId xmlns:a16="http://schemas.microsoft.com/office/drawing/2014/main" id="{1AD2A77E-0392-0078-6F1A-7B727C0EB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007"/>
              <a:ext cx="61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102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128 byte</a:t>
              </a:r>
            </a:p>
            <a:p>
              <a:pPr algn="ctr">
                <a:lnSpc>
                  <a:spcPct val="102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RAM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1294" name="Rectangle 30">
              <a:extLst>
                <a:ext uri="{FF2B5EF4-FFF2-40B4-BE49-F238E27FC236}">
                  <a16:creationId xmlns:a16="http://schemas.microsoft.com/office/drawing/2014/main" id="{EB16B27A-98BD-0C6A-A443-F24A1A2B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3302"/>
              <a:ext cx="2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P2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1295" name="Rectangle 31">
              <a:extLst>
                <a:ext uri="{FF2B5EF4-FFF2-40B4-BE49-F238E27FC236}">
                  <a16:creationId xmlns:a16="http://schemas.microsoft.com/office/drawing/2014/main" id="{38BFE077-A5B6-0DEB-DE3D-9BA71CC4C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04"/>
              <a:ext cx="155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4000"/>
                </a:lnSpc>
              </a:pPr>
              <a:r>
                <a:rPr lang="en-US" altLang="en-US" sz="1400">
                  <a:latin typeface="Times New Roman" panose="02020603050405020304" pitchFamily="18" charset="0"/>
                </a:rPr>
                <a:t> </a:t>
              </a:r>
              <a:r>
                <a:rPr lang="en-US" altLang="en-US" sz="1600" b="1">
                  <a:latin typeface="Bookman Old Style" panose="02050604050505020204" pitchFamily="18" charset="0"/>
                </a:rPr>
                <a:t>(Address / Data)</a:t>
              </a:r>
              <a:endParaRPr lang="en-US" altLang="en-US" sz="1600">
                <a:latin typeface="Bookman Old Style" panose="02050604050505020204" pitchFamily="18" charset="0"/>
              </a:endParaRPr>
            </a:p>
          </p:txBody>
        </p:sp>
        <p:sp>
          <p:nvSpPr>
            <p:cNvPr id="11296" name="Rectangle 32">
              <a:extLst>
                <a:ext uri="{FF2B5EF4-FFF2-40B4-BE49-F238E27FC236}">
                  <a16:creationId xmlns:a16="http://schemas.microsoft.com/office/drawing/2014/main" id="{091ECF4B-26A4-3240-7127-E8AE7DC5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2878"/>
              <a:ext cx="39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TXD</a:t>
              </a:r>
            </a:p>
          </p:txBody>
        </p:sp>
        <p:sp>
          <p:nvSpPr>
            <p:cNvPr id="11297" name="Rectangle 33">
              <a:extLst>
                <a:ext uri="{FF2B5EF4-FFF2-40B4-BE49-F238E27FC236}">
                  <a16:creationId xmlns:a16="http://schemas.microsoft.com/office/drawing/2014/main" id="{ECDDF0EF-FDA8-5719-0A71-62ECA3895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" y="2878"/>
              <a:ext cx="40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6000"/>
                </a:lnSpc>
              </a:pPr>
              <a:r>
                <a:rPr lang="en-US" altLang="en-US" sz="1400" b="1">
                  <a:latin typeface="Times New Roman" panose="02020603050405020304" pitchFamily="18" charset="0"/>
                </a:rPr>
                <a:t>RXD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1298" name="Line 34">
              <a:extLst>
                <a:ext uri="{FF2B5EF4-FFF2-40B4-BE49-F238E27FC236}">
                  <a16:creationId xmlns:a16="http://schemas.microsoft.com/office/drawing/2014/main" id="{7C5E0CB8-27A4-1876-C581-2F50D01B1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6" y="1041"/>
              <a:ext cx="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99" name="Rectangle 35">
              <a:extLst>
                <a:ext uri="{FF2B5EF4-FFF2-40B4-BE49-F238E27FC236}">
                  <a16:creationId xmlns:a16="http://schemas.microsoft.com/office/drawing/2014/main" id="{25264D6F-D245-24EC-2C7C-DB3B4ADFB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" y="2700"/>
              <a:ext cx="24" cy="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00" name="Line 36">
              <a:extLst>
                <a:ext uri="{FF2B5EF4-FFF2-40B4-BE49-F238E27FC236}">
                  <a16:creationId xmlns:a16="http://schemas.microsoft.com/office/drawing/2014/main" id="{63D5C8AE-9E8F-1E1E-298A-0EDD03288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3" y="2692"/>
              <a:ext cx="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01" name="Line 37">
              <a:extLst>
                <a:ext uri="{FF2B5EF4-FFF2-40B4-BE49-F238E27FC236}">
                  <a16:creationId xmlns:a16="http://schemas.microsoft.com/office/drawing/2014/main" id="{3BD030EA-9F18-1428-4D9B-C8933815B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3" y="2692"/>
              <a:ext cx="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02" name="Line 38">
              <a:extLst>
                <a:ext uri="{FF2B5EF4-FFF2-40B4-BE49-F238E27FC236}">
                  <a16:creationId xmlns:a16="http://schemas.microsoft.com/office/drawing/2014/main" id="{4A5E6F9A-90E4-93FD-8BD5-E3AD2D884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5" y="29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03" name="Line 39">
              <a:extLst>
                <a:ext uri="{FF2B5EF4-FFF2-40B4-BE49-F238E27FC236}">
                  <a16:creationId xmlns:a16="http://schemas.microsoft.com/office/drawing/2014/main" id="{4F3D0582-55BD-3E9C-C6AD-A473ECD72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7" y="3008"/>
              <a:ext cx="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1304" name="Group 40">
              <a:extLst>
                <a:ext uri="{FF2B5EF4-FFF2-40B4-BE49-F238E27FC236}">
                  <a16:creationId xmlns:a16="http://schemas.microsoft.com/office/drawing/2014/main" id="{7F2EB061-3AA5-49D0-0FA9-90B85F1BD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" y="949"/>
              <a:ext cx="4063" cy="2339"/>
              <a:chOff x="493" y="949"/>
              <a:chExt cx="4063" cy="2339"/>
            </a:xfrm>
          </p:grpSpPr>
          <p:sp>
            <p:nvSpPr>
              <p:cNvPr id="11306" name="Line 41">
                <a:extLst>
                  <a:ext uri="{FF2B5EF4-FFF2-40B4-BE49-F238E27FC236}">
                    <a16:creationId xmlns:a16="http://schemas.microsoft.com/office/drawing/2014/main" id="{68FA5111-510A-7553-9D08-1C1E6A89E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96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07" name="Line 42">
                <a:extLst>
                  <a:ext uri="{FF2B5EF4-FFF2-40B4-BE49-F238E27FC236}">
                    <a16:creationId xmlns:a16="http://schemas.microsoft.com/office/drawing/2014/main" id="{6F9FD806-44C5-716C-21BD-BC5D5CB78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1" y="3008"/>
                <a:ext cx="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08" name="Line 43">
                <a:extLst>
                  <a:ext uri="{FF2B5EF4-FFF2-40B4-BE49-F238E27FC236}">
                    <a16:creationId xmlns:a16="http://schemas.microsoft.com/office/drawing/2014/main" id="{5B20A614-343C-BEDB-B6BA-2CB240B8F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984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11309" name="Group 44">
                <a:extLst>
                  <a:ext uri="{FF2B5EF4-FFF2-40B4-BE49-F238E27FC236}">
                    <a16:creationId xmlns:a16="http://schemas.microsoft.com/office/drawing/2014/main" id="{086847D3-6C76-3146-D74C-BB328A4F1E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3" y="949"/>
                <a:ext cx="4063" cy="2339"/>
                <a:chOff x="493" y="949"/>
                <a:chExt cx="4063" cy="2339"/>
              </a:xfrm>
            </p:grpSpPr>
            <p:sp>
              <p:nvSpPr>
                <p:cNvPr id="11310" name="Line 45">
                  <a:extLst>
                    <a:ext uri="{FF2B5EF4-FFF2-40B4-BE49-F238E27FC236}">
                      <a16:creationId xmlns:a16="http://schemas.microsoft.com/office/drawing/2014/main" id="{398593A9-F0C9-B4CD-A5D9-2ED9C40EE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2" y="1321"/>
                  <a:ext cx="0" cy="919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11" name="Rectangle 46">
                  <a:extLst>
                    <a:ext uri="{FF2B5EF4-FFF2-40B4-BE49-F238E27FC236}">
                      <a16:creationId xmlns:a16="http://schemas.microsoft.com/office/drawing/2014/main" id="{0D1B7580-50E4-0A88-14F2-BCB07D3D8B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" y="949"/>
                  <a:ext cx="808" cy="36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312" name="Rectangle 47">
                  <a:extLst>
                    <a:ext uri="{FF2B5EF4-FFF2-40B4-BE49-F238E27FC236}">
                      <a16:creationId xmlns:a16="http://schemas.microsoft.com/office/drawing/2014/main" id="{5E59232D-0F1E-E194-AAE1-C0D855AD2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7" y="949"/>
                  <a:ext cx="504" cy="36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313" name="Line 48">
                  <a:extLst>
                    <a:ext uri="{FF2B5EF4-FFF2-40B4-BE49-F238E27FC236}">
                      <a16:creationId xmlns:a16="http://schemas.microsoft.com/office/drawing/2014/main" id="{F06AAA2D-4AC7-84C0-F582-090D5ED4F6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3" y="1325"/>
                  <a:ext cx="0" cy="2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14" name="Rectangle 49">
                  <a:extLst>
                    <a:ext uri="{FF2B5EF4-FFF2-40B4-BE49-F238E27FC236}">
                      <a16:creationId xmlns:a16="http://schemas.microsoft.com/office/drawing/2014/main" id="{4A8B75B0-BC27-E825-4AD0-96B815BC83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1" y="1589"/>
                  <a:ext cx="504" cy="36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315" name="Rectangle 50">
                  <a:extLst>
                    <a:ext uri="{FF2B5EF4-FFF2-40B4-BE49-F238E27FC236}">
                      <a16:creationId xmlns:a16="http://schemas.microsoft.com/office/drawing/2014/main" id="{F1DE85F9-AE75-4596-DD3F-B3020A64E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1" y="2260"/>
                  <a:ext cx="504" cy="36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316" name="Line 51">
                  <a:extLst>
                    <a:ext uri="{FF2B5EF4-FFF2-40B4-BE49-F238E27FC236}">
                      <a16:creationId xmlns:a16="http://schemas.microsoft.com/office/drawing/2014/main" id="{CEF4ABCA-7651-60FF-B743-0D6DA945DA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01" y="1941"/>
                  <a:ext cx="0" cy="3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17" name="Rectangle 52">
                  <a:extLst>
                    <a:ext uri="{FF2B5EF4-FFF2-40B4-BE49-F238E27FC236}">
                      <a16:creationId xmlns:a16="http://schemas.microsoft.com/office/drawing/2014/main" id="{E95C0CF6-D781-1BDC-C788-F6AD5715A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7" y="2260"/>
                  <a:ext cx="504" cy="36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318" name="Rectangle 53">
                  <a:extLst>
                    <a:ext uri="{FF2B5EF4-FFF2-40B4-BE49-F238E27FC236}">
                      <a16:creationId xmlns:a16="http://schemas.microsoft.com/office/drawing/2014/main" id="{17A0F96A-899F-4DE1-879B-69C5E4076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260"/>
                  <a:ext cx="504" cy="36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319" name="Rectangle 54">
                  <a:extLst>
                    <a:ext uri="{FF2B5EF4-FFF2-40B4-BE49-F238E27FC236}">
                      <a16:creationId xmlns:a16="http://schemas.microsoft.com/office/drawing/2014/main" id="{6D6A3DE8-4DA3-C05F-8794-1E7509FBA1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949"/>
                  <a:ext cx="504" cy="36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320" name="Rectangle 55">
                  <a:extLst>
                    <a:ext uri="{FF2B5EF4-FFF2-40B4-BE49-F238E27FC236}">
                      <a16:creationId xmlns:a16="http://schemas.microsoft.com/office/drawing/2014/main" id="{5A92B096-9DC9-2405-E2A6-E32277487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949"/>
                  <a:ext cx="504" cy="36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321" name="Line 56">
                  <a:extLst>
                    <a:ext uri="{FF2B5EF4-FFF2-40B4-BE49-F238E27FC236}">
                      <a16:creationId xmlns:a16="http://schemas.microsoft.com/office/drawing/2014/main" id="{4A23F3CB-E5F8-952D-9CDF-85FCFD55B7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9" y="2628"/>
                  <a:ext cx="0" cy="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22" name="Line 57">
                  <a:extLst>
                    <a:ext uri="{FF2B5EF4-FFF2-40B4-BE49-F238E27FC236}">
                      <a16:creationId xmlns:a16="http://schemas.microsoft.com/office/drawing/2014/main" id="{793218C1-8A32-D459-8E27-D4472A2E3E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1" y="2628"/>
                  <a:ext cx="0" cy="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23" name="Line 58">
                  <a:extLst>
                    <a:ext uri="{FF2B5EF4-FFF2-40B4-BE49-F238E27FC236}">
                      <a16:creationId xmlns:a16="http://schemas.microsoft.com/office/drawing/2014/main" id="{8945EBF9-D1F7-EB09-CE23-DECBDC6DE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8" y="1321"/>
                  <a:ext cx="0" cy="927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24" name="Line 59">
                  <a:extLst>
                    <a:ext uri="{FF2B5EF4-FFF2-40B4-BE49-F238E27FC236}">
                      <a16:creationId xmlns:a16="http://schemas.microsoft.com/office/drawing/2014/main" id="{008CA36D-CC6D-7E21-6642-21020FAFBE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0" y="2632"/>
                  <a:ext cx="0" cy="65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25" name="Line 60">
                  <a:extLst>
                    <a:ext uri="{FF2B5EF4-FFF2-40B4-BE49-F238E27FC236}">
                      <a16:creationId xmlns:a16="http://schemas.microsoft.com/office/drawing/2014/main" id="{59FC88C9-7563-6D2A-2896-BA44D4BC7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3" y="1769"/>
                  <a:ext cx="3183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26" name="Line 61">
                  <a:extLst>
                    <a:ext uri="{FF2B5EF4-FFF2-40B4-BE49-F238E27FC236}">
                      <a16:creationId xmlns:a16="http://schemas.microsoft.com/office/drawing/2014/main" id="{BBDD3C25-675D-BB8D-7590-BB234240A0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9" y="1329"/>
                  <a:ext cx="0" cy="911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27" name="Line 62">
                  <a:extLst>
                    <a:ext uri="{FF2B5EF4-FFF2-40B4-BE49-F238E27FC236}">
                      <a16:creationId xmlns:a16="http://schemas.microsoft.com/office/drawing/2014/main" id="{C92D6C2A-7106-5A21-2FFD-4E05F013A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8" y="2632"/>
                  <a:ext cx="0" cy="65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28" name="Line 63">
                  <a:extLst>
                    <a:ext uri="{FF2B5EF4-FFF2-40B4-BE49-F238E27FC236}">
                      <a16:creationId xmlns:a16="http://schemas.microsoft.com/office/drawing/2014/main" id="{88F98D0D-4FF3-7DAD-6CC6-70AAC68385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52" y="2632"/>
                  <a:ext cx="0" cy="65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29" name="Line 64">
                  <a:extLst>
                    <a:ext uri="{FF2B5EF4-FFF2-40B4-BE49-F238E27FC236}">
                      <a16:creationId xmlns:a16="http://schemas.microsoft.com/office/drawing/2014/main" id="{05336B9F-1CEA-0091-888C-E04B24220B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7" y="2636"/>
                  <a:ext cx="0" cy="2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30" name="Line 65">
                  <a:extLst>
                    <a:ext uri="{FF2B5EF4-FFF2-40B4-BE49-F238E27FC236}">
                      <a16:creationId xmlns:a16="http://schemas.microsoft.com/office/drawing/2014/main" id="{5D57B935-43DB-9923-7C52-DCB20E684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5" y="2872"/>
                  <a:ext cx="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31" name="Line 66">
                  <a:extLst>
                    <a:ext uri="{FF2B5EF4-FFF2-40B4-BE49-F238E27FC236}">
                      <a16:creationId xmlns:a16="http://schemas.microsoft.com/office/drawing/2014/main" id="{E3BAE001-CBF4-8411-77A1-FBE5E56DC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7" y="2884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32" name="Line 67">
                  <a:extLst>
                    <a:ext uri="{FF2B5EF4-FFF2-40B4-BE49-F238E27FC236}">
                      <a16:creationId xmlns:a16="http://schemas.microsoft.com/office/drawing/2014/main" id="{B7608F68-A4A4-384C-D651-B46A85B262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0" y="2632"/>
                  <a:ext cx="0" cy="65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33" name="Line 68">
                  <a:extLst>
                    <a:ext uri="{FF2B5EF4-FFF2-40B4-BE49-F238E27FC236}">
                      <a16:creationId xmlns:a16="http://schemas.microsoft.com/office/drawing/2014/main" id="{FE5205AA-905F-1492-D1C9-24A07063A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2628"/>
                  <a:ext cx="0" cy="2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34" name="Line 69">
                  <a:extLst>
                    <a:ext uri="{FF2B5EF4-FFF2-40B4-BE49-F238E27FC236}">
                      <a16:creationId xmlns:a16="http://schemas.microsoft.com/office/drawing/2014/main" id="{BA5355CA-9F9B-F62E-B005-EB748BAC18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40" y="2604"/>
                  <a:ext cx="0" cy="2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35" name="Rectangle 70">
                  <a:extLst>
                    <a:ext uri="{FF2B5EF4-FFF2-40B4-BE49-F238E27FC236}">
                      <a16:creationId xmlns:a16="http://schemas.microsoft.com/office/drawing/2014/main" id="{7B719CD5-7CB8-6D8C-8981-BEB8018917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9" y="2260"/>
                  <a:ext cx="895" cy="36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1336" name="Line 71">
                  <a:extLst>
                    <a:ext uri="{FF2B5EF4-FFF2-40B4-BE49-F238E27FC236}">
                      <a16:creationId xmlns:a16="http://schemas.microsoft.com/office/drawing/2014/main" id="{AB0A9D8F-3CA1-8EFB-9846-4FC49DBD59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57" y="2752"/>
                  <a:ext cx="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37" name="Line 72">
                  <a:extLst>
                    <a:ext uri="{FF2B5EF4-FFF2-40B4-BE49-F238E27FC236}">
                      <a16:creationId xmlns:a16="http://schemas.microsoft.com/office/drawing/2014/main" id="{BEA20A01-EFC2-6661-5CE0-9425577059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5" y="2752"/>
                  <a:ext cx="1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38" name="Line 73">
                  <a:extLst>
                    <a:ext uri="{FF2B5EF4-FFF2-40B4-BE49-F238E27FC236}">
                      <a16:creationId xmlns:a16="http://schemas.microsoft.com/office/drawing/2014/main" id="{DCF7F43C-1157-43EF-A597-4FE12D1AF3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3" y="2628"/>
                  <a:ext cx="0" cy="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39" name="Line 74">
                  <a:extLst>
                    <a:ext uri="{FF2B5EF4-FFF2-40B4-BE49-F238E27FC236}">
                      <a16:creationId xmlns:a16="http://schemas.microsoft.com/office/drawing/2014/main" id="{7E4D612D-08BB-F073-4234-B6F645718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7" y="2628"/>
                  <a:ext cx="0" cy="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1340" name="Line 75">
                  <a:extLst>
                    <a:ext uri="{FF2B5EF4-FFF2-40B4-BE49-F238E27FC236}">
                      <a16:creationId xmlns:a16="http://schemas.microsoft.com/office/drawing/2014/main" id="{4B052529-2A5E-670F-3B58-BD63CC0E6C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41" y="1941"/>
                  <a:ext cx="0" cy="3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11305" name="Text Box 76">
              <a:extLst>
                <a:ext uri="{FF2B5EF4-FFF2-40B4-BE49-F238E27FC236}">
                  <a16:creationId xmlns:a16="http://schemas.microsoft.com/office/drawing/2014/main" id="{5FD76AE7-47FC-D370-EAAA-27D23971E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" y="3052"/>
              <a:ext cx="120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600" b="1">
                  <a:latin typeface="Times New Roman" panose="02020603050405020304" pitchFamily="18" charset="0"/>
                </a:rPr>
                <a:t>1MHz-16MHz</a:t>
              </a:r>
              <a:endParaRPr lang="en-US" altLang="en-US" sz="1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4E2C378-4ED5-CC19-9974-1A4125E28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D6BFB65-E8DD-A3A2-D782-468805A87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Employs CISC, Harvard architecture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8 bit CPU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40 pin DIP(40(physical)=32_I/O+8,64(logical)=(24*2)+16)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4K on chip ROM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128 bytes of on chip RAM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128 bytes address space reserved for SFRs, available ONLY 21 bytes/sfr’s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4 ,8-bit parallel port peripherals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Two 16 bit timers/counters peripheral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Full Duplex UART serial peripheral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On-chip clock oscillator requires ext crystal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Interrupt Control logic which supports 6 sources,5 vectored interrupts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Can support up to max 64k of ROM (hence 60k ext)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Can support up to addition max 64k ex-RAM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F78B74B-F030-AA39-2AF8-440B5F8BD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3777866" cy="463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80CF98D4-05BD-93C2-C3EC-EC154DA35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Pin-out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16F5D-17CF-495E-630E-50E729E95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136" y="1676399"/>
            <a:ext cx="2863464" cy="46195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80CF98D4-05BD-93C2-C3EC-EC154DA35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Pin-out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88ACA-4380-9A62-2328-02696792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0" y="1676400"/>
            <a:ext cx="8178270" cy="49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6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2A5A48B-A961-5A10-B90A-F979FD2C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/>
              <a:t>Simplified Pin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F75BB-C1D4-E778-42E5-0E5B9B8C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38" y="1249362"/>
            <a:ext cx="6564923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EDEB55E-ED23-0EF2-A732-F90EF54A6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68D10E8-362E-C038-42DA-1AAB0A898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32EACEE1-6D73-35F3-3A4E-37F3C7AAE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AF8C463-BC73-4DA8-66D6-8ED7661D6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3E06B-A77D-3953-FA43-AA486F6C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" y="0"/>
            <a:ext cx="910605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2530</TotalTime>
  <Words>189</Words>
  <Application>Microsoft Office PowerPoint</Application>
  <PresentationFormat>On-screen Show (4:3)</PresentationFormat>
  <Paragraphs>54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Tahoma</vt:lpstr>
      <vt:lpstr>Times New Roman</vt:lpstr>
      <vt:lpstr>Default Design</vt:lpstr>
      <vt:lpstr>PowerPoint Presentation</vt:lpstr>
      <vt:lpstr>Features</vt:lpstr>
      <vt:lpstr>Pin-out diagram</vt:lpstr>
      <vt:lpstr>Pin-out diagram</vt:lpstr>
      <vt:lpstr>Simplified Pin Diagram</vt:lpstr>
      <vt:lpstr>PowerPoint Presentation</vt:lpstr>
      <vt:lpstr>PowerPoint Presentation</vt:lpstr>
      <vt:lpstr>PowerPoint Presentation</vt:lpstr>
      <vt:lpstr>PowerPoint Presentation</vt:lpstr>
      <vt:lpstr>Power on reset circuit with  switch for run time reset</vt:lpstr>
      <vt:lpstr>CRYSTAL CKT </vt:lpstr>
      <vt:lpstr>PowerPoint Presentation</vt:lpstr>
    </vt:vector>
  </TitlesOfParts>
  <Company>eclaimonline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 S R A Raju</dc:creator>
  <cp:lastModifiedBy>Chandramouli</cp:lastModifiedBy>
  <cp:revision>179</cp:revision>
  <dcterms:created xsi:type="dcterms:W3CDTF">2006-01-11T14:24:03Z</dcterms:created>
  <dcterms:modified xsi:type="dcterms:W3CDTF">2023-11-01T13:01:44Z</dcterms:modified>
</cp:coreProperties>
</file>