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5" r:id="rId3"/>
    <p:sldId id="266" r:id="rId4"/>
    <p:sldId id="267" r:id="rId5"/>
    <p:sldId id="268" r:id="rId6"/>
    <p:sldId id="269" r:id="rId7"/>
    <p:sldId id="270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2805EB-648A-4949-9E88-0A19A219E50E}" type="datetimeFigureOut">
              <a:rPr lang="en-US" smtClean="0"/>
              <a:pPr/>
              <a:t>11/6/2023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415B06-D5CC-4D32-82AA-97D5F6698F9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383DB5-B112-4921-801B-22780A66E71E}" type="slidenum">
              <a:rPr lang="el-GR">
                <a:latin typeface="Arial" charset="0"/>
                <a:cs typeface="Arial" charset="0"/>
              </a:rPr>
              <a:pPr/>
              <a:t>13</a:t>
            </a:fld>
            <a:endParaRPr lang="el-GR">
              <a:latin typeface="Arial" charset="0"/>
              <a:cs typeface="Arial" charset="0"/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1310D-5BF5-4779-AC5F-120BD15F5D46}" type="datetime1">
              <a:rPr lang="en-US" smtClean="0"/>
              <a:pPr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VECTOR INDIA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AA836-B673-4196-B8F7-256B1FDD9C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11DF1-89BD-42E7-837E-DF2B07B00E22}" type="datetime1">
              <a:rPr lang="en-US" smtClean="0"/>
              <a:pPr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VECTOR INDIA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AA836-B673-4196-B8F7-256B1FDD9C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C66B-64CE-4445-A11F-88D8E2C8FEA4}" type="datetime1">
              <a:rPr lang="en-US" smtClean="0"/>
              <a:pPr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VECTOR INDIA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AA836-B673-4196-B8F7-256B1FDD9C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428A-80E1-43D7-BBF7-B62467D18E0D}" type="datetime1">
              <a:rPr lang="en-US" smtClean="0"/>
              <a:pPr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VECTOR INDIA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AA836-B673-4196-B8F7-256B1FDD9C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FA83C-5970-44DD-93F8-83684FF4EE74}" type="datetime1">
              <a:rPr lang="en-US" smtClean="0"/>
              <a:pPr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VECTOR INDIA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AA836-B673-4196-B8F7-256B1FDD9C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135E8-AC44-4C9C-B7EC-450FCFA26716}" type="datetime1">
              <a:rPr lang="en-US" smtClean="0"/>
              <a:pPr/>
              <a:t>11/6/2023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VECTOR INDIA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AA836-B673-4196-B8F7-256B1FDD9C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A4874-63A4-4AA0-A953-FED6A941D4A6}" type="datetime1">
              <a:rPr lang="en-US" smtClean="0"/>
              <a:pPr/>
              <a:t>11/6/2023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VECTOR INDIA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AA836-B673-4196-B8F7-256B1FDD9C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3343C-10B6-4216-AF39-F23A88CABD43}" type="datetime1">
              <a:rPr lang="en-US" smtClean="0"/>
              <a:pPr/>
              <a:t>11/6/2023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VECTOR INDIA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AA836-B673-4196-B8F7-256B1FDD9C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A2F98-B1E0-4CE5-95B8-49BFA5E35F4B}" type="datetime1">
              <a:rPr lang="en-US" smtClean="0"/>
              <a:pPr/>
              <a:t>11/6/2023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VECTOR INDIA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AA836-B673-4196-B8F7-256B1FDD9C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78ED3-FC89-4E45-8A82-1775877A33BE}" type="datetime1">
              <a:rPr lang="en-US" smtClean="0"/>
              <a:pPr/>
              <a:t>11/6/2023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VECTOR INDIA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AA836-B673-4196-B8F7-256B1FDD9C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B2413-869C-46E4-8DF7-C20706E8719C}" type="datetime1">
              <a:rPr lang="en-US" smtClean="0"/>
              <a:pPr/>
              <a:t>11/6/2023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VECTOR INDIA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AA836-B673-4196-B8F7-256B1FDD9C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D3820A-86E9-4A52-93F1-84D50A2E071E}" type="datetime1">
              <a:rPr lang="en-US" smtClean="0"/>
              <a:pPr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VECTOR INDIA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AA836-B673-4196-B8F7-256B1FDD9CD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I/O PORTS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AA836-B673-4196-B8F7-256B1FDD9CD5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VECTOR INDIA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VECTOR INDIA</a:t>
            </a:r>
            <a:endParaRPr lang="el-GR">
              <a:latin typeface="Arial" charset="0"/>
              <a:cs typeface="Arial" charset="0"/>
            </a:endParaRPr>
          </a:p>
        </p:txBody>
      </p:sp>
      <p:sp>
        <p:nvSpPr>
          <p:cNvPr id="532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3BBF99F-EA22-4DD5-8819-A91EC4EF0154}" type="slidenum">
              <a:rPr lang="el-GR">
                <a:latin typeface="Arial" charset="0"/>
                <a:cs typeface="Arial" charset="0"/>
              </a:rPr>
              <a:pPr/>
              <a:t>10</a:t>
            </a:fld>
            <a:endParaRPr lang="el-GR">
              <a:latin typeface="Arial" charset="0"/>
              <a:cs typeface="Arial" charset="0"/>
            </a:endParaRPr>
          </a:p>
        </p:txBody>
      </p:sp>
      <p:sp>
        <p:nvSpPr>
          <p:cNvPr id="532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latin typeface="Times New Roman" pitchFamily="18" charset="0"/>
                <a:ea typeface="PMingLiU" pitchFamily="18" charset="-120"/>
              </a:rPr>
              <a:t>Tri-state Buffer</a:t>
            </a:r>
          </a:p>
        </p:txBody>
      </p:sp>
      <p:sp>
        <p:nvSpPr>
          <p:cNvPr id="53253" name="AutoShape 3"/>
          <p:cNvSpPr>
            <a:spLocks noChangeArrowheads="1"/>
          </p:cNvSpPr>
          <p:nvPr/>
        </p:nvSpPr>
        <p:spPr bwMode="auto">
          <a:xfrm rot="-5400000">
            <a:off x="2324100" y="2133600"/>
            <a:ext cx="685800" cy="609600"/>
          </a:xfrm>
          <a:prstGeom prst="triangle">
            <a:avLst>
              <a:gd name="adj" fmla="val 50000"/>
            </a:avLst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54" name="Line 4"/>
          <p:cNvSpPr>
            <a:spLocks noChangeShapeType="1"/>
          </p:cNvSpPr>
          <p:nvPr/>
        </p:nvSpPr>
        <p:spPr bwMode="auto">
          <a:xfrm>
            <a:off x="1752600" y="2438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255" name="Line 5"/>
          <p:cNvSpPr>
            <a:spLocks noChangeShapeType="1"/>
          </p:cNvSpPr>
          <p:nvPr/>
        </p:nvSpPr>
        <p:spPr bwMode="auto">
          <a:xfrm>
            <a:off x="2971800" y="24384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256" name="Line 6"/>
          <p:cNvSpPr>
            <a:spLocks noChangeShapeType="1"/>
          </p:cNvSpPr>
          <p:nvPr/>
        </p:nvSpPr>
        <p:spPr bwMode="auto">
          <a:xfrm>
            <a:off x="2743200" y="2667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257" name="Text Box 7"/>
          <p:cNvSpPr txBox="1">
            <a:spLocks noChangeArrowheads="1"/>
          </p:cNvSpPr>
          <p:nvPr/>
        </p:nvSpPr>
        <p:spPr bwMode="auto">
          <a:xfrm>
            <a:off x="1371600" y="2057400"/>
            <a:ext cx="990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TW">
                <a:latin typeface="Times New Roman" pitchFamily="18" charset="0"/>
                <a:ea typeface="PMingLiU" pitchFamily="18" charset="-120"/>
              </a:rPr>
              <a:t>Output</a:t>
            </a:r>
          </a:p>
        </p:txBody>
      </p:sp>
      <p:sp>
        <p:nvSpPr>
          <p:cNvPr id="53258" name="Text Box 8"/>
          <p:cNvSpPr txBox="1">
            <a:spLocks noChangeArrowheads="1"/>
          </p:cNvSpPr>
          <p:nvPr/>
        </p:nvSpPr>
        <p:spPr bwMode="auto">
          <a:xfrm>
            <a:off x="3200400" y="2057400"/>
            <a:ext cx="990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TW">
                <a:latin typeface="Times New Roman" pitchFamily="18" charset="0"/>
                <a:ea typeface="PMingLiU" pitchFamily="18" charset="-120"/>
              </a:rPr>
              <a:t>Input</a:t>
            </a:r>
          </a:p>
        </p:txBody>
      </p:sp>
      <p:sp>
        <p:nvSpPr>
          <p:cNvPr id="53259" name="Text Box 9"/>
          <p:cNvSpPr txBox="1">
            <a:spLocks noChangeArrowheads="1"/>
          </p:cNvSpPr>
          <p:nvPr/>
        </p:nvSpPr>
        <p:spPr bwMode="auto">
          <a:xfrm>
            <a:off x="2057400" y="2971800"/>
            <a:ext cx="2057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TW">
                <a:latin typeface="Times New Roman" pitchFamily="18" charset="0"/>
                <a:ea typeface="PMingLiU" pitchFamily="18" charset="-120"/>
              </a:rPr>
              <a:t>Tri-state control (active high)</a:t>
            </a:r>
          </a:p>
        </p:txBody>
      </p:sp>
      <p:sp>
        <p:nvSpPr>
          <p:cNvPr id="53260" name="AutoShape 10"/>
          <p:cNvSpPr>
            <a:spLocks noChangeArrowheads="1"/>
          </p:cNvSpPr>
          <p:nvPr/>
        </p:nvSpPr>
        <p:spPr bwMode="auto">
          <a:xfrm rot="-5400000">
            <a:off x="1600200" y="4343400"/>
            <a:ext cx="685800" cy="609600"/>
          </a:xfrm>
          <a:prstGeom prst="triangle">
            <a:avLst>
              <a:gd name="adj" fmla="val 50000"/>
            </a:avLst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61" name="Line 11"/>
          <p:cNvSpPr>
            <a:spLocks noChangeShapeType="1"/>
          </p:cNvSpPr>
          <p:nvPr/>
        </p:nvSpPr>
        <p:spPr bwMode="auto">
          <a:xfrm>
            <a:off x="1028700" y="4648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262" name="Line 12"/>
          <p:cNvSpPr>
            <a:spLocks noChangeShapeType="1"/>
          </p:cNvSpPr>
          <p:nvPr/>
        </p:nvSpPr>
        <p:spPr bwMode="auto">
          <a:xfrm>
            <a:off x="2247900" y="46482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263" name="Line 13"/>
          <p:cNvSpPr>
            <a:spLocks noChangeShapeType="1"/>
          </p:cNvSpPr>
          <p:nvPr/>
        </p:nvSpPr>
        <p:spPr bwMode="auto">
          <a:xfrm>
            <a:off x="2019300" y="4876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264" name="Text Box 14"/>
          <p:cNvSpPr txBox="1">
            <a:spLocks noChangeArrowheads="1"/>
          </p:cNvSpPr>
          <p:nvPr/>
        </p:nvSpPr>
        <p:spPr bwMode="auto">
          <a:xfrm>
            <a:off x="2362200" y="4281488"/>
            <a:ext cx="381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TW">
                <a:latin typeface="Times New Roman" pitchFamily="18" charset="0"/>
                <a:ea typeface="PMingLiU" pitchFamily="18" charset="-120"/>
              </a:rPr>
              <a:t>L</a:t>
            </a:r>
          </a:p>
        </p:txBody>
      </p:sp>
      <p:sp>
        <p:nvSpPr>
          <p:cNvPr id="53265" name="AutoShape 15"/>
          <p:cNvSpPr>
            <a:spLocks noChangeArrowheads="1"/>
          </p:cNvSpPr>
          <p:nvPr/>
        </p:nvSpPr>
        <p:spPr bwMode="auto">
          <a:xfrm rot="-5400000">
            <a:off x="4305300" y="4343400"/>
            <a:ext cx="685800" cy="609600"/>
          </a:xfrm>
          <a:prstGeom prst="triangle">
            <a:avLst>
              <a:gd name="adj" fmla="val 50000"/>
            </a:avLst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66" name="Line 16"/>
          <p:cNvSpPr>
            <a:spLocks noChangeShapeType="1"/>
          </p:cNvSpPr>
          <p:nvPr/>
        </p:nvSpPr>
        <p:spPr bwMode="auto">
          <a:xfrm>
            <a:off x="3733800" y="4648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267" name="Line 17"/>
          <p:cNvSpPr>
            <a:spLocks noChangeShapeType="1"/>
          </p:cNvSpPr>
          <p:nvPr/>
        </p:nvSpPr>
        <p:spPr bwMode="auto">
          <a:xfrm>
            <a:off x="4953000" y="46482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268" name="Line 18"/>
          <p:cNvSpPr>
            <a:spLocks noChangeShapeType="1"/>
          </p:cNvSpPr>
          <p:nvPr/>
        </p:nvSpPr>
        <p:spPr bwMode="auto">
          <a:xfrm>
            <a:off x="4724400" y="4876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269" name="Text Box 19"/>
          <p:cNvSpPr txBox="1">
            <a:spLocks noChangeArrowheads="1"/>
          </p:cNvSpPr>
          <p:nvPr/>
        </p:nvSpPr>
        <p:spPr bwMode="auto">
          <a:xfrm>
            <a:off x="5181600" y="42672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TW">
                <a:latin typeface="Times New Roman" pitchFamily="18" charset="0"/>
                <a:ea typeface="PMingLiU" pitchFamily="18" charset="-120"/>
              </a:rPr>
              <a:t>H</a:t>
            </a:r>
          </a:p>
        </p:txBody>
      </p:sp>
      <p:sp>
        <p:nvSpPr>
          <p:cNvPr id="53270" name="AutoShape 20"/>
          <p:cNvSpPr>
            <a:spLocks noChangeArrowheads="1"/>
          </p:cNvSpPr>
          <p:nvPr/>
        </p:nvSpPr>
        <p:spPr bwMode="auto">
          <a:xfrm rot="-5400000">
            <a:off x="7124700" y="4343400"/>
            <a:ext cx="685800" cy="609600"/>
          </a:xfrm>
          <a:prstGeom prst="triangle">
            <a:avLst>
              <a:gd name="adj" fmla="val 50000"/>
            </a:avLst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71" name="Line 21"/>
          <p:cNvSpPr>
            <a:spLocks noChangeShapeType="1"/>
          </p:cNvSpPr>
          <p:nvPr/>
        </p:nvSpPr>
        <p:spPr bwMode="auto">
          <a:xfrm>
            <a:off x="6553200" y="4648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272" name="Line 22"/>
          <p:cNvSpPr>
            <a:spLocks noChangeShapeType="1"/>
          </p:cNvSpPr>
          <p:nvPr/>
        </p:nvSpPr>
        <p:spPr bwMode="auto">
          <a:xfrm>
            <a:off x="7772400" y="46482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273" name="Line 23"/>
          <p:cNvSpPr>
            <a:spLocks noChangeShapeType="1"/>
          </p:cNvSpPr>
          <p:nvPr/>
        </p:nvSpPr>
        <p:spPr bwMode="auto">
          <a:xfrm>
            <a:off x="7543800" y="4876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274" name="Text Box 24"/>
          <p:cNvSpPr txBox="1">
            <a:spLocks noChangeArrowheads="1"/>
          </p:cNvSpPr>
          <p:nvPr/>
        </p:nvSpPr>
        <p:spPr bwMode="auto">
          <a:xfrm>
            <a:off x="6324600" y="4267200"/>
            <a:ext cx="838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TW">
                <a:latin typeface="Times New Roman" pitchFamily="18" charset="0"/>
                <a:ea typeface="PMingLiU" pitchFamily="18" charset="-120"/>
              </a:rPr>
              <a:t>Low</a:t>
            </a:r>
          </a:p>
        </p:txBody>
      </p:sp>
      <p:sp>
        <p:nvSpPr>
          <p:cNvPr id="53275" name="Text Box 25"/>
          <p:cNvSpPr txBox="1">
            <a:spLocks noChangeArrowheads="1"/>
          </p:cNvSpPr>
          <p:nvPr/>
        </p:nvSpPr>
        <p:spPr bwMode="auto">
          <a:xfrm>
            <a:off x="6858000" y="5181600"/>
            <a:ext cx="2057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TW">
                <a:latin typeface="Times New Roman" pitchFamily="18" charset="0"/>
                <a:ea typeface="PMingLiU" pitchFamily="18" charset="-120"/>
              </a:rPr>
              <a:t>Highimpedance (open-circuit)</a:t>
            </a:r>
          </a:p>
        </p:txBody>
      </p:sp>
      <p:sp>
        <p:nvSpPr>
          <p:cNvPr id="53276" name="Text Box 26"/>
          <p:cNvSpPr txBox="1">
            <a:spLocks noChangeArrowheads="1"/>
          </p:cNvSpPr>
          <p:nvPr/>
        </p:nvSpPr>
        <p:spPr bwMode="auto">
          <a:xfrm>
            <a:off x="4495800" y="52578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TW">
                <a:latin typeface="Times New Roman" pitchFamily="18" charset="0"/>
                <a:ea typeface="PMingLiU" pitchFamily="18" charset="-120"/>
              </a:rPr>
              <a:t>H</a:t>
            </a:r>
          </a:p>
        </p:txBody>
      </p:sp>
      <p:sp>
        <p:nvSpPr>
          <p:cNvPr id="53277" name="Text Box 27"/>
          <p:cNvSpPr txBox="1">
            <a:spLocks noChangeArrowheads="1"/>
          </p:cNvSpPr>
          <p:nvPr/>
        </p:nvSpPr>
        <p:spPr bwMode="auto">
          <a:xfrm>
            <a:off x="1828800" y="52578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TW">
                <a:latin typeface="Times New Roman" pitchFamily="18" charset="0"/>
                <a:ea typeface="PMingLiU" pitchFamily="18" charset="-120"/>
              </a:rPr>
              <a:t>H</a:t>
            </a:r>
          </a:p>
        </p:txBody>
      </p:sp>
      <p:sp>
        <p:nvSpPr>
          <p:cNvPr id="53278" name="Text Box 28"/>
          <p:cNvSpPr txBox="1">
            <a:spLocks noChangeArrowheads="1"/>
          </p:cNvSpPr>
          <p:nvPr/>
        </p:nvSpPr>
        <p:spPr bwMode="auto">
          <a:xfrm>
            <a:off x="1143000" y="42672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TW">
                <a:latin typeface="Times New Roman" pitchFamily="18" charset="0"/>
                <a:ea typeface="PMingLiU" pitchFamily="18" charset="-120"/>
              </a:rPr>
              <a:t>L</a:t>
            </a:r>
          </a:p>
        </p:txBody>
      </p:sp>
      <p:sp>
        <p:nvSpPr>
          <p:cNvPr id="53279" name="Text Box 29"/>
          <p:cNvSpPr txBox="1">
            <a:spLocks noChangeArrowheads="1"/>
          </p:cNvSpPr>
          <p:nvPr/>
        </p:nvSpPr>
        <p:spPr bwMode="auto">
          <a:xfrm>
            <a:off x="3733800" y="42672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TW">
                <a:latin typeface="Times New Roman" pitchFamily="18" charset="0"/>
                <a:ea typeface="PMingLiU" pitchFamily="18" charset="-120"/>
              </a:rPr>
              <a:t>H</a:t>
            </a:r>
          </a:p>
        </p:txBody>
      </p:sp>
      <p:sp>
        <p:nvSpPr>
          <p:cNvPr id="53280" name="Line 30"/>
          <p:cNvSpPr>
            <a:spLocks noChangeShapeType="1"/>
          </p:cNvSpPr>
          <p:nvPr/>
        </p:nvSpPr>
        <p:spPr bwMode="auto">
          <a:xfrm flipH="1" flipV="1">
            <a:off x="7543800" y="4572000"/>
            <a:ext cx="2286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3281" name="Line 31"/>
          <p:cNvSpPr>
            <a:spLocks noChangeShapeType="1"/>
          </p:cNvSpPr>
          <p:nvPr/>
        </p:nvSpPr>
        <p:spPr bwMode="auto">
          <a:xfrm flipH="1">
            <a:off x="1676400" y="4648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3282" name="Line 32"/>
          <p:cNvSpPr>
            <a:spLocks noChangeShapeType="1"/>
          </p:cNvSpPr>
          <p:nvPr/>
        </p:nvSpPr>
        <p:spPr bwMode="auto">
          <a:xfrm flipH="1">
            <a:off x="4419600" y="4648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VECTOR INDIA</a:t>
            </a:r>
            <a:endParaRPr lang="el-GR">
              <a:latin typeface="Arial" charset="0"/>
              <a:cs typeface="Arial" charset="0"/>
            </a:endParaRPr>
          </a:p>
        </p:txBody>
      </p:sp>
      <p:sp>
        <p:nvSpPr>
          <p:cNvPr id="5427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2928B2F-DF41-4D10-A7E1-8BB921AB0AE9}" type="slidenum">
              <a:rPr lang="el-GR">
                <a:latin typeface="Arial" charset="0"/>
                <a:cs typeface="Arial" charset="0"/>
              </a:rPr>
              <a:pPr/>
              <a:t>11</a:t>
            </a:fld>
            <a:endParaRPr lang="el-GR">
              <a:latin typeface="Arial" charset="0"/>
              <a:cs typeface="Arial" charset="0"/>
            </a:endParaRPr>
          </a:p>
        </p:txBody>
      </p:sp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latin typeface="Times New Roman" pitchFamily="18" charset="0"/>
                <a:ea typeface="PMingLiU" pitchFamily="18" charset="-120"/>
              </a:rPr>
              <a:t>Writing “1” to Output Pin P1.X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838200" y="1981200"/>
            <a:ext cx="7924800" cy="3795713"/>
            <a:chOff x="528" y="1248"/>
            <a:chExt cx="4992" cy="2391"/>
          </a:xfrm>
        </p:grpSpPr>
        <p:sp>
          <p:nvSpPr>
            <p:cNvPr id="54290" name="Rectangle 4"/>
            <p:cNvSpPr>
              <a:spLocks noChangeArrowheads="1"/>
            </p:cNvSpPr>
            <p:nvPr/>
          </p:nvSpPr>
          <p:spPr bwMode="auto">
            <a:xfrm>
              <a:off x="2168" y="2016"/>
              <a:ext cx="656" cy="6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91" name="Text Box 5"/>
            <p:cNvSpPr txBox="1">
              <a:spLocks noChangeArrowheads="1"/>
            </p:cNvSpPr>
            <p:nvPr/>
          </p:nvSpPr>
          <p:spPr bwMode="auto">
            <a:xfrm>
              <a:off x="2202" y="2016"/>
              <a:ext cx="588" cy="6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TW" sz="1600">
                  <a:latin typeface="Times New Roman" pitchFamily="18" charset="0"/>
                  <a:ea typeface="PMingLiU" pitchFamily="18" charset="-120"/>
                </a:rPr>
                <a:t>D</a:t>
              </a:r>
              <a:r>
                <a:rPr kumimoji="1" lang="en-US" altLang="zh-TW" sz="1600" b="1">
                  <a:latin typeface="Times New Roman" pitchFamily="18" charset="0"/>
                  <a:ea typeface="PMingLiU" pitchFamily="18" charset="-120"/>
                </a:rPr>
                <a:t>       </a:t>
              </a:r>
              <a:r>
                <a:rPr kumimoji="1" lang="en-US" altLang="zh-TW" sz="1600">
                  <a:latin typeface="Times New Roman" pitchFamily="18" charset="0"/>
                  <a:ea typeface="PMingLiU" pitchFamily="18" charset="-120"/>
                </a:rPr>
                <a:t>Q</a:t>
              </a:r>
            </a:p>
            <a:p>
              <a:pPr>
                <a:spcBef>
                  <a:spcPct val="50000"/>
                </a:spcBef>
              </a:pPr>
              <a:endParaRPr kumimoji="1" lang="en-US" altLang="zh-TW" sz="1600">
                <a:latin typeface="Times New Roman" pitchFamily="18" charset="0"/>
                <a:ea typeface="PMingLiU" pitchFamily="18" charset="-120"/>
              </a:endParaRPr>
            </a:p>
            <a:p>
              <a:pPr>
                <a:spcBef>
                  <a:spcPct val="50000"/>
                </a:spcBef>
              </a:pPr>
              <a:r>
                <a:rPr kumimoji="1" lang="en-US" altLang="zh-TW" sz="1600">
                  <a:latin typeface="Times New Roman" pitchFamily="18" charset="0"/>
                  <a:ea typeface="PMingLiU" pitchFamily="18" charset="-120"/>
                </a:rPr>
                <a:t>Clk</a:t>
              </a:r>
              <a:r>
                <a:rPr kumimoji="1" lang="en-US" altLang="zh-TW" sz="1600" b="1">
                  <a:latin typeface="Times New Roman" pitchFamily="18" charset="0"/>
                  <a:ea typeface="PMingLiU" pitchFamily="18" charset="-120"/>
                </a:rPr>
                <a:t>     </a:t>
              </a:r>
              <a:r>
                <a:rPr kumimoji="1" lang="en-US" altLang="zh-TW" sz="1600">
                  <a:latin typeface="Times New Roman" pitchFamily="18" charset="0"/>
                  <a:ea typeface="PMingLiU" pitchFamily="18" charset="-120"/>
                </a:rPr>
                <a:t>Q</a:t>
              </a:r>
            </a:p>
          </p:txBody>
        </p:sp>
        <p:sp>
          <p:nvSpPr>
            <p:cNvPr id="54292" name="Line 6"/>
            <p:cNvSpPr>
              <a:spLocks noChangeShapeType="1"/>
            </p:cNvSpPr>
            <p:nvPr/>
          </p:nvSpPr>
          <p:spPr bwMode="auto">
            <a:xfrm>
              <a:off x="2617" y="2501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293" name="Line 7"/>
            <p:cNvSpPr>
              <a:spLocks noChangeShapeType="1"/>
            </p:cNvSpPr>
            <p:nvPr/>
          </p:nvSpPr>
          <p:spPr bwMode="auto">
            <a:xfrm>
              <a:off x="1488" y="2160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294" name="AutoShape 8"/>
            <p:cNvSpPr>
              <a:spLocks noChangeArrowheads="1"/>
            </p:cNvSpPr>
            <p:nvPr/>
          </p:nvSpPr>
          <p:spPr bwMode="auto">
            <a:xfrm rot="-5400000">
              <a:off x="2304" y="1560"/>
              <a:ext cx="264" cy="216"/>
            </a:xfrm>
            <a:prstGeom prst="triangle">
              <a:avLst>
                <a:gd name="adj" fmla="val 50000"/>
              </a:avLst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95" name="Line 9"/>
            <p:cNvSpPr>
              <a:spLocks noChangeShapeType="1"/>
            </p:cNvSpPr>
            <p:nvPr/>
          </p:nvSpPr>
          <p:spPr bwMode="auto">
            <a:xfrm>
              <a:off x="2544" y="1680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296" name="Line 10"/>
            <p:cNvSpPr>
              <a:spLocks noChangeShapeType="1"/>
            </p:cNvSpPr>
            <p:nvPr/>
          </p:nvSpPr>
          <p:spPr bwMode="auto">
            <a:xfrm>
              <a:off x="3072" y="1680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297" name="Line 11"/>
            <p:cNvSpPr>
              <a:spLocks noChangeShapeType="1"/>
            </p:cNvSpPr>
            <p:nvPr/>
          </p:nvSpPr>
          <p:spPr bwMode="auto">
            <a:xfrm>
              <a:off x="2832" y="216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298" name="Line 12"/>
            <p:cNvSpPr>
              <a:spLocks noChangeShapeType="1"/>
            </p:cNvSpPr>
            <p:nvPr/>
          </p:nvSpPr>
          <p:spPr bwMode="auto">
            <a:xfrm>
              <a:off x="1488" y="2592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299" name="Line 13"/>
            <p:cNvSpPr>
              <a:spLocks noChangeShapeType="1"/>
            </p:cNvSpPr>
            <p:nvPr/>
          </p:nvSpPr>
          <p:spPr bwMode="auto">
            <a:xfrm>
              <a:off x="2832" y="2592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00" name="Line 14"/>
            <p:cNvSpPr>
              <a:spLocks noChangeShapeType="1"/>
            </p:cNvSpPr>
            <p:nvPr/>
          </p:nvSpPr>
          <p:spPr bwMode="auto">
            <a:xfrm>
              <a:off x="3792" y="249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01" name="Line 15"/>
            <p:cNvSpPr>
              <a:spLocks noChangeShapeType="1"/>
            </p:cNvSpPr>
            <p:nvPr/>
          </p:nvSpPr>
          <p:spPr bwMode="auto">
            <a:xfrm>
              <a:off x="3840" y="249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02" name="Line 16"/>
            <p:cNvSpPr>
              <a:spLocks noChangeShapeType="1"/>
            </p:cNvSpPr>
            <p:nvPr/>
          </p:nvSpPr>
          <p:spPr bwMode="auto">
            <a:xfrm flipV="1">
              <a:off x="3840" y="2496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03" name="Line 17"/>
            <p:cNvSpPr>
              <a:spLocks noChangeShapeType="1"/>
            </p:cNvSpPr>
            <p:nvPr/>
          </p:nvSpPr>
          <p:spPr bwMode="auto">
            <a:xfrm flipV="1">
              <a:off x="3840" y="2688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04" name="Rectangle 18"/>
            <p:cNvSpPr>
              <a:spLocks noChangeArrowheads="1"/>
            </p:cNvSpPr>
            <p:nvPr/>
          </p:nvSpPr>
          <p:spPr bwMode="auto">
            <a:xfrm>
              <a:off x="3864" y="1584"/>
              <a:ext cx="144" cy="288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05" name="Line 19"/>
            <p:cNvSpPr>
              <a:spLocks noChangeShapeType="1"/>
            </p:cNvSpPr>
            <p:nvPr/>
          </p:nvSpPr>
          <p:spPr bwMode="auto">
            <a:xfrm>
              <a:off x="3936" y="1872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06" name="Line 20"/>
            <p:cNvSpPr>
              <a:spLocks noChangeShapeType="1"/>
            </p:cNvSpPr>
            <p:nvPr/>
          </p:nvSpPr>
          <p:spPr bwMode="auto">
            <a:xfrm>
              <a:off x="3936" y="2160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07" name="Oval 21"/>
            <p:cNvSpPr>
              <a:spLocks noChangeArrowheads="1"/>
            </p:cNvSpPr>
            <p:nvPr/>
          </p:nvSpPr>
          <p:spPr bwMode="auto">
            <a:xfrm>
              <a:off x="3912" y="213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08" name="Line 22"/>
            <p:cNvSpPr>
              <a:spLocks noChangeShapeType="1"/>
            </p:cNvSpPr>
            <p:nvPr/>
          </p:nvSpPr>
          <p:spPr bwMode="auto">
            <a:xfrm>
              <a:off x="3936" y="144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09" name="Line 23"/>
            <p:cNvSpPr>
              <a:spLocks noChangeShapeType="1"/>
            </p:cNvSpPr>
            <p:nvPr/>
          </p:nvSpPr>
          <p:spPr bwMode="auto">
            <a:xfrm>
              <a:off x="3864" y="144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10" name="Text Box 24"/>
            <p:cNvSpPr txBox="1">
              <a:spLocks noChangeArrowheads="1"/>
            </p:cNvSpPr>
            <p:nvPr/>
          </p:nvSpPr>
          <p:spPr bwMode="auto">
            <a:xfrm>
              <a:off x="3552" y="1296"/>
              <a:ext cx="38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>
                  <a:latin typeface="Times New Roman" pitchFamily="18" charset="0"/>
                  <a:ea typeface="PMingLiU" pitchFamily="18" charset="-120"/>
                </a:rPr>
                <a:t>Vcc</a:t>
              </a:r>
            </a:p>
          </p:txBody>
        </p:sp>
        <p:sp>
          <p:nvSpPr>
            <p:cNvPr id="54311" name="Text Box 25"/>
            <p:cNvSpPr txBox="1">
              <a:spLocks noChangeArrowheads="1"/>
            </p:cNvSpPr>
            <p:nvPr/>
          </p:nvSpPr>
          <p:spPr bwMode="auto">
            <a:xfrm>
              <a:off x="3936" y="1584"/>
              <a:ext cx="7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>
                  <a:latin typeface="Times New Roman" pitchFamily="18" charset="0"/>
                  <a:ea typeface="PMingLiU" pitchFamily="18" charset="-120"/>
                </a:rPr>
                <a:t> Load(L1)</a:t>
              </a:r>
            </a:p>
          </p:txBody>
        </p:sp>
        <p:sp>
          <p:nvSpPr>
            <p:cNvPr id="54312" name="Line 26"/>
            <p:cNvSpPr>
              <a:spLocks noChangeShapeType="1"/>
            </p:cNvSpPr>
            <p:nvPr/>
          </p:nvSpPr>
          <p:spPr bwMode="auto">
            <a:xfrm>
              <a:off x="3936" y="268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13" name="AutoShape 27"/>
            <p:cNvSpPr>
              <a:spLocks noChangeArrowheads="1"/>
            </p:cNvSpPr>
            <p:nvPr/>
          </p:nvSpPr>
          <p:spPr bwMode="auto">
            <a:xfrm rot="10800000">
              <a:off x="3864" y="2880"/>
              <a:ext cx="144" cy="144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14" name="Oval 28"/>
            <p:cNvSpPr>
              <a:spLocks noChangeArrowheads="1"/>
            </p:cNvSpPr>
            <p:nvPr/>
          </p:nvSpPr>
          <p:spPr bwMode="auto">
            <a:xfrm>
              <a:off x="4248" y="213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15" name="Line 29"/>
            <p:cNvSpPr>
              <a:spLocks noChangeShapeType="1"/>
            </p:cNvSpPr>
            <p:nvPr/>
          </p:nvSpPr>
          <p:spPr bwMode="auto">
            <a:xfrm>
              <a:off x="4272" y="2160"/>
              <a:ext cx="0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16" name="AutoShape 30"/>
            <p:cNvSpPr>
              <a:spLocks noChangeArrowheads="1"/>
            </p:cNvSpPr>
            <p:nvPr/>
          </p:nvSpPr>
          <p:spPr bwMode="auto">
            <a:xfrm rot="-5400000">
              <a:off x="2280" y="3108"/>
              <a:ext cx="264" cy="216"/>
            </a:xfrm>
            <a:prstGeom prst="triangle">
              <a:avLst>
                <a:gd name="adj" fmla="val 50000"/>
              </a:avLst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17" name="Line 31"/>
            <p:cNvSpPr>
              <a:spLocks noChangeShapeType="1"/>
            </p:cNvSpPr>
            <p:nvPr/>
          </p:nvSpPr>
          <p:spPr bwMode="auto">
            <a:xfrm>
              <a:off x="2544" y="3216"/>
              <a:ext cx="17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18" name="Oval 32"/>
            <p:cNvSpPr>
              <a:spLocks noChangeArrowheads="1"/>
            </p:cNvSpPr>
            <p:nvPr/>
          </p:nvSpPr>
          <p:spPr bwMode="auto">
            <a:xfrm>
              <a:off x="1800" y="213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19" name="Line 33"/>
            <p:cNvSpPr>
              <a:spLocks noChangeShapeType="1"/>
            </p:cNvSpPr>
            <p:nvPr/>
          </p:nvSpPr>
          <p:spPr bwMode="auto">
            <a:xfrm>
              <a:off x="1824" y="1680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20" name="Line 34"/>
            <p:cNvSpPr>
              <a:spLocks noChangeShapeType="1"/>
            </p:cNvSpPr>
            <p:nvPr/>
          </p:nvSpPr>
          <p:spPr bwMode="auto">
            <a:xfrm>
              <a:off x="1824" y="1680"/>
              <a:ext cx="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21" name="Line 35"/>
            <p:cNvSpPr>
              <a:spLocks noChangeShapeType="1"/>
            </p:cNvSpPr>
            <p:nvPr/>
          </p:nvSpPr>
          <p:spPr bwMode="auto">
            <a:xfrm>
              <a:off x="1824" y="321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22" name="Freeform 36"/>
            <p:cNvSpPr>
              <a:spLocks/>
            </p:cNvSpPr>
            <p:nvPr/>
          </p:nvSpPr>
          <p:spPr bwMode="auto">
            <a:xfrm>
              <a:off x="1728" y="2496"/>
              <a:ext cx="96" cy="192"/>
            </a:xfrm>
            <a:custGeom>
              <a:avLst/>
              <a:gdLst>
                <a:gd name="T0" fmla="*/ 96 w 96"/>
                <a:gd name="T1" fmla="*/ 0 h 192"/>
                <a:gd name="T2" fmla="*/ 0 w 96"/>
                <a:gd name="T3" fmla="*/ 96 h 192"/>
                <a:gd name="T4" fmla="*/ 96 w 96"/>
                <a:gd name="T5" fmla="*/ 192 h 192"/>
                <a:gd name="T6" fmla="*/ 0 60000 65536"/>
                <a:gd name="T7" fmla="*/ 0 60000 65536"/>
                <a:gd name="T8" fmla="*/ 0 60000 65536"/>
                <a:gd name="T9" fmla="*/ 0 w 96"/>
                <a:gd name="T10" fmla="*/ 0 h 192"/>
                <a:gd name="T11" fmla="*/ 96 w 96"/>
                <a:gd name="T12" fmla="*/ 192 h 1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192">
                  <a:moveTo>
                    <a:pt x="96" y="0"/>
                  </a:moveTo>
                  <a:cubicBezTo>
                    <a:pt x="48" y="32"/>
                    <a:pt x="0" y="64"/>
                    <a:pt x="0" y="96"/>
                  </a:cubicBezTo>
                  <a:cubicBezTo>
                    <a:pt x="0" y="128"/>
                    <a:pt x="48" y="160"/>
                    <a:pt x="96" y="19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23" name="Line 37"/>
            <p:cNvSpPr>
              <a:spLocks noChangeShapeType="1"/>
            </p:cNvSpPr>
            <p:nvPr/>
          </p:nvSpPr>
          <p:spPr bwMode="auto">
            <a:xfrm>
              <a:off x="1824" y="2688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24" name="Line 38"/>
            <p:cNvSpPr>
              <a:spLocks noChangeShapeType="1"/>
            </p:cNvSpPr>
            <p:nvPr/>
          </p:nvSpPr>
          <p:spPr bwMode="auto">
            <a:xfrm>
              <a:off x="2448" y="331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25" name="Line 39"/>
            <p:cNvSpPr>
              <a:spLocks noChangeShapeType="1"/>
            </p:cNvSpPr>
            <p:nvPr/>
          </p:nvSpPr>
          <p:spPr bwMode="auto">
            <a:xfrm>
              <a:off x="2448" y="134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26" name="Line 40"/>
            <p:cNvSpPr>
              <a:spLocks noChangeShapeType="1"/>
            </p:cNvSpPr>
            <p:nvPr/>
          </p:nvSpPr>
          <p:spPr bwMode="auto">
            <a:xfrm>
              <a:off x="1488" y="1344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27" name="Line 41"/>
            <p:cNvSpPr>
              <a:spLocks noChangeShapeType="1"/>
            </p:cNvSpPr>
            <p:nvPr/>
          </p:nvSpPr>
          <p:spPr bwMode="auto">
            <a:xfrm>
              <a:off x="1488" y="3552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28" name="Text Box 42"/>
            <p:cNvSpPr txBox="1">
              <a:spLocks noChangeArrowheads="1"/>
            </p:cNvSpPr>
            <p:nvPr/>
          </p:nvSpPr>
          <p:spPr bwMode="auto">
            <a:xfrm>
              <a:off x="528" y="1248"/>
              <a:ext cx="9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>
                  <a:latin typeface="Times New Roman" pitchFamily="18" charset="0"/>
                  <a:ea typeface="PMingLiU" pitchFamily="18" charset="-120"/>
                </a:rPr>
                <a:t>Read latch</a:t>
              </a:r>
            </a:p>
          </p:txBody>
        </p:sp>
        <p:sp>
          <p:nvSpPr>
            <p:cNvPr id="54329" name="Text Box 43"/>
            <p:cNvSpPr txBox="1">
              <a:spLocks noChangeArrowheads="1"/>
            </p:cNvSpPr>
            <p:nvPr/>
          </p:nvSpPr>
          <p:spPr bwMode="auto">
            <a:xfrm>
              <a:off x="528" y="3408"/>
              <a:ext cx="9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>
                  <a:latin typeface="Times New Roman" pitchFamily="18" charset="0"/>
                  <a:ea typeface="PMingLiU" pitchFamily="18" charset="-120"/>
                </a:rPr>
                <a:t>Read pin</a:t>
              </a:r>
            </a:p>
          </p:txBody>
        </p:sp>
        <p:sp>
          <p:nvSpPr>
            <p:cNvPr id="54330" name="Text Box 44"/>
            <p:cNvSpPr txBox="1">
              <a:spLocks noChangeArrowheads="1"/>
            </p:cNvSpPr>
            <p:nvPr/>
          </p:nvSpPr>
          <p:spPr bwMode="auto">
            <a:xfrm>
              <a:off x="528" y="2496"/>
              <a:ext cx="9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>
                  <a:latin typeface="Times New Roman" pitchFamily="18" charset="0"/>
                  <a:ea typeface="PMingLiU" pitchFamily="18" charset="-120"/>
                </a:rPr>
                <a:t>Write to latch</a:t>
              </a:r>
            </a:p>
          </p:txBody>
        </p:sp>
        <p:sp>
          <p:nvSpPr>
            <p:cNvPr id="54331" name="Text Box 45"/>
            <p:cNvSpPr txBox="1">
              <a:spLocks noChangeArrowheads="1"/>
            </p:cNvSpPr>
            <p:nvPr/>
          </p:nvSpPr>
          <p:spPr bwMode="auto">
            <a:xfrm>
              <a:off x="528" y="2016"/>
              <a:ext cx="960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>
                  <a:latin typeface="Times New Roman" pitchFamily="18" charset="0"/>
                  <a:ea typeface="PMingLiU" pitchFamily="18" charset="-120"/>
                </a:rPr>
                <a:t>Internal CPU bus</a:t>
              </a:r>
            </a:p>
          </p:txBody>
        </p:sp>
        <p:sp>
          <p:nvSpPr>
            <p:cNvPr id="54332" name="Text Box 46"/>
            <p:cNvSpPr txBox="1">
              <a:spLocks noChangeArrowheads="1"/>
            </p:cNvSpPr>
            <p:nvPr/>
          </p:nvSpPr>
          <p:spPr bwMode="auto">
            <a:xfrm>
              <a:off x="3936" y="2448"/>
              <a:ext cx="3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>
                  <a:latin typeface="Times New Roman" pitchFamily="18" charset="0"/>
                  <a:ea typeface="PMingLiU" pitchFamily="18" charset="-120"/>
                </a:rPr>
                <a:t>M1</a:t>
              </a:r>
            </a:p>
          </p:txBody>
        </p:sp>
        <p:sp>
          <p:nvSpPr>
            <p:cNvPr id="54333" name="Text Box 47"/>
            <p:cNvSpPr txBox="1">
              <a:spLocks noChangeArrowheads="1"/>
            </p:cNvSpPr>
            <p:nvPr/>
          </p:nvSpPr>
          <p:spPr bwMode="auto">
            <a:xfrm>
              <a:off x="4944" y="1968"/>
              <a:ext cx="576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>
                  <a:latin typeface="Times New Roman" pitchFamily="18" charset="0"/>
                  <a:ea typeface="PMingLiU" pitchFamily="18" charset="-120"/>
                </a:rPr>
                <a:t>P1.X pin</a:t>
              </a:r>
            </a:p>
          </p:txBody>
        </p:sp>
        <p:sp>
          <p:nvSpPr>
            <p:cNvPr id="54334" name="Text Box 48"/>
            <p:cNvSpPr txBox="1">
              <a:spLocks noChangeArrowheads="1"/>
            </p:cNvSpPr>
            <p:nvPr/>
          </p:nvSpPr>
          <p:spPr bwMode="auto">
            <a:xfrm>
              <a:off x="2208" y="2208"/>
              <a:ext cx="5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>
                  <a:latin typeface="Times New Roman" pitchFamily="18" charset="0"/>
                  <a:ea typeface="PMingLiU" pitchFamily="18" charset="-120"/>
                </a:rPr>
                <a:t>P1.X </a:t>
              </a:r>
            </a:p>
          </p:txBody>
        </p:sp>
      </p:grpSp>
      <p:sp>
        <p:nvSpPr>
          <p:cNvPr id="54278" name="Text Box 49"/>
          <p:cNvSpPr txBox="1">
            <a:spLocks noChangeArrowheads="1"/>
          </p:cNvSpPr>
          <p:nvPr/>
        </p:nvSpPr>
        <p:spPr bwMode="auto">
          <a:xfrm>
            <a:off x="5257800" y="60198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TW" sz="2400">
                <a:latin typeface="Times New Roman" pitchFamily="18" charset="0"/>
                <a:ea typeface="PMingLiU" pitchFamily="18" charset="-120"/>
              </a:rPr>
              <a:t>8051 IC</a:t>
            </a:r>
          </a:p>
        </p:txBody>
      </p:sp>
      <p:sp>
        <p:nvSpPr>
          <p:cNvPr id="43058" name="Text Box 50"/>
          <p:cNvSpPr txBox="1">
            <a:spLocks noChangeArrowheads="1"/>
          </p:cNvSpPr>
          <p:nvPr/>
        </p:nvSpPr>
        <p:spPr bwMode="auto">
          <a:xfrm>
            <a:off x="7391400" y="2438400"/>
            <a:ext cx="1752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TW" sz="2000">
                <a:solidFill>
                  <a:srgbClr val="FF0000"/>
                </a:solidFill>
                <a:latin typeface="Times New Roman" pitchFamily="18" charset="0"/>
                <a:ea typeface="PMingLiU" pitchFamily="18" charset="-120"/>
              </a:rPr>
              <a:t>2. output pin is Vcc</a:t>
            </a:r>
          </a:p>
        </p:txBody>
      </p:sp>
      <p:sp>
        <p:nvSpPr>
          <p:cNvPr id="43059" name="Text Box 51"/>
          <p:cNvSpPr txBox="1">
            <a:spLocks noChangeArrowheads="1"/>
          </p:cNvSpPr>
          <p:nvPr/>
        </p:nvSpPr>
        <p:spPr bwMode="auto">
          <a:xfrm>
            <a:off x="228600" y="2819400"/>
            <a:ext cx="2590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TW" sz="2000">
                <a:solidFill>
                  <a:srgbClr val="FF0000"/>
                </a:solidFill>
                <a:latin typeface="Times New Roman" pitchFamily="18" charset="0"/>
                <a:ea typeface="PMingLiU" pitchFamily="18" charset="-120"/>
              </a:rPr>
              <a:t>1. write a 1 to the pin</a:t>
            </a:r>
          </a:p>
        </p:txBody>
      </p:sp>
      <p:sp>
        <p:nvSpPr>
          <p:cNvPr id="43060" name="Line 52"/>
          <p:cNvSpPr>
            <a:spLocks noChangeShapeType="1"/>
          </p:cNvSpPr>
          <p:nvPr/>
        </p:nvSpPr>
        <p:spPr bwMode="auto">
          <a:xfrm>
            <a:off x="2362200" y="3276600"/>
            <a:ext cx="1066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3061" name="Text Box 53"/>
          <p:cNvSpPr txBox="1">
            <a:spLocks noChangeArrowheads="1"/>
          </p:cNvSpPr>
          <p:nvPr/>
        </p:nvSpPr>
        <p:spPr bwMode="auto">
          <a:xfrm>
            <a:off x="4495800" y="3048000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TW" sz="2000">
                <a:solidFill>
                  <a:schemeClr val="accent2"/>
                </a:solidFill>
                <a:latin typeface="Times New Roman" pitchFamily="18" charset="0"/>
                <a:ea typeface="PMingLiU" pitchFamily="18" charset="-120"/>
              </a:rPr>
              <a:t>1</a:t>
            </a:r>
          </a:p>
        </p:txBody>
      </p:sp>
      <p:sp>
        <p:nvSpPr>
          <p:cNvPr id="43062" name="Text Box 54"/>
          <p:cNvSpPr txBox="1">
            <a:spLocks noChangeArrowheads="1"/>
          </p:cNvSpPr>
          <p:nvPr/>
        </p:nvSpPr>
        <p:spPr bwMode="auto">
          <a:xfrm>
            <a:off x="4572000" y="3810000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TW" sz="2000">
                <a:solidFill>
                  <a:schemeClr val="accent2"/>
                </a:solidFill>
                <a:latin typeface="Times New Roman" pitchFamily="18" charset="0"/>
                <a:ea typeface="PMingLiU" pitchFamily="18" charset="-120"/>
              </a:rPr>
              <a:t>0</a:t>
            </a:r>
          </a:p>
        </p:txBody>
      </p:sp>
      <p:sp>
        <p:nvSpPr>
          <p:cNvPr id="43063" name="Text Box 55"/>
          <p:cNvSpPr txBox="1">
            <a:spLocks noChangeArrowheads="1"/>
          </p:cNvSpPr>
          <p:nvPr/>
        </p:nvSpPr>
        <p:spPr bwMode="auto">
          <a:xfrm>
            <a:off x="7391400" y="3733800"/>
            <a:ext cx="1447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TW" sz="2000">
                <a:solidFill>
                  <a:srgbClr val="000066"/>
                </a:solidFill>
                <a:latin typeface="Times New Roman" pitchFamily="18" charset="0"/>
                <a:ea typeface="PMingLiU" pitchFamily="18" charset="-120"/>
              </a:rPr>
              <a:t>output 1</a:t>
            </a:r>
          </a:p>
        </p:txBody>
      </p:sp>
      <p:sp>
        <p:nvSpPr>
          <p:cNvPr id="54285" name="Text Box 56"/>
          <p:cNvSpPr txBox="1">
            <a:spLocks noChangeArrowheads="1"/>
          </p:cNvSpPr>
          <p:nvPr/>
        </p:nvSpPr>
        <p:spPr bwMode="auto">
          <a:xfrm>
            <a:off x="4038600" y="5105400"/>
            <a:ext cx="838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TW">
                <a:latin typeface="Times New Roman" pitchFamily="18" charset="0"/>
                <a:ea typeface="PMingLiU" pitchFamily="18" charset="-120"/>
              </a:rPr>
              <a:t>TB1</a:t>
            </a:r>
          </a:p>
        </p:txBody>
      </p:sp>
      <p:sp>
        <p:nvSpPr>
          <p:cNvPr id="54286" name="Text Box 57"/>
          <p:cNvSpPr txBox="1">
            <a:spLocks noChangeArrowheads="1"/>
          </p:cNvSpPr>
          <p:nvPr/>
        </p:nvSpPr>
        <p:spPr bwMode="auto">
          <a:xfrm>
            <a:off x="3962400" y="2286000"/>
            <a:ext cx="838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TW">
                <a:latin typeface="Times New Roman" pitchFamily="18" charset="0"/>
                <a:ea typeface="PMingLiU" pitchFamily="18" charset="-120"/>
              </a:rPr>
              <a:t>TB2</a:t>
            </a:r>
          </a:p>
        </p:txBody>
      </p:sp>
      <p:sp>
        <p:nvSpPr>
          <p:cNvPr id="43066" name="Line 58"/>
          <p:cNvSpPr>
            <a:spLocks noChangeShapeType="1"/>
          </p:cNvSpPr>
          <p:nvPr/>
        </p:nvSpPr>
        <p:spPr bwMode="auto">
          <a:xfrm>
            <a:off x="5943600" y="3886200"/>
            <a:ext cx="381000" cy="4572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067" name="Line 59"/>
          <p:cNvSpPr>
            <a:spLocks noChangeShapeType="1"/>
          </p:cNvSpPr>
          <p:nvPr/>
        </p:nvSpPr>
        <p:spPr bwMode="auto">
          <a:xfrm flipH="1">
            <a:off x="5943600" y="3886200"/>
            <a:ext cx="381000" cy="4572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068" name="Freeform 60"/>
          <p:cNvSpPr>
            <a:spLocks/>
          </p:cNvSpPr>
          <p:nvPr/>
        </p:nvSpPr>
        <p:spPr bwMode="auto">
          <a:xfrm rot="10800000">
            <a:off x="6324600" y="3048000"/>
            <a:ext cx="1295400" cy="304800"/>
          </a:xfrm>
          <a:custGeom>
            <a:avLst/>
            <a:gdLst>
              <a:gd name="T0" fmla="*/ 240 w 248"/>
              <a:gd name="T1" fmla="*/ 688 h 688"/>
              <a:gd name="T2" fmla="*/ 240 w 248"/>
              <a:gd name="T3" fmla="*/ 112 h 688"/>
              <a:gd name="T4" fmla="*/ 192 w 248"/>
              <a:gd name="T5" fmla="*/ 16 h 688"/>
              <a:gd name="T6" fmla="*/ 0 w 248"/>
              <a:gd name="T7" fmla="*/ 16 h 688"/>
              <a:gd name="T8" fmla="*/ 0 60000 65536"/>
              <a:gd name="T9" fmla="*/ 0 60000 65536"/>
              <a:gd name="T10" fmla="*/ 0 60000 65536"/>
              <a:gd name="T11" fmla="*/ 0 60000 65536"/>
              <a:gd name="T12" fmla="*/ 0 w 248"/>
              <a:gd name="T13" fmla="*/ 0 h 688"/>
              <a:gd name="T14" fmla="*/ 248 w 248"/>
              <a:gd name="T15" fmla="*/ 688 h 6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8" h="688">
                <a:moveTo>
                  <a:pt x="240" y="688"/>
                </a:moveTo>
                <a:cubicBezTo>
                  <a:pt x="244" y="456"/>
                  <a:pt x="248" y="224"/>
                  <a:pt x="240" y="112"/>
                </a:cubicBezTo>
                <a:cubicBezTo>
                  <a:pt x="232" y="0"/>
                  <a:pt x="232" y="32"/>
                  <a:pt x="192" y="16"/>
                </a:cubicBezTo>
                <a:cubicBezTo>
                  <a:pt x="152" y="0"/>
                  <a:pt x="76" y="8"/>
                  <a:pt x="0" y="16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0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0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3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30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30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30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30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30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30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30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30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30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30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3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3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30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30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58" grpId="0" autoUpdateAnimBg="0"/>
      <p:bldP spid="43059" grpId="0" autoUpdateAnimBg="0"/>
      <p:bldP spid="43060" grpId="0" animBg="1"/>
      <p:bldP spid="43061" grpId="0" autoUpdateAnimBg="0"/>
      <p:bldP spid="43062" grpId="0" autoUpdateAnimBg="0"/>
      <p:bldP spid="43063" grpId="0" autoUpdateAnimBg="0"/>
      <p:bldP spid="43066" grpId="0" animBg="1"/>
      <p:bldP spid="43067" grpId="0" animBg="1"/>
      <p:bldP spid="4306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VECTOR INDIA</a:t>
            </a:r>
            <a:endParaRPr lang="el-GR">
              <a:latin typeface="Arial" charset="0"/>
              <a:cs typeface="Arial" charset="0"/>
            </a:endParaRPr>
          </a:p>
        </p:txBody>
      </p:sp>
      <p:sp>
        <p:nvSpPr>
          <p:cNvPr id="5529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82FAC71-A89A-4354-9489-9FC1257095F3}" type="slidenum">
              <a:rPr lang="el-GR">
                <a:latin typeface="Arial" charset="0"/>
                <a:cs typeface="Arial" charset="0"/>
              </a:rPr>
              <a:pPr/>
              <a:t>12</a:t>
            </a:fld>
            <a:endParaRPr lang="el-GR">
              <a:latin typeface="Arial" charset="0"/>
              <a:cs typeface="Arial" charset="0"/>
            </a:endParaRPr>
          </a:p>
        </p:txBody>
      </p:sp>
      <p:sp>
        <p:nvSpPr>
          <p:cNvPr id="553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latin typeface="Times New Roman" pitchFamily="18" charset="0"/>
                <a:ea typeface="PMingLiU" pitchFamily="18" charset="-120"/>
              </a:rPr>
              <a:t>Writing “0” to Output Pin P1.X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838200" y="1981200"/>
            <a:ext cx="7924800" cy="3795713"/>
            <a:chOff x="528" y="1248"/>
            <a:chExt cx="4992" cy="2391"/>
          </a:xfrm>
        </p:grpSpPr>
        <p:sp>
          <p:nvSpPr>
            <p:cNvPr id="55312" name="Rectangle 4"/>
            <p:cNvSpPr>
              <a:spLocks noChangeArrowheads="1"/>
            </p:cNvSpPr>
            <p:nvPr/>
          </p:nvSpPr>
          <p:spPr bwMode="auto">
            <a:xfrm>
              <a:off x="2168" y="2016"/>
              <a:ext cx="656" cy="6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13" name="Text Box 5"/>
            <p:cNvSpPr txBox="1">
              <a:spLocks noChangeArrowheads="1"/>
            </p:cNvSpPr>
            <p:nvPr/>
          </p:nvSpPr>
          <p:spPr bwMode="auto">
            <a:xfrm>
              <a:off x="2202" y="2016"/>
              <a:ext cx="588" cy="6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TW" sz="1600">
                  <a:latin typeface="Times New Roman" pitchFamily="18" charset="0"/>
                  <a:ea typeface="PMingLiU" pitchFamily="18" charset="-120"/>
                </a:rPr>
                <a:t>D</a:t>
              </a:r>
              <a:r>
                <a:rPr kumimoji="1" lang="en-US" altLang="zh-TW" sz="1600" b="1">
                  <a:latin typeface="Times New Roman" pitchFamily="18" charset="0"/>
                  <a:ea typeface="PMingLiU" pitchFamily="18" charset="-120"/>
                </a:rPr>
                <a:t>       </a:t>
              </a:r>
              <a:r>
                <a:rPr kumimoji="1" lang="en-US" altLang="zh-TW" sz="1600">
                  <a:latin typeface="Times New Roman" pitchFamily="18" charset="0"/>
                  <a:ea typeface="PMingLiU" pitchFamily="18" charset="-120"/>
                </a:rPr>
                <a:t>Q</a:t>
              </a:r>
            </a:p>
            <a:p>
              <a:pPr>
                <a:spcBef>
                  <a:spcPct val="50000"/>
                </a:spcBef>
              </a:pPr>
              <a:endParaRPr kumimoji="1" lang="en-US" altLang="zh-TW" sz="1600">
                <a:latin typeface="Times New Roman" pitchFamily="18" charset="0"/>
                <a:ea typeface="PMingLiU" pitchFamily="18" charset="-120"/>
              </a:endParaRPr>
            </a:p>
            <a:p>
              <a:pPr>
                <a:spcBef>
                  <a:spcPct val="50000"/>
                </a:spcBef>
              </a:pPr>
              <a:r>
                <a:rPr kumimoji="1" lang="en-US" altLang="zh-TW" sz="1600">
                  <a:latin typeface="Times New Roman" pitchFamily="18" charset="0"/>
                  <a:ea typeface="PMingLiU" pitchFamily="18" charset="-120"/>
                </a:rPr>
                <a:t>Clk</a:t>
              </a:r>
              <a:r>
                <a:rPr kumimoji="1" lang="en-US" altLang="zh-TW" sz="1600" b="1">
                  <a:latin typeface="Times New Roman" pitchFamily="18" charset="0"/>
                  <a:ea typeface="PMingLiU" pitchFamily="18" charset="-120"/>
                </a:rPr>
                <a:t>     </a:t>
              </a:r>
              <a:r>
                <a:rPr kumimoji="1" lang="en-US" altLang="zh-TW" sz="1600">
                  <a:latin typeface="Times New Roman" pitchFamily="18" charset="0"/>
                  <a:ea typeface="PMingLiU" pitchFamily="18" charset="-120"/>
                </a:rPr>
                <a:t>Q</a:t>
              </a:r>
            </a:p>
          </p:txBody>
        </p:sp>
        <p:sp>
          <p:nvSpPr>
            <p:cNvPr id="55314" name="Line 6"/>
            <p:cNvSpPr>
              <a:spLocks noChangeShapeType="1"/>
            </p:cNvSpPr>
            <p:nvPr/>
          </p:nvSpPr>
          <p:spPr bwMode="auto">
            <a:xfrm>
              <a:off x="2617" y="2501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315" name="Line 7"/>
            <p:cNvSpPr>
              <a:spLocks noChangeShapeType="1"/>
            </p:cNvSpPr>
            <p:nvPr/>
          </p:nvSpPr>
          <p:spPr bwMode="auto">
            <a:xfrm>
              <a:off x="1488" y="2160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316" name="AutoShape 8"/>
            <p:cNvSpPr>
              <a:spLocks noChangeArrowheads="1"/>
            </p:cNvSpPr>
            <p:nvPr/>
          </p:nvSpPr>
          <p:spPr bwMode="auto">
            <a:xfrm rot="-5400000">
              <a:off x="2304" y="1560"/>
              <a:ext cx="264" cy="216"/>
            </a:xfrm>
            <a:prstGeom prst="triangle">
              <a:avLst>
                <a:gd name="adj" fmla="val 50000"/>
              </a:avLst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17" name="Line 9"/>
            <p:cNvSpPr>
              <a:spLocks noChangeShapeType="1"/>
            </p:cNvSpPr>
            <p:nvPr/>
          </p:nvSpPr>
          <p:spPr bwMode="auto">
            <a:xfrm>
              <a:off x="2544" y="1680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318" name="Line 10"/>
            <p:cNvSpPr>
              <a:spLocks noChangeShapeType="1"/>
            </p:cNvSpPr>
            <p:nvPr/>
          </p:nvSpPr>
          <p:spPr bwMode="auto">
            <a:xfrm>
              <a:off x="3072" y="1680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319" name="Line 11"/>
            <p:cNvSpPr>
              <a:spLocks noChangeShapeType="1"/>
            </p:cNvSpPr>
            <p:nvPr/>
          </p:nvSpPr>
          <p:spPr bwMode="auto">
            <a:xfrm>
              <a:off x="2832" y="216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320" name="Line 12"/>
            <p:cNvSpPr>
              <a:spLocks noChangeShapeType="1"/>
            </p:cNvSpPr>
            <p:nvPr/>
          </p:nvSpPr>
          <p:spPr bwMode="auto">
            <a:xfrm>
              <a:off x="1488" y="2592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321" name="Line 13"/>
            <p:cNvSpPr>
              <a:spLocks noChangeShapeType="1"/>
            </p:cNvSpPr>
            <p:nvPr/>
          </p:nvSpPr>
          <p:spPr bwMode="auto">
            <a:xfrm>
              <a:off x="2832" y="2592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322" name="Line 14"/>
            <p:cNvSpPr>
              <a:spLocks noChangeShapeType="1"/>
            </p:cNvSpPr>
            <p:nvPr/>
          </p:nvSpPr>
          <p:spPr bwMode="auto">
            <a:xfrm>
              <a:off x="3792" y="249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323" name="Line 15"/>
            <p:cNvSpPr>
              <a:spLocks noChangeShapeType="1"/>
            </p:cNvSpPr>
            <p:nvPr/>
          </p:nvSpPr>
          <p:spPr bwMode="auto">
            <a:xfrm>
              <a:off x="3840" y="249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324" name="Line 16"/>
            <p:cNvSpPr>
              <a:spLocks noChangeShapeType="1"/>
            </p:cNvSpPr>
            <p:nvPr/>
          </p:nvSpPr>
          <p:spPr bwMode="auto">
            <a:xfrm flipV="1">
              <a:off x="3840" y="2496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325" name="Line 17"/>
            <p:cNvSpPr>
              <a:spLocks noChangeShapeType="1"/>
            </p:cNvSpPr>
            <p:nvPr/>
          </p:nvSpPr>
          <p:spPr bwMode="auto">
            <a:xfrm flipV="1">
              <a:off x="3840" y="2688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326" name="Rectangle 18"/>
            <p:cNvSpPr>
              <a:spLocks noChangeArrowheads="1"/>
            </p:cNvSpPr>
            <p:nvPr/>
          </p:nvSpPr>
          <p:spPr bwMode="auto">
            <a:xfrm>
              <a:off x="3864" y="1584"/>
              <a:ext cx="144" cy="288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27" name="Line 19"/>
            <p:cNvSpPr>
              <a:spLocks noChangeShapeType="1"/>
            </p:cNvSpPr>
            <p:nvPr/>
          </p:nvSpPr>
          <p:spPr bwMode="auto">
            <a:xfrm>
              <a:off x="3936" y="1872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328" name="Line 20"/>
            <p:cNvSpPr>
              <a:spLocks noChangeShapeType="1"/>
            </p:cNvSpPr>
            <p:nvPr/>
          </p:nvSpPr>
          <p:spPr bwMode="auto">
            <a:xfrm>
              <a:off x="3936" y="2160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329" name="Oval 21"/>
            <p:cNvSpPr>
              <a:spLocks noChangeArrowheads="1"/>
            </p:cNvSpPr>
            <p:nvPr/>
          </p:nvSpPr>
          <p:spPr bwMode="auto">
            <a:xfrm>
              <a:off x="3912" y="213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30" name="Line 22"/>
            <p:cNvSpPr>
              <a:spLocks noChangeShapeType="1"/>
            </p:cNvSpPr>
            <p:nvPr/>
          </p:nvSpPr>
          <p:spPr bwMode="auto">
            <a:xfrm>
              <a:off x="3936" y="144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331" name="Line 23"/>
            <p:cNvSpPr>
              <a:spLocks noChangeShapeType="1"/>
            </p:cNvSpPr>
            <p:nvPr/>
          </p:nvSpPr>
          <p:spPr bwMode="auto">
            <a:xfrm>
              <a:off x="3864" y="144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332" name="Text Box 24"/>
            <p:cNvSpPr txBox="1">
              <a:spLocks noChangeArrowheads="1"/>
            </p:cNvSpPr>
            <p:nvPr/>
          </p:nvSpPr>
          <p:spPr bwMode="auto">
            <a:xfrm>
              <a:off x="3552" y="1296"/>
              <a:ext cx="38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>
                  <a:latin typeface="Times New Roman" pitchFamily="18" charset="0"/>
                  <a:ea typeface="PMingLiU" pitchFamily="18" charset="-120"/>
                </a:rPr>
                <a:t>Vcc</a:t>
              </a:r>
            </a:p>
          </p:txBody>
        </p:sp>
        <p:sp>
          <p:nvSpPr>
            <p:cNvPr id="55333" name="Text Box 25"/>
            <p:cNvSpPr txBox="1">
              <a:spLocks noChangeArrowheads="1"/>
            </p:cNvSpPr>
            <p:nvPr/>
          </p:nvSpPr>
          <p:spPr bwMode="auto">
            <a:xfrm>
              <a:off x="3936" y="1584"/>
              <a:ext cx="7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>
                  <a:latin typeface="Times New Roman" pitchFamily="18" charset="0"/>
                  <a:ea typeface="PMingLiU" pitchFamily="18" charset="-120"/>
                </a:rPr>
                <a:t> Load(L1)</a:t>
              </a:r>
            </a:p>
          </p:txBody>
        </p:sp>
        <p:sp>
          <p:nvSpPr>
            <p:cNvPr id="55334" name="Line 26"/>
            <p:cNvSpPr>
              <a:spLocks noChangeShapeType="1"/>
            </p:cNvSpPr>
            <p:nvPr/>
          </p:nvSpPr>
          <p:spPr bwMode="auto">
            <a:xfrm>
              <a:off x="3936" y="268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335" name="AutoShape 27"/>
            <p:cNvSpPr>
              <a:spLocks noChangeArrowheads="1"/>
            </p:cNvSpPr>
            <p:nvPr/>
          </p:nvSpPr>
          <p:spPr bwMode="auto">
            <a:xfrm rot="10800000">
              <a:off x="3864" y="2880"/>
              <a:ext cx="144" cy="144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36" name="Oval 28"/>
            <p:cNvSpPr>
              <a:spLocks noChangeArrowheads="1"/>
            </p:cNvSpPr>
            <p:nvPr/>
          </p:nvSpPr>
          <p:spPr bwMode="auto">
            <a:xfrm>
              <a:off x="4248" y="213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37" name="Line 29"/>
            <p:cNvSpPr>
              <a:spLocks noChangeShapeType="1"/>
            </p:cNvSpPr>
            <p:nvPr/>
          </p:nvSpPr>
          <p:spPr bwMode="auto">
            <a:xfrm>
              <a:off x="4272" y="2160"/>
              <a:ext cx="0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338" name="AutoShape 30"/>
            <p:cNvSpPr>
              <a:spLocks noChangeArrowheads="1"/>
            </p:cNvSpPr>
            <p:nvPr/>
          </p:nvSpPr>
          <p:spPr bwMode="auto">
            <a:xfrm rot="-5400000">
              <a:off x="2280" y="3108"/>
              <a:ext cx="264" cy="216"/>
            </a:xfrm>
            <a:prstGeom prst="triangle">
              <a:avLst>
                <a:gd name="adj" fmla="val 50000"/>
              </a:avLst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39" name="Line 31"/>
            <p:cNvSpPr>
              <a:spLocks noChangeShapeType="1"/>
            </p:cNvSpPr>
            <p:nvPr/>
          </p:nvSpPr>
          <p:spPr bwMode="auto">
            <a:xfrm>
              <a:off x="2544" y="3216"/>
              <a:ext cx="17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340" name="Oval 32"/>
            <p:cNvSpPr>
              <a:spLocks noChangeArrowheads="1"/>
            </p:cNvSpPr>
            <p:nvPr/>
          </p:nvSpPr>
          <p:spPr bwMode="auto">
            <a:xfrm>
              <a:off x="1800" y="213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41" name="Line 33"/>
            <p:cNvSpPr>
              <a:spLocks noChangeShapeType="1"/>
            </p:cNvSpPr>
            <p:nvPr/>
          </p:nvSpPr>
          <p:spPr bwMode="auto">
            <a:xfrm>
              <a:off x="1824" y="1680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342" name="Line 34"/>
            <p:cNvSpPr>
              <a:spLocks noChangeShapeType="1"/>
            </p:cNvSpPr>
            <p:nvPr/>
          </p:nvSpPr>
          <p:spPr bwMode="auto">
            <a:xfrm>
              <a:off x="1824" y="1680"/>
              <a:ext cx="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343" name="Line 35"/>
            <p:cNvSpPr>
              <a:spLocks noChangeShapeType="1"/>
            </p:cNvSpPr>
            <p:nvPr/>
          </p:nvSpPr>
          <p:spPr bwMode="auto">
            <a:xfrm>
              <a:off x="1824" y="321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344" name="Freeform 36"/>
            <p:cNvSpPr>
              <a:spLocks/>
            </p:cNvSpPr>
            <p:nvPr/>
          </p:nvSpPr>
          <p:spPr bwMode="auto">
            <a:xfrm>
              <a:off x="1728" y="2496"/>
              <a:ext cx="96" cy="192"/>
            </a:xfrm>
            <a:custGeom>
              <a:avLst/>
              <a:gdLst>
                <a:gd name="T0" fmla="*/ 96 w 96"/>
                <a:gd name="T1" fmla="*/ 0 h 192"/>
                <a:gd name="T2" fmla="*/ 0 w 96"/>
                <a:gd name="T3" fmla="*/ 96 h 192"/>
                <a:gd name="T4" fmla="*/ 96 w 96"/>
                <a:gd name="T5" fmla="*/ 192 h 192"/>
                <a:gd name="T6" fmla="*/ 0 60000 65536"/>
                <a:gd name="T7" fmla="*/ 0 60000 65536"/>
                <a:gd name="T8" fmla="*/ 0 60000 65536"/>
                <a:gd name="T9" fmla="*/ 0 w 96"/>
                <a:gd name="T10" fmla="*/ 0 h 192"/>
                <a:gd name="T11" fmla="*/ 96 w 96"/>
                <a:gd name="T12" fmla="*/ 192 h 1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192">
                  <a:moveTo>
                    <a:pt x="96" y="0"/>
                  </a:moveTo>
                  <a:cubicBezTo>
                    <a:pt x="48" y="32"/>
                    <a:pt x="0" y="64"/>
                    <a:pt x="0" y="96"/>
                  </a:cubicBezTo>
                  <a:cubicBezTo>
                    <a:pt x="0" y="128"/>
                    <a:pt x="48" y="160"/>
                    <a:pt x="96" y="19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345" name="Line 37"/>
            <p:cNvSpPr>
              <a:spLocks noChangeShapeType="1"/>
            </p:cNvSpPr>
            <p:nvPr/>
          </p:nvSpPr>
          <p:spPr bwMode="auto">
            <a:xfrm>
              <a:off x="1824" y="2688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346" name="Line 38"/>
            <p:cNvSpPr>
              <a:spLocks noChangeShapeType="1"/>
            </p:cNvSpPr>
            <p:nvPr/>
          </p:nvSpPr>
          <p:spPr bwMode="auto">
            <a:xfrm>
              <a:off x="2448" y="331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347" name="Line 39"/>
            <p:cNvSpPr>
              <a:spLocks noChangeShapeType="1"/>
            </p:cNvSpPr>
            <p:nvPr/>
          </p:nvSpPr>
          <p:spPr bwMode="auto">
            <a:xfrm>
              <a:off x="2448" y="134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348" name="Line 40"/>
            <p:cNvSpPr>
              <a:spLocks noChangeShapeType="1"/>
            </p:cNvSpPr>
            <p:nvPr/>
          </p:nvSpPr>
          <p:spPr bwMode="auto">
            <a:xfrm>
              <a:off x="1488" y="1344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349" name="Line 41"/>
            <p:cNvSpPr>
              <a:spLocks noChangeShapeType="1"/>
            </p:cNvSpPr>
            <p:nvPr/>
          </p:nvSpPr>
          <p:spPr bwMode="auto">
            <a:xfrm>
              <a:off x="1488" y="3552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350" name="Text Box 42"/>
            <p:cNvSpPr txBox="1">
              <a:spLocks noChangeArrowheads="1"/>
            </p:cNvSpPr>
            <p:nvPr/>
          </p:nvSpPr>
          <p:spPr bwMode="auto">
            <a:xfrm>
              <a:off x="528" y="1248"/>
              <a:ext cx="9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>
                  <a:latin typeface="Times New Roman" pitchFamily="18" charset="0"/>
                  <a:ea typeface="PMingLiU" pitchFamily="18" charset="-120"/>
                </a:rPr>
                <a:t>Read latch</a:t>
              </a:r>
            </a:p>
          </p:txBody>
        </p:sp>
        <p:sp>
          <p:nvSpPr>
            <p:cNvPr id="55351" name="Text Box 43"/>
            <p:cNvSpPr txBox="1">
              <a:spLocks noChangeArrowheads="1"/>
            </p:cNvSpPr>
            <p:nvPr/>
          </p:nvSpPr>
          <p:spPr bwMode="auto">
            <a:xfrm>
              <a:off x="528" y="3408"/>
              <a:ext cx="9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>
                  <a:latin typeface="Times New Roman" pitchFamily="18" charset="0"/>
                  <a:ea typeface="PMingLiU" pitchFamily="18" charset="-120"/>
                </a:rPr>
                <a:t>Read pin</a:t>
              </a:r>
            </a:p>
          </p:txBody>
        </p:sp>
        <p:sp>
          <p:nvSpPr>
            <p:cNvPr id="55352" name="Text Box 44"/>
            <p:cNvSpPr txBox="1">
              <a:spLocks noChangeArrowheads="1"/>
            </p:cNvSpPr>
            <p:nvPr/>
          </p:nvSpPr>
          <p:spPr bwMode="auto">
            <a:xfrm>
              <a:off x="528" y="2496"/>
              <a:ext cx="9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>
                  <a:latin typeface="Times New Roman" pitchFamily="18" charset="0"/>
                  <a:ea typeface="PMingLiU" pitchFamily="18" charset="-120"/>
                </a:rPr>
                <a:t>Write to latch</a:t>
              </a:r>
            </a:p>
          </p:txBody>
        </p:sp>
        <p:sp>
          <p:nvSpPr>
            <p:cNvPr id="55353" name="Text Box 45"/>
            <p:cNvSpPr txBox="1">
              <a:spLocks noChangeArrowheads="1"/>
            </p:cNvSpPr>
            <p:nvPr/>
          </p:nvSpPr>
          <p:spPr bwMode="auto">
            <a:xfrm>
              <a:off x="528" y="2016"/>
              <a:ext cx="960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>
                  <a:latin typeface="Times New Roman" pitchFamily="18" charset="0"/>
                  <a:ea typeface="PMingLiU" pitchFamily="18" charset="-120"/>
                </a:rPr>
                <a:t>Internal CPU bus</a:t>
              </a:r>
            </a:p>
          </p:txBody>
        </p:sp>
        <p:sp>
          <p:nvSpPr>
            <p:cNvPr id="55354" name="Text Box 46"/>
            <p:cNvSpPr txBox="1">
              <a:spLocks noChangeArrowheads="1"/>
            </p:cNvSpPr>
            <p:nvPr/>
          </p:nvSpPr>
          <p:spPr bwMode="auto">
            <a:xfrm>
              <a:off x="3936" y="2448"/>
              <a:ext cx="3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>
                  <a:latin typeface="Times New Roman" pitchFamily="18" charset="0"/>
                  <a:ea typeface="PMingLiU" pitchFamily="18" charset="-120"/>
                </a:rPr>
                <a:t>M1</a:t>
              </a:r>
            </a:p>
          </p:txBody>
        </p:sp>
        <p:sp>
          <p:nvSpPr>
            <p:cNvPr id="55355" name="Text Box 47"/>
            <p:cNvSpPr txBox="1">
              <a:spLocks noChangeArrowheads="1"/>
            </p:cNvSpPr>
            <p:nvPr/>
          </p:nvSpPr>
          <p:spPr bwMode="auto">
            <a:xfrm>
              <a:off x="4944" y="1968"/>
              <a:ext cx="576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>
                  <a:latin typeface="Times New Roman" pitchFamily="18" charset="0"/>
                  <a:ea typeface="PMingLiU" pitchFamily="18" charset="-120"/>
                </a:rPr>
                <a:t>P1.X pin</a:t>
              </a:r>
            </a:p>
          </p:txBody>
        </p:sp>
        <p:sp>
          <p:nvSpPr>
            <p:cNvPr id="55356" name="Text Box 48"/>
            <p:cNvSpPr txBox="1">
              <a:spLocks noChangeArrowheads="1"/>
            </p:cNvSpPr>
            <p:nvPr/>
          </p:nvSpPr>
          <p:spPr bwMode="auto">
            <a:xfrm>
              <a:off x="2208" y="2208"/>
              <a:ext cx="5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>
                  <a:latin typeface="Times New Roman" pitchFamily="18" charset="0"/>
                  <a:ea typeface="PMingLiU" pitchFamily="18" charset="-120"/>
                </a:rPr>
                <a:t>P1.X </a:t>
              </a:r>
            </a:p>
          </p:txBody>
        </p:sp>
      </p:grpSp>
      <p:sp>
        <p:nvSpPr>
          <p:cNvPr id="55302" name="Text Box 49"/>
          <p:cNvSpPr txBox="1">
            <a:spLocks noChangeArrowheads="1"/>
          </p:cNvSpPr>
          <p:nvPr/>
        </p:nvSpPr>
        <p:spPr bwMode="auto">
          <a:xfrm>
            <a:off x="5257800" y="60198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TW" sz="2400">
                <a:latin typeface="Times New Roman" pitchFamily="18" charset="0"/>
                <a:ea typeface="PMingLiU" pitchFamily="18" charset="-120"/>
              </a:rPr>
              <a:t>8051 IC</a:t>
            </a:r>
          </a:p>
        </p:txBody>
      </p:sp>
      <p:sp>
        <p:nvSpPr>
          <p:cNvPr id="44082" name="Text Box 50"/>
          <p:cNvSpPr txBox="1">
            <a:spLocks noChangeArrowheads="1"/>
          </p:cNvSpPr>
          <p:nvPr/>
        </p:nvSpPr>
        <p:spPr bwMode="auto">
          <a:xfrm>
            <a:off x="7391400" y="2438400"/>
            <a:ext cx="1752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TW" sz="2000">
                <a:solidFill>
                  <a:srgbClr val="FF0000"/>
                </a:solidFill>
                <a:latin typeface="Times New Roman" pitchFamily="18" charset="0"/>
                <a:ea typeface="PMingLiU" pitchFamily="18" charset="-120"/>
              </a:rPr>
              <a:t>2. output pin is ground</a:t>
            </a:r>
          </a:p>
        </p:txBody>
      </p:sp>
      <p:sp>
        <p:nvSpPr>
          <p:cNvPr id="44083" name="Text Box 51"/>
          <p:cNvSpPr txBox="1">
            <a:spLocks noChangeArrowheads="1"/>
          </p:cNvSpPr>
          <p:nvPr/>
        </p:nvSpPr>
        <p:spPr bwMode="auto">
          <a:xfrm>
            <a:off x="228600" y="2819400"/>
            <a:ext cx="2590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TW" sz="2000">
                <a:solidFill>
                  <a:srgbClr val="FF0000"/>
                </a:solidFill>
                <a:latin typeface="Times New Roman" pitchFamily="18" charset="0"/>
                <a:ea typeface="PMingLiU" pitchFamily="18" charset="-120"/>
              </a:rPr>
              <a:t>1. write a 0 to the pin</a:t>
            </a:r>
          </a:p>
        </p:txBody>
      </p:sp>
      <p:sp>
        <p:nvSpPr>
          <p:cNvPr id="44084" name="Line 52"/>
          <p:cNvSpPr>
            <a:spLocks noChangeShapeType="1"/>
          </p:cNvSpPr>
          <p:nvPr/>
        </p:nvSpPr>
        <p:spPr bwMode="auto">
          <a:xfrm>
            <a:off x="2362200" y="3276600"/>
            <a:ext cx="1066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4085" name="Text Box 53"/>
          <p:cNvSpPr txBox="1">
            <a:spLocks noChangeArrowheads="1"/>
          </p:cNvSpPr>
          <p:nvPr/>
        </p:nvSpPr>
        <p:spPr bwMode="auto">
          <a:xfrm>
            <a:off x="4495800" y="3048000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TW" sz="2000">
                <a:solidFill>
                  <a:schemeClr val="accent2"/>
                </a:solidFill>
                <a:latin typeface="Times New Roman" pitchFamily="18" charset="0"/>
                <a:ea typeface="PMingLiU" pitchFamily="18" charset="-120"/>
              </a:rPr>
              <a:t>0</a:t>
            </a:r>
          </a:p>
        </p:txBody>
      </p:sp>
      <p:sp>
        <p:nvSpPr>
          <p:cNvPr id="44086" name="Text Box 54"/>
          <p:cNvSpPr txBox="1">
            <a:spLocks noChangeArrowheads="1"/>
          </p:cNvSpPr>
          <p:nvPr/>
        </p:nvSpPr>
        <p:spPr bwMode="auto">
          <a:xfrm>
            <a:off x="4572000" y="3810000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TW" sz="2000">
                <a:solidFill>
                  <a:schemeClr val="accent2"/>
                </a:solidFill>
                <a:latin typeface="Times New Roman" pitchFamily="18" charset="0"/>
                <a:ea typeface="PMingLiU" pitchFamily="18" charset="-120"/>
              </a:rPr>
              <a:t>1</a:t>
            </a:r>
          </a:p>
        </p:txBody>
      </p:sp>
      <p:sp>
        <p:nvSpPr>
          <p:cNvPr id="44087" name="Line 55"/>
          <p:cNvSpPr>
            <a:spLocks noChangeShapeType="1"/>
          </p:cNvSpPr>
          <p:nvPr/>
        </p:nvSpPr>
        <p:spPr bwMode="auto">
          <a:xfrm flipH="1">
            <a:off x="6324600" y="3276600"/>
            <a:ext cx="0" cy="11430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4088" name="Text Box 56"/>
          <p:cNvSpPr txBox="1">
            <a:spLocks noChangeArrowheads="1"/>
          </p:cNvSpPr>
          <p:nvPr/>
        </p:nvSpPr>
        <p:spPr bwMode="auto">
          <a:xfrm>
            <a:off x="7391400" y="3733800"/>
            <a:ext cx="1447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TW" sz="2000">
                <a:solidFill>
                  <a:srgbClr val="000066"/>
                </a:solidFill>
                <a:latin typeface="Times New Roman" pitchFamily="18" charset="0"/>
                <a:ea typeface="PMingLiU" pitchFamily="18" charset="-120"/>
              </a:rPr>
              <a:t>output 0</a:t>
            </a:r>
          </a:p>
        </p:txBody>
      </p:sp>
      <p:sp>
        <p:nvSpPr>
          <p:cNvPr id="55310" name="Text Box 57"/>
          <p:cNvSpPr txBox="1">
            <a:spLocks noChangeArrowheads="1"/>
          </p:cNvSpPr>
          <p:nvPr/>
        </p:nvSpPr>
        <p:spPr bwMode="auto">
          <a:xfrm>
            <a:off x="4038600" y="5105400"/>
            <a:ext cx="838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TW">
                <a:latin typeface="Times New Roman" pitchFamily="18" charset="0"/>
                <a:ea typeface="PMingLiU" pitchFamily="18" charset="-120"/>
              </a:rPr>
              <a:t>TB1</a:t>
            </a:r>
          </a:p>
        </p:txBody>
      </p:sp>
      <p:sp>
        <p:nvSpPr>
          <p:cNvPr id="55311" name="Text Box 58"/>
          <p:cNvSpPr txBox="1">
            <a:spLocks noChangeArrowheads="1"/>
          </p:cNvSpPr>
          <p:nvPr/>
        </p:nvSpPr>
        <p:spPr bwMode="auto">
          <a:xfrm>
            <a:off x="3962400" y="2286000"/>
            <a:ext cx="838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TW">
                <a:latin typeface="Times New Roman" pitchFamily="18" charset="0"/>
                <a:ea typeface="PMingLiU" pitchFamily="18" charset="-120"/>
              </a:rPr>
              <a:t>TB2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0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0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40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40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40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40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40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40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40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40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4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4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40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40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82" grpId="0" autoUpdateAnimBg="0"/>
      <p:bldP spid="44083" grpId="0" autoUpdateAnimBg="0"/>
      <p:bldP spid="44084" grpId="0" animBg="1"/>
      <p:bldP spid="44085" grpId="0" autoUpdateAnimBg="0"/>
      <p:bldP spid="44086" grpId="0" autoUpdateAnimBg="0"/>
      <p:bldP spid="44087" grpId="0" animBg="1"/>
      <p:bldP spid="44088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VECTOR INDIA</a:t>
            </a:r>
            <a:endParaRPr lang="el-GR">
              <a:latin typeface="Arial" charset="0"/>
              <a:cs typeface="Arial" charset="0"/>
            </a:endParaRPr>
          </a:p>
        </p:txBody>
      </p:sp>
      <p:sp>
        <p:nvSpPr>
          <p:cNvPr id="563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65884B9-6CD0-4915-B657-102583DE67E9}" type="slidenum">
              <a:rPr lang="el-GR">
                <a:latin typeface="Arial" charset="0"/>
                <a:cs typeface="Arial" charset="0"/>
              </a:rPr>
              <a:pPr/>
              <a:t>13</a:t>
            </a:fld>
            <a:endParaRPr lang="el-GR">
              <a:latin typeface="Arial" charset="0"/>
              <a:cs typeface="Arial" charset="0"/>
            </a:endParaRPr>
          </a:p>
        </p:txBody>
      </p:sp>
      <p:sp>
        <p:nvSpPr>
          <p:cNvPr id="563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>
                <a:latin typeface="Times New Roman" pitchFamily="18" charset="0"/>
                <a:ea typeface="PMingLiU" pitchFamily="18" charset="-120"/>
              </a:rPr>
              <a:t>Port 1 as Output</a:t>
            </a:r>
            <a:r>
              <a:rPr lang="zh-TW" altLang="en-US" sz="4000">
                <a:latin typeface="Times New Roman" pitchFamily="18" charset="0"/>
                <a:ea typeface="PMingLiU" pitchFamily="18" charset="-120"/>
              </a:rPr>
              <a:t>（</a:t>
            </a:r>
            <a:r>
              <a:rPr lang="en-US" altLang="zh-TW" sz="4000">
                <a:latin typeface="Times New Roman" pitchFamily="18" charset="0"/>
                <a:ea typeface="PMingLiU" pitchFamily="18" charset="-120"/>
              </a:rPr>
              <a:t>Write to a Port</a:t>
            </a:r>
            <a:r>
              <a:rPr lang="zh-TW" altLang="en-US" sz="4000">
                <a:latin typeface="Times New Roman" pitchFamily="18" charset="0"/>
                <a:ea typeface="PMingLiU" pitchFamily="18" charset="-120"/>
              </a:rPr>
              <a:t>）</a:t>
            </a:r>
          </a:p>
        </p:txBody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500">
                <a:latin typeface="Times New Roman" pitchFamily="18" charset="0"/>
                <a:ea typeface="PMingLiU" pitchFamily="18" charset="-120"/>
              </a:rPr>
              <a:t>Send data to Port 1</a:t>
            </a:r>
            <a:r>
              <a:rPr lang="zh-TW" altLang="en-US" sz="2500">
                <a:latin typeface="Times New Roman" pitchFamily="18" charset="0"/>
                <a:ea typeface="PMingLiU" pitchFamily="18" charset="-120"/>
              </a:rPr>
              <a:t>：</a:t>
            </a:r>
          </a:p>
          <a:p>
            <a:pPr eaLnBrk="1" hangingPunct="1">
              <a:lnSpc>
                <a:spcPct val="90000"/>
              </a:lnSpc>
            </a:pPr>
            <a:endParaRPr lang="zh-TW" altLang="en-US" sz="2500">
              <a:latin typeface="Times New Roman" pitchFamily="18" charset="0"/>
              <a:ea typeface="PMingLiU" pitchFamily="18" charset="-12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zh-TW" altLang="en-US" sz="2500">
                <a:latin typeface="Times New Roman" pitchFamily="18" charset="0"/>
                <a:ea typeface="PMingLiU" pitchFamily="18" charset="-120"/>
              </a:rPr>
              <a:t>			</a:t>
            </a:r>
            <a:r>
              <a:rPr lang="zh-TW" altLang="en-US" sz="2500" b="1">
                <a:latin typeface="Times New Roman" pitchFamily="18" charset="0"/>
                <a:ea typeface="PMingLiU" pitchFamily="18" charset="-120"/>
              </a:rPr>
              <a:t> </a:t>
            </a:r>
            <a:r>
              <a:rPr lang="en-US" altLang="zh-TW" sz="2500" b="1">
                <a:solidFill>
                  <a:schemeClr val="accent2"/>
                </a:solidFill>
                <a:latin typeface="Times New Roman" pitchFamily="18" charset="0"/>
                <a:ea typeface="PMingLiU" pitchFamily="18" charset="-120"/>
              </a:rPr>
              <a:t>MOV  	A,#55H 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sz="2500" b="1">
                <a:solidFill>
                  <a:schemeClr val="accent2"/>
                </a:solidFill>
                <a:latin typeface="Times New Roman" pitchFamily="18" charset="0"/>
                <a:ea typeface="PMingLiU" pitchFamily="18" charset="-120"/>
              </a:rPr>
              <a:t>BACK:	 MOV 	P1,A     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sz="2500" b="1">
                <a:solidFill>
                  <a:schemeClr val="accent2"/>
                </a:solidFill>
                <a:latin typeface="Times New Roman" pitchFamily="18" charset="0"/>
                <a:ea typeface="PMingLiU" pitchFamily="18" charset="-120"/>
              </a:rPr>
              <a:t>			ACALL	DELAY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sz="2500" b="1">
                <a:solidFill>
                  <a:schemeClr val="accent2"/>
                </a:solidFill>
                <a:latin typeface="Times New Roman" pitchFamily="18" charset="0"/>
                <a:ea typeface="PMingLiU" pitchFamily="18" charset="-120"/>
              </a:rPr>
              <a:t>			CPL   A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sz="2500" b="1">
                <a:solidFill>
                  <a:schemeClr val="accent2"/>
                </a:solidFill>
                <a:latin typeface="Times New Roman" pitchFamily="18" charset="0"/>
                <a:ea typeface="PMingLiU" pitchFamily="18" charset="-120"/>
              </a:rPr>
              <a:t>			SJMP  BACK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zh-TW" sz="2500" b="1">
              <a:solidFill>
                <a:schemeClr val="accent2"/>
              </a:solidFill>
              <a:latin typeface="Times New Roman" pitchFamily="18" charset="0"/>
              <a:ea typeface="PMingLiU" pitchFamily="18" charset="-12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TW" sz="2500">
                <a:latin typeface="Times New Roman" pitchFamily="18" charset="0"/>
                <a:ea typeface="PMingLiU" pitchFamily="18" charset="-120"/>
              </a:rPr>
              <a:t>Let P1 toggle.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500">
                <a:latin typeface="Times New Roman" pitchFamily="18" charset="0"/>
                <a:ea typeface="PMingLiU" pitchFamily="18" charset="-120"/>
              </a:rPr>
              <a:t>You can write to P1 directly.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VECTOR INDIA</a:t>
            </a:r>
            <a:endParaRPr lang="el-GR">
              <a:latin typeface="Arial" charset="0"/>
              <a:cs typeface="Arial" charset="0"/>
            </a:endParaRPr>
          </a:p>
        </p:txBody>
      </p:sp>
      <p:sp>
        <p:nvSpPr>
          <p:cNvPr id="573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8CC2E52-93D9-4CD6-995C-AF81886FECBB}" type="slidenum">
              <a:rPr lang="el-GR">
                <a:latin typeface="Arial" charset="0"/>
                <a:cs typeface="Arial" charset="0"/>
              </a:rPr>
              <a:pPr/>
              <a:t>14</a:t>
            </a:fld>
            <a:endParaRPr lang="el-GR">
              <a:latin typeface="Arial" charset="0"/>
              <a:cs typeface="Arial" charset="0"/>
            </a:endParaRPr>
          </a:p>
        </p:txBody>
      </p:sp>
      <p:sp>
        <p:nvSpPr>
          <p:cNvPr id="573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>
                <a:latin typeface="Times New Roman" pitchFamily="18" charset="0"/>
                <a:ea typeface="PMingLiU" pitchFamily="18" charset="-120"/>
              </a:rPr>
              <a:t>Reading Input v.s. Port Latch  </a:t>
            </a:r>
          </a:p>
        </p:txBody>
      </p:sp>
      <p:sp>
        <p:nvSpPr>
          <p:cNvPr id="573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412875"/>
            <a:ext cx="8229600" cy="452596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TW" sz="2000" dirty="0">
                <a:latin typeface="Times New Roman" pitchFamily="18" charset="0"/>
                <a:ea typeface="PMingLiU" pitchFamily="18" charset="-120"/>
              </a:rPr>
              <a:t>When reading ports, there are two possibilities</a:t>
            </a:r>
            <a:r>
              <a:rPr lang="zh-TW" altLang="en-US" sz="2000" dirty="0">
                <a:latin typeface="Times New Roman" pitchFamily="18" charset="0"/>
                <a:ea typeface="PMingLiU" pitchFamily="18" charset="-120"/>
              </a:rPr>
              <a:t>：</a:t>
            </a:r>
          </a:p>
          <a:p>
            <a:pPr lvl="1" eaLnBrk="1" hangingPunct="1"/>
            <a:r>
              <a:rPr lang="en-US" altLang="zh-TW" sz="2000" dirty="0">
                <a:latin typeface="Times New Roman" pitchFamily="18" charset="0"/>
                <a:ea typeface="PMingLiU" pitchFamily="18" charset="-120"/>
              </a:rPr>
              <a:t>Read the status of the input pin. </a:t>
            </a:r>
            <a:r>
              <a:rPr lang="zh-TW" altLang="en-US" sz="2000" dirty="0">
                <a:latin typeface="Times New Roman" pitchFamily="18" charset="0"/>
                <a:ea typeface="PMingLiU" pitchFamily="18" charset="-120"/>
              </a:rPr>
              <a:t>（</a:t>
            </a:r>
            <a:r>
              <a:rPr lang="en-US" altLang="zh-TW" sz="2000" dirty="0">
                <a:latin typeface="Times New Roman" pitchFamily="18" charset="0"/>
                <a:ea typeface="PMingLiU" pitchFamily="18" charset="-120"/>
              </a:rPr>
              <a:t>from </a:t>
            </a:r>
            <a:r>
              <a:rPr lang="en-US" altLang="zh-TW" sz="2000" i="1" dirty="0">
                <a:solidFill>
                  <a:srgbClr val="FF0000"/>
                </a:solidFill>
                <a:latin typeface="Times New Roman" pitchFamily="18" charset="0"/>
                <a:ea typeface="PMingLiU" pitchFamily="18" charset="-120"/>
              </a:rPr>
              <a:t>external pin value</a:t>
            </a:r>
            <a:r>
              <a:rPr lang="zh-TW" altLang="en-US" sz="2000" dirty="0">
                <a:latin typeface="Times New Roman" pitchFamily="18" charset="0"/>
                <a:ea typeface="PMingLiU" pitchFamily="18" charset="-120"/>
              </a:rPr>
              <a:t>）</a:t>
            </a:r>
          </a:p>
          <a:p>
            <a:pPr lvl="2" eaLnBrk="1" hangingPunct="1"/>
            <a:r>
              <a:rPr lang="en-US" altLang="zh-TW" sz="2000" dirty="0">
                <a:latin typeface="Times New Roman" pitchFamily="18" charset="0"/>
                <a:ea typeface="PMingLiU" pitchFamily="18" charset="-120"/>
              </a:rPr>
              <a:t>MOV  A, PX</a:t>
            </a:r>
          </a:p>
          <a:p>
            <a:pPr lvl="2" eaLnBrk="1" hangingPunct="1"/>
            <a:r>
              <a:rPr lang="en-US" altLang="zh-TW" sz="2000" dirty="0">
                <a:latin typeface="Times New Roman" pitchFamily="18" charset="0"/>
                <a:ea typeface="PMingLiU" pitchFamily="18" charset="-120"/>
              </a:rPr>
              <a:t>JNB    P2.1, TARGET   ; jump if P2.1 is not set</a:t>
            </a:r>
          </a:p>
          <a:p>
            <a:pPr lvl="2" eaLnBrk="1" hangingPunct="1"/>
            <a:r>
              <a:rPr lang="en-US" altLang="zh-TW" sz="2000" dirty="0">
                <a:latin typeface="Times New Roman" pitchFamily="18" charset="0"/>
                <a:ea typeface="PMingLiU" pitchFamily="18" charset="-120"/>
              </a:rPr>
              <a:t>JB       P2.1, TARGET   ; jump if P2.1 is set</a:t>
            </a:r>
          </a:p>
          <a:p>
            <a:pPr lvl="1" eaLnBrk="1" hangingPunct="1"/>
            <a:r>
              <a:rPr lang="en-US" altLang="zh-TW" sz="2000" dirty="0">
                <a:latin typeface="Times New Roman" pitchFamily="18" charset="0"/>
                <a:ea typeface="PMingLiU" pitchFamily="18" charset="-120"/>
              </a:rPr>
              <a:t>Read the</a:t>
            </a:r>
            <a:r>
              <a:rPr lang="en-US" altLang="zh-TW" sz="2000" i="1" dirty="0">
                <a:solidFill>
                  <a:srgbClr val="FF0000"/>
                </a:solidFill>
                <a:latin typeface="Times New Roman" pitchFamily="18" charset="0"/>
                <a:ea typeface="PMingLiU" pitchFamily="18" charset="-120"/>
              </a:rPr>
              <a:t> internal latch </a:t>
            </a:r>
            <a:r>
              <a:rPr lang="en-US" altLang="zh-TW" sz="2000" dirty="0">
                <a:latin typeface="Times New Roman" pitchFamily="18" charset="0"/>
                <a:ea typeface="PMingLiU" pitchFamily="18" charset="-120"/>
              </a:rPr>
              <a:t>of the output port.</a:t>
            </a:r>
          </a:p>
          <a:p>
            <a:pPr lvl="2" eaLnBrk="1" hangingPunct="1"/>
            <a:r>
              <a:rPr lang="en-US" altLang="zh-TW" sz="2000" dirty="0">
                <a:latin typeface="Times New Roman" pitchFamily="18" charset="0"/>
                <a:ea typeface="PMingLiU" pitchFamily="18" charset="-120"/>
              </a:rPr>
              <a:t>ANL   P1, A                   ; P1 ← P1 AND A</a:t>
            </a:r>
          </a:p>
          <a:p>
            <a:pPr lvl="2" eaLnBrk="1" hangingPunct="1"/>
            <a:r>
              <a:rPr lang="en-US" altLang="zh-TW" sz="2000" dirty="0">
                <a:latin typeface="Times New Roman" pitchFamily="18" charset="0"/>
                <a:ea typeface="PMingLiU" pitchFamily="18" charset="-120"/>
              </a:rPr>
              <a:t>ORL   P1, A                   ; P1 ← P1 OR A</a:t>
            </a:r>
          </a:p>
          <a:p>
            <a:pPr lvl="2" eaLnBrk="1" hangingPunct="1"/>
            <a:r>
              <a:rPr lang="en-US" altLang="zh-TW" sz="2000" dirty="0">
                <a:latin typeface="Times New Roman" pitchFamily="18" charset="0"/>
                <a:ea typeface="PMingLiU" pitchFamily="18" charset="-120"/>
              </a:rPr>
              <a:t>INC    </a:t>
            </a:r>
            <a:r>
              <a:rPr lang="en-US" altLang="zh-TW" sz="2000">
                <a:latin typeface="Times New Roman" pitchFamily="18" charset="0"/>
                <a:ea typeface="PMingLiU" pitchFamily="18" charset="-120"/>
              </a:rPr>
              <a:t>P1                        </a:t>
            </a:r>
            <a:r>
              <a:rPr lang="en-US" altLang="zh-TW" sz="2000" dirty="0">
                <a:latin typeface="Times New Roman" pitchFamily="18" charset="0"/>
                <a:ea typeface="PMingLiU" pitchFamily="18" charset="-120"/>
              </a:rPr>
              <a:t>; </a:t>
            </a:r>
            <a:r>
              <a:rPr lang="en-US" altLang="zh-TW" sz="2000">
                <a:latin typeface="Times New Roman" pitchFamily="18" charset="0"/>
                <a:ea typeface="PMingLiU" pitchFamily="18" charset="-120"/>
              </a:rPr>
              <a:t>increase P1</a:t>
            </a:r>
            <a:endParaRPr lang="en-US" altLang="zh-TW" sz="2000" dirty="0">
              <a:latin typeface="Times New Roman" pitchFamily="18" charset="0"/>
              <a:ea typeface="PMingLiU" pitchFamily="18" charset="-120"/>
            </a:endParaRP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VECTOR INDIA</a:t>
            </a:r>
            <a:endParaRPr lang="el-GR">
              <a:latin typeface="Arial" charset="0"/>
              <a:cs typeface="Arial" charset="0"/>
            </a:endParaRPr>
          </a:p>
        </p:txBody>
      </p:sp>
      <p:sp>
        <p:nvSpPr>
          <p:cNvPr id="583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AAC9E39-FDEE-4296-B1ED-0C564EC540DF}" type="slidenum">
              <a:rPr lang="el-GR">
                <a:latin typeface="Arial" charset="0"/>
                <a:cs typeface="Arial" charset="0"/>
              </a:rPr>
              <a:pPr/>
              <a:t>15</a:t>
            </a:fld>
            <a:endParaRPr lang="el-GR">
              <a:latin typeface="Arial" charset="0"/>
              <a:cs typeface="Arial" charset="0"/>
            </a:endParaRPr>
          </a:p>
        </p:txBody>
      </p:sp>
      <p:sp>
        <p:nvSpPr>
          <p:cNvPr id="583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>
                <a:latin typeface="Times New Roman" pitchFamily="18" charset="0"/>
                <a:ea typeface="PMingLiU" pitchFamily="18" charset="-120"/>
              </a:rPr>
              <a:t>Reading “High” at Input Pin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838200" y="1981200"/>
            <a:ext cx="7924800" cy="3733800"/>
            <a:chOff x="528" y="1248"/>
            <a:chExt cx="4992" cy="2352"/>
          </a:xfrm>
        </p:grpSpPr>
        <p:sp>
          <p:nvSpPr>
            <p:cNvPr id="58390" name="Rectangle 4"/>
            <p:cNvSpPr>
              <a:spLocks noChangeArrowheads="1"/>
            </p:cNvSpPr>
            <p:nvPr/>
          </p:nvSpPr>
          <p:spPr bwMode="auto">
            <a:xfrm>
              <a:off x="2168" y="2016"/>
              <a:ext cx="656" cy="6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391" name="Text Box 5"/>
            <p:cNvSpPr txBox="1">
              <a:spLocks noChangeArrowheads="1"/>
            </p:cNvSpPr>
            <p:nvPr/>
          </p:nvSpPr>
          <p:spPr bwMode="auto">
            <a:xfrm>
              <a:off x="2202" y="2016"/>
              <a:ext cx="588" cy="6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TW" sz="1600">
                  <a:latin typeface="Times New Roman" pitchFamily="18" charset="0"/>
                  <a:ea typeface="PMingLiU" pitchFamily="18" charset="-120"/>
                </a:rPr>
                <a:t>D</a:t>
              </a:r>
              <a:r>
                <a:rPr kumimoji="1" lang="en-US" altLang="zh-TW" sz="1600" b="1">
                  <a:latin typeface="Times New Roman" pitchFamily="18" charset="0"/>
                  <a:ea typeface="PMingLiU" pitchFamily="18" charset="-120"/>
                </a:rPr>
                <a:t>       </a:t>
              </a:r>
              <a:r>
                <a:rPr kumimoji="1" lang="en-US" altLang="zh-TW" sz="1600">
                  <a:latin typeface="Times New Roman" pitchFamily="18" charset="0"/>
                  <a:ea typeface="PMingLiU" pitchFamily="18" charset="-120"/>
                </a:rPr>
                <a:t>Q</a:t>
              </a:r>
            </a:p>
            <a:p>
              <a:pPr>
                <a:spcBef>
                  <a:spcPct val="50000"/>
                </a:spcBef>
              </a:pPr>
              <a:endParaRPr kumimoji="1" lang="en-US" altLang="zh-TW" sz="1600">
                <a:latin typeface="Times New Roman" pitchFamily="18" charset="0"/>
                <a:ea typeface="PMingLiU" pitchFamily="18" charset="-120"/>
              </a:endParaRPr>
            </a:p>
            <a:p>
              <a:pPr>
                <a:spcBef>
                  <a:spcPct val="50000"/>
                </a:spcBef>
              </a:pPr>
              <a:r>
                <a:rPr kumimoji="1" lang="en-US" altLang="zh-TW" sz="1600">
                  <a:latin typeface="Times New Roman" pitchFamily="18" charset="0"/>
                  <a:ea typeface="PMingLiU" pitchFamily="18" charset="-120"/>
                </a:rPr>
                <a:t>Clk</a:t>
              </a:r>
              <a:r>
                <a:rPr kumimoji="1" lang="en-US" altLang="zh-TW" sz="1600" b="1">
                  <a:latin typeface="Times New Roman" pitchFamily="18" charset="0"/>
                  <a:ea typeface="PMingLiU" pitchFamily="18" charset="-120"/>
                </a:rPr>
                <a:t>     </a:t>
              </a:r>
              <a:r>
                <a:rPr kumimoji="1" lang="en-US" altLang="zh-TW" sz="1600">
                  <a:latin typeface="Times New Roman" pitchFamily="18" charset="0"/>
                  <a:ea typeface="PMingLiU" pitchFamily="18" charset="-120"/>
                </a:rPr>
                <a:t>Q</a:t>
              </a:r>
            </a:p>
          </p:txBody>
        </p:sp>
        <p:sp>
          <p:nvSpPr>
            <p:cNvPr id="58392" name="Line 6"/>
            <p:cNvSpPr>
              <a:spLocks noChangeShapeType="1"/>
            </p:cNvSpPr>
            <p:nvPr/>
          </p:nvSpPr>
          <p:spPr bwMode="auto">
            <a:xfrm>
              <a:off x="2617" y="2501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393" name="Line 7"/>
            <p:cNvSpPr>
              <a:spLocks noChangeShapeType="1"/>
            </p:cNvSpPr>
            <p:nvPr/>
          </p:nvSpPr>
          <p:spPr bwMode="auto">
            <a:xfrm>
              <a:off x="1488" y="2160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394" name="AutoShape 8"/>
            <p:cNvSpPr>
              <a:spLocks noChangeArrowheads="1"/>
            </p:cNvSpPr>
            <p:nvPr/>
          </p:nvSpPr>
          <p:spPr bwMode="auto">
            <a:xfrm rot="-5400000">
              <a:off x="2304" y="1560"/>
              <a:ext cx="264" cy="216"/>
            </a:xfrm>
            <a:prstGeom prst="triangle">
              <a:avLst>
                <a:gd name="adj" fmla="val 50000"/>
              </a:avLst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395" name="Line 9"/>
            <p:cNvSpPr>
              <a:spLocks noChangeShapeType="1"/>
            </p:cNvSpPr>
            <p:nvPr/>
          </p:nvSpPr>
          <p:spPr bwMode="auto">
            <a:xfrm>
              <a:off x="2544" y="1680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396" name="Line 10"/>
            <p:cNvSpPr>
              <a:spLocks noChangeShapeType="1"/>
            </p:cNvSpPr>
            <p:nvPr/>
          </p:nvSpPr>
          <p:spPr bwMode="auto">
            <a:xfrm>
              <a:off x="3072" y="1680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397" name="Line 11"/>
            <p:cNvSpPr>
              <a:spLocks noChangeShapeType="1"/>
            </p:cNvSpPr>
            <p:nvPr/>
          </p:nvSpPr>
          <p:spPr bwMode="auto">
            <a:xfrm>
              <a:off x="2832" y="216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398" name="Line 12"/>
            <p:cNvSpPr>
              <a:spLocks noChangeShapeType="1"/>
            </p:cNvSpPr>
            <p:nvPr/>
          </p:nvSpPr>
          <p:spPr bwMode="auto">
            <a:xfrm>
              <a:off x="1488" y="2592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399" name="Line 13"/>
            <p:cNvSpPr>
              <a:spLocks noChangeShapeType="1"/>
            </p:cNvSpPr>
            <p:nvPr/>
          </p:nvSpPr>
          <p:spPr bwMode="auto">
            <a:xfrm>
              <a:off x="2832" y="2592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400" name="Line 14"/>
            <p:cNvSpPr>
              <a:spLocks noChangeShapeType="1"/>
            </p:cNvSpPr>
            <p:nvPr/>
          </p:nvSpPr>
          <p:spPr bwMode="auto">
            <a:xfrm>
              <a:off x="3792" y="249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401" name="Line 15"/>
            <p:cNvSpPr>
              <a:spLocks noChangeShapeType="1"/>
            </p:cNvSpPr>
            <p:nvPr/>
          </p:nvSpPr>
          <p:spPr bwMode="auto">
            <a:xfrm>
              <a:off x="3840" y="249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402" name="Line 16"/>
            <p:cNvSpPr>
              <a:spLocks noChangeShapeType="1"/>
            </p:cNvSpPr>
            <p:nvPr/>
          </p:nvSpPr>
          <p:spPr bwMode="auto">
            <a:xfrm flipV="1">
              <a:off x="3840" y="2496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403" name="Line 17"/>
            <p:cNvSpPr>
              <a:spLocks noChangeShapeType="1"/>
            </p:cNvSpPr>
            <p:nvPr/>
          </p:nvSpPr>
          <p:spPr bwMode="auto">
            <a:xfrm flipV="1">
              <a:off x="3840" y="2688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404" name="Rectangle 18"/>
            <p:cNvSpPr>
              <a:spLocks noChangeArrowheads="1"/>
            </p:cNvSpPr>
            <p:nvPr/>
          </p:nvSpPr>
          <p:spPr bwMode="auto">
            <a:xfrm>
              <a:off x="3864" y="1584"/>
              <a:ext cx="144" cy="288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05" name="Line 19"/>
            <p:cNvSpPr>
              <a:spLocks noChangeShapeType="1"/>
            </p:cNvSpPr>
            <p:nvPr/>
          </p:nvSpPr>
          <p:spPr bwMode="auto">
            <a:xfrm>
              <a:off x="3936" y="1872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406" name="Line 20"/>
            <p:cNvSpPr>
              <a:spLocks noChangeShapeType="1"/>
            </p:cNvSpPr>
            <p:nvPr/>
          </p:nvSpPr>
          <p:spPr bwMode="auto">
            <a:xfrm>
              <a:off x="3936" y="2160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407" name="Oval 21"/>
            <p:cNvSpPr>
              <a:spLocks noChangeArrowheads="1"/>
            </p:cNvSpPr>
            <p:nvPr/>
          </p:nvSpPr>
          <p:spPr bwMode="auto">
            <a:xfrm>
              <a:off x="3912" y="213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08" name="Line 22"/>
            <p:cNvSpPr>
              <a:spLocks noChangeShapeType="1"/>
            </p:cNvSpPr>
            <p:nvPr/>
          </p:nvSpPr>
          <p:spPr bwMode="auto">
            <a:xfrm>
              <a:off x="3936" y="144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409" name="Line 23"/>
            <p:cNvSpPr>
              <a:spLocks noChangeShapeType="1"/>
            </p:cNvSpPr>
            <p:nvPr/>
          </p:nvSpPr>
          <p:spPr bwMode="auto">
            <a:xfrm>
              <a:off x="3864" y="144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410" name="Text Box 24"/>
            <p:cNvSpPr txBox="1">
              <a:spLocks noChangeArrowheads="1"/>
            </p:cNvSpPr>
            <p:nvPr/>
          </p:nvSpPr>
          <p:spPr bwMode="auto">
            <a:xfrm>
              <a:off x="3552" y="1296"/>
              <a:ext cx="38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400">
                  <a:latin typeface="Times New Roman" pitchFamily="18" charset="0"/>
                  <a:ea typeface="PMingLiU" pitchFamily="18" charset="-120"/>
                </a:rPr>
                <a:t>Vcc</a:t>
              </a:r>
            </a:p>
          </p:txBody>
        </p:sp>
        <p:sp>
          <p:nvSpPr>
            <p:cNvPr id="58411" name="Text Box 25"/>
            <p:cNvSpPr txBox="1">
              <a:spLocks noChangeArrowheads="1"/>
            </p:cNvSpPr>
            <p:nvPr/>
          </p:nvSpPr>
          <p:spPr bwMode="auto">
            <a:xfrm>
              <a:off x="3936" y="1584"/>
              <a:ext cx="72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400">
                  <a:latin typeface="Times New Roman" pitchFamily="18" charset="0"/>
                  <a:ea typeface="PMingLiU" pitchFamily="18" charset="-120"/>
                </a:rPr>
                <a:t> Load(L1)</a:t>
              </a:r>
            </a:p>
          </p:txBody>
        </p:sp>
        <p:sp>
          <p:nvSpPr>
            <p:cNvPr id="58412" name="Line 26"/>
            <p:cNvSpPr>
              <a:spLocks noChangeShapeType="1"/>
            </p:cNvSpPr>
            <p:nvPr/>
          </p:nvSpPr>
          <p:spPr bwMode="auto">
            <a:xfrm>
              <a:off x="3936" y="268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413" name="AutoShape 27"/>
            <p:cNvSpPr>
              <a:spLocks noChangeArrowheads="1"/>
            </p:cNvSpPr>
            <p:nvPr/>
          </p:nvSpPr>
          <p:spPr bwMode="auto">
            <a:xfrm rot="10800000">
              <a:off x="3864" y="2880"/>
              <a:ext cx="144" cy="144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14" name="Oval 28"/>
            <p:cNvSpPr>
              <a:spLocks noChangeArrowheads="1"/>
            </p:cNvSpPr>
            <p:nvPr/>
          </p:nvSpPr>
          <p:spPr bwMode="auto">
            <a:xfrm>
              <a:off x="4248" y="213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15" name="Line 29"/>
            <p:cNvSpPr>
              <a:spLocks noChangeShapeType="1"/>
            </p:cNvSpPr>
            <p:nvPr/>
          </p:nvSpPr>
          <p:spPr bwMode="auto">
            <a:xfrm>
              <a:off x="4272" y="2160"/>
              <a:ext cx="0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416" name="AutoShape 30"/>
            <p:cNvSpPr>
              <a:spLocks noChangeArrowheads="1"/>
            </p:cNvSpPr>
            <p:nvPr/>
          </p:nvSpPr>
          <p:spPr bwMode="auto">
            <a:xfrm rot="-5400000">
              <a:off x="2280" y="3108"/>
              <a:ext cx="264" cy="216"/>
            </a:xfrm>
            <a:prstGeom prst="triangle">
              <a:avLst>
                <a:gd name="adj" fmla="val 50000"/>
              </a:avLst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17" name="Line 31"/>
            <p:cNvSpPr>
              <a:spLocks noChangeShapeType="1"/>
            </p:cNvSpPr>
            <p:nvPr/>
          </p:nvSpPr>
          <p:spPr bwMode="auto">
            <a:xfrm>
              <a:off x="2544" y="3216"/>
              <a:ext cx="17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418" name="Oval 32"/>
            <p:cNvSpPr>
              <a:spLocks noChangeArrowheads="1"/>
            </p:cNvSpPr>
            <p:nvPr/>
          </p:nvSpPr>
          <p:spPr bwMode="auto">
            <a:xfrm>
              <a:off x="1800" y="213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19" name="Line 33"/>
            <p:cNvSpPr>
              <a:spLocks noChangeShapeType="1"/>
            </p:cNvSpPr>
            <p:nvPr/>
          </p:nvSpPr>
          <p:spPr bwMode="auto">
            <a:xfrm>
              <a:off x="1824" y="1680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420" name="Line 34"/>
            <p:cNvSpPr>
              <a:spLocks noChangeShapeType="1"/>
            </p:cNvSpPr>
            <p:nvPr/>
          </p:nvSpPr>
          <p:spPr bwMode="auto">
            <a:xfrm>
              <a:off x="1824" y="1680"/>
              <a:ext cx="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421" name="Line 35"/>
            <p:cNvSpPr>
              <a:spLocks noChangeShapeType="1"/>
            </p:cNvSpPr>
            <p:nvPr/>
          </p:nvSpPr>
          <p:spPr bwMode="auto">
            <a:xfrm>
              <a:off x="1824" y="321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422" name="Freeform 36"/>
            <p:cNvSpPr>
              <a:spLocks/>
            </p:cNvSpPr>
            <p:nvPr/>
          </p:nvSpPr>
          <p:spPr bwMode="auto">
            <a:xfrm>
              <a:off x="1728" y="2496"/>
              <a:ext cx="96" cy="192"/>
            </a:xfrm>
            <a:custGeom>
              <a:avLst/>
              <a:gdLst>
                <a:gd name="T0" fmla="*/ 96 w 96"/>
                <a:gd name="T1" fmla="*/ 0 h 192"/>
                <a:gd name="T2" fmla="*/ 0 w 96"/>
                <a:gd name="T3" fmla="*/ 96 h 192"/>
                <a:gd name="T4" fmla="*/ 96 w 96"/>
                <a:gd name="T5" fmla="*/ 192 h 192"/>
                <a:gd name="T6" fmla="*/ 0 60000 65536"/>
                <a:gd name="T7" fmla="*/ 0 60000 65536"/>
                <a:gd name="T8" fmla="*/ 0 60000 65536"/>
                <a:gd name="T9" fmla="*/ 0 w 96"/>
                <a:gd name="T10" fmla="*/ 0 h 192"/>
                <a:gd name="T11" fmla="*/ 96 w 96"/>
                <a:gd name="T12" fmla="*/ 192 h 1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192">
                  <a:moveTo>
                    <a:pt x="96" y="0"/>
                  </a:moveTo>
                  <a:cubicBezTo>
                    <a:pt x="48" y="32"/>
                    <a:pt x="0" y="64"/>
                    <a:pt x="0" y="96"/>
                  </a:cubicBezTo>
                  <a:cubicBezTo>
                    <a:pt x="0" y="128"/>
                    <a:pt x="48" y="160"/>
                    <a:pt x="96" y="19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423" name="Line 37"/>
            <p:cNvSpPr>
              <a:spLocks noChangeShapeType="1"/>
            </p:cNvSpPr>
            <p:nvPr/>
          </p:nvSpPr>
          <p:spPr bwMode="auto">
            <a:xfrm>
              <a:off x="1824" y="2688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424" name="Line 38"/>
            <p:cNvSpPr>
              <a:spLocks noChangeShapeType="1"/>
            </p:cNvSpPr>
            <p:nvPr/>
          </p:nvSpPr>
          <p:spPr bwMode="auto">
            <a:xfrm>
              <a:off x="2448" y="331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425" name="Line 39"/>
            <p:cNvSpPr>
              <a:spLocks noChangeShapeType="1"/>
            </p:cNvSpPr>
            <p:nvPr/>
          </p:nvSpPr>
          <p:spPr bwMode="auto">
            <a:xfrm>
              <a:off x="2448" y="134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426" name="Line 40"/>
            <p:cNvSpPr>
              <a:spLocks noChangeShapeType="1"/>
            </p:cNvSpPr>
            <p:nvPr/>
          </p:nvSpPr>
          <p:spPr bwMode="auto">
            <a:xfrm>
              <a:off x="1488" y="1344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427" name="Line 41"/>
            <p:cNvSpPr>
              <a:spLocks noChangeShapeType="1"/>
            </p:cNvSpPr>
            <p:nvPr/>
          </p:nvSpPr>
          <p:spPr bwMode="auto">
            <a:xfrm>
              <a:off x="1488" y="3552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428" name="Text Box 42"/>
            <p:cNvSpPr txBox="1">
              <a:spLocks noChangeArrowheads="1"/>
            </p:cNvSpPr>
            <p:nvPr/>
          </p:nvSpPr>
          <p:spPr bwMode="auto">
            <a:xfrm>
              <a:off x="528" y="1248"/>
              <a:ext cx="96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400">
                  <a:latin typeface="Times New Roman" pitchFamily="18" charset="0"/>
                  <a:ea typeface="PMingLiU" pitchFamily="18" charset="-120"/>
                </a:rPr>
                <a:t>Read latch</a:t>
              </a:r>
            </a:p>
          </p:txBody>
        </p:sp>
        <p:sp>
          <p:nvSpPr>
            <p:cNvPr id="58429" name="Text Box 43"/>
            <p:cNvSpPr txBox="1">
              <a:spLocks noChangeArrowheads="1"/>
            </p:cNvSpPr>
            <p:nvPr/>
          </p:nvSpPr>
          <p:spPr bwMode="auto">
            <a:xfrm>
              <a:off x="528" y="3408"/>
              <a:ext cx="96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400">
                  <a:latin typeface="Times New Roman" pitchFamily="18" charset="0"/>
                  <a:ea typeface="PMingLiU" pitchFamily="18" charset="-120"/>
                </a:rPr>
                <a:t>Read pin</a:t>
              </a:r>
            </a:p>
          </p:txBody>
        </p:sp>
        <p:sp>
          <p:nvSpPr>
            <p:cNvPr id="58430" name="Text Box 44"/>
            <p:cNvSpPr txBox="1">
              <a:spLocks noChangeArrowheads="1"/>
            </p:cNvSpPr>
            <p:nvPr/>
          </p:nvSpPr>
          <p:spPr bwMode="auto">
            <a:xfrm>
              <a:off x="528" y="2496"/>
              <a:ext cx="96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400">
                  <a:latin typeface="Times New Roman" pitchFamily="18" charset="0"/>
                  <a:ea typeface="PMingLiU" pitchFamily="18" charset="-120"/>
                </a:rPr>
                <a:t>Write to latch</a:t>
              </a:r>
            </a:p>
          </p:txBody>
        </p:sp>
        <p:sp>
          <p:nvSpPr>
            <p:cNvPr id="58431" name="Text Box 45"/>
            <p:cNvSpPr txBox="1">
              <a:spLocks noChangeArrowheads="1"/>
            </p:cNvSpPr>
            <p:nvPr/>
          </p:nvSpPr>
          <p:spPr bwMode="auto">
            <a:xfrm>
              <a:off x="528" y="2016"/>
              <a:ext cx="96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400">
                  <a:latin typeface="Times New Roman" pitchFamily="18" charset="0"/>
                  <a:ea typeface="PMingLiU" pitchFamily="18" charset="-120"/>
                </a:rPr>
                <a:t>Internal CPU bus</a:t>
              </a:r>
            </a:p>
          </p:txBody>
        </p:sp>
        <p:sp>
          <p:nvSpPr>
            <p:cNvPr id="58432" name="Text Box 46"/>
            <p:cNvSpPr txBox="1">
              <a:spLocks noChangeArrowheads="1"/>
            </p:cNvSpPr>
            <p:nvPr/>
          </p:nvSpPr>
          <p:spPr bwMode="auto">
            <a:xfrm>
              <a:off x="3936" y="2448"/>
              <a:ext cx="33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400">
                  <a:latin typeface="Times New Roman" pitchFamily="18" charset="0"/>
                  <a:ea typeface="PMingLiU" pitchFamily="18" charset="-120"/>
                </a:rPr>
                <a:t>M1</a:t>
              </a:r>
            </a:p>
          </p:txBody>
        </p:sp>
        <p:sp>
          <p:nvSpPr>
            <p:cNvPr id="58433" name="Text Box 47"/>
            <p:cNvSpPr txBox="1">
              <a:spLocks noChangeArrowheads="1"/>
            </p:cNvSpPr>
            <p:nvPr/>
          </p:nvSpPr>
          <p:spPr bwMode="auto">
            <a:xfrm>
              <a:off x="4944" y="1968"/>
              <a:ext cx="57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400">
                  <a:latin typeface="Times New Roman" pitchFamily="18" charset="0"/>
                  <a:ea typeface="PMingLiU" pitchFamily="18" charset="-120"/>
                </a:rPr>
                <a:t>P1.X pin</a:t>
              </a:r>
            </a:p>
          </p:txBody>
        </p:sp>
        <p:sp>
          <p:nvSpPr>
            <p:cNvPr id="58434" name="Text Box 48"/>
            <p:cNvSpPr txBox="1">
              <a:spLocks noChangeArrowheads="1"/>
            </p:cNvSpPr>
            <p:nvPr/>
          </p:nvSpPr>
          <p:spPr bwMode="auto">
            <a:xfrm>
              <a:off x="2208" y="2208"/>
              <a:ext cx="57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400">
                  <a:latin typeface="Times New Roman" pitchFamily="18" charset="0"/>
                  <a:ea typeface="PMingLiU" pitchFamily="18" charset="-120"/>
                </a:rPr>
                <a:t>P1.X </a:t>
              </a:r>
            </a:p>
          </p:txBody>
        </p:sp>
      </p:grpSp>
      <p:sp>
        <p:nvSpPr>
          <p:cNvPr id="58374" name="Text Box 49"/>
          <p:cNvSpPr txBox="1">
            <a:spLocks noChangeArrowheads="1"/>
          </p:cNvSpPr>
          <p:nvPr/>
        </p:nvSpPr>
        <p:spPr bwMode="auto">
          <a:xfrm>
            <a:off x="5257800" y="6019800"/>
            <a:ext cx="2133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TW" sz="1400">
                <a:latin typeface="Times New Roman" pitchFamily="18" charset="0"/>
                <a:ea typeface="PMingLiU" pitchFamily="18" charset="-120"/>
              </a:rPr>
              <a:t>8051 IC</a:t>
            </a:r>
          </a:p>
        </p:txBody>
      </p:sp>
      <p:sp>
        <p:nvSpPr>
          <p:cNvPr id="49202" name="Freeform 50"/>
          <p:cNvSpPr>
            <a:spLocks/>
          </p:cNvSpPr>
          <p:nvPr/>
        </p:nvSpPr>
        <p:spPr bwMode="auto">
          <a:xfrm>
            <a:off x="6096000" y="4038600"/>
            <a:ext cx="838200" cy="1219200"/>
          </a:xfrm>
          <a:custGeom>
            <a:avLst/>
            <a:gdLst>
              <a:gd name="T0" fmla="*/ 528 w 536"/>
              <a:gd name="T1" fmla="*/ 56 h 792"/>
              <a:gd name="T2" fmla="*/ 528 w 536"/>
              <a:gd name="T3" fmla="*/ 104 h 792"/>
              <a:gd name="T4" fmla="*/ 528 w 536"/>
              <a:gd name="T5" fmla="*/ 680 h 792"/>
              <a:gd name="T6" fmla="*/ 480 w 536"/>
              <a:gd name="T7" fmla="*/ 776 h 792"/>
              <a:gd name="T8" fmla="*/ 432 w 536"/>
              <a:gd name="T9" fmla="*/ 776 h 792"/>
              <a:gd name="T10" fmla="*/ 0 w 536"/>
              <a:gd name="T11" fmla="*/ 776 h 79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36"/>
              <a:gd name="T19" fmla="*/ 0 h 792"/>
              <a:gd name="T20" fmla="*/ 536 w 536"/>
              <a:gd name="T21" fmla="*/ 792 h 79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36" h="792">
                <a:moveTo>
                  <a:pt x="528" y="56"/>
                </a:moveTo>
                <a:cubicBezTo>
                  <a:pt x="528" y="28"/>
                  <a:pt x="528" y="0"/>
                  <a:pt x="528" y="104"/>
                </a:cubicBezTo>
                <a:cubicBezTo>
                  <a:pt x="528" y="208"/>
                  <a:pt x="536" y="568"/>
                  <a:pt x="528" y="680"/>
                </a:cubicBezTo>
                <a:cubicBezTo>
                  <a:pt x="520" y="792"/>
                  <a:pt x="496" y="760"/>
                  <a:pt x="480" y="776"/>
                </a:cubicBezTo>
                <a:cubicBezTo>
                  <a:pt x="464" y="792"/>
                  <a:pt x="512" y="776"/>
                  <a:pt x="432" y="776"/>
                </a:cubicBezTo>
                <a:cubicBezTo>
                  <a:pt x="352" y="776"/>
                  <a:pt x="176" y="776"/>
                  <a:pt x="0" y="776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9203" name="Line 51"/>
          <p:cNvSpPr>
            <a:spLocks noChangeShapeType="1"/>
          </p:cNvSpPr>
          <p:nvPr/>
        </p:nvSpPr>
        <p:spPr bwMode="auto">
          <a:xfrm flipH="1">
            <a:off x="3276600" y="5105400"/>
            <a:ext cx="1143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9204" name="Text Box 52"/>
          <p:cNvSpPr txBox="1">
            <a:spLocks noChangeArrowheads="1"/>
          </p:cNvSpPr>
          <p:nvPr/>
        </p:nvSpPr>
        <p:spPr bwMode="auto">
          <a:xfrm>
            <a:off x="7467600" y="1981200"/>
            <a:ext cx="1676400" cy="62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TW" sz="1400">
                <a:solidFill>
                  <a:srgbClr val="FF0000"/>
                </a:solidFill>
                <a:latin typeface="Times New Roman" pitchFamily="18" charset="0"/>
                <a:ea typeface="PMingLiU" pitchFamily="18" charset="-120"/>
              </a:rPr>
              <a:t>2. MOV A,P1 </a:t>
            </a:r>
          </a:p>
          <a:p>
            <a:pPr algn="ctr">
              <a:spcBef>
                <a:spcPct val="50000"/>
              </a:spcBef>
            </a:pPr>
            <a:r>
              <a:rPr kumimoji="1" lang="en-US" altLang="zh-TW" sz="1400">
                <a:solidFill>
                  <a:srgbClr val="FF0000"/>
                </a:solidFill>
                <a:latin typeface="Times New Roman" pitchFamily="18" charset="0"/>
                <a:ea typeface="PMingLiU" pitchFamily="18" charset="-120"/>
              </a:rPr>
              <a:t>external pin=High</a:t>
            </a:r>
          </a:p>
        </p:txBody>
      </p:sp>
      <p:sp>
        <p:nvSpPr>
          <p:cNvPr id="49205" name="Text Box 53"/>
          <p:cNvSpPr txBox="1">
            <a:spLocks noChangeArrowheads="1"/>
          </p:cNvSpPr>
          <p:nvPr/>
        </p:nvSpPr>
        <p:spPr bwMode="auto">
          <a:xfrm>
            <a:off x="304800" y="2438400"/>
            <a:ext cx="27432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>
              <a:spcBef>
                <a:spcPct val="50000"/>
              </a:spcBef>
              <a:buFontTx/>
              <a:buAutoNum type="arabicPeriod"/>
            </a:pPr>
            <a:r>
              <a:rPr kumimoji="1" lang="en-US" altLang="zh-TW" sz="1400">
                <a:solidFill>
                  <a:srgbClr val="FF0000"/>
                </a:solidFill>
                <a:latin typeface="Times New Roman" pitchFamily="18" charset="0"/>
                <a:ea typeface="PMingLiU" pitchFamily="18" charset="-120"/>
              </a:rPr>
              <a:t>write a 1 to the pin MOV P1,#0FFH</a:t>
            </a:r>
          </a:p>
        </p:txBody>
      </p:sp>
      <p:sp>
        <p:nvSpPr>
          <p:cNvPr id="49206" name="Line 54"/>
          <p:cNvSpPr>
            <a:spLocks noChangeShapeType="1"/>
          </p:cNvSpPr>
          <p:nvPr/>
        </p:nvSpPr>
        <p:spPr bwMode="auto">
          <a:xfrm>
            <a:off x="2362200" y="3276600"/>
            <a:ext cx="1066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9207" name="Text Box 55"/>
          <p:cNvSpPr txBox="1">
            <a:spLocks noChangeArrowheads="1"/>
          </p:cNvSpPr>
          <p:nvPr/>
        </p:nvSpPr>
        <p:spPr bwMode="auto">
          <a:xfrm>
            <a:off x="4495800" y="30480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TW" sz="1400">
                <a:solidFill>
                  <a:schemeClr val="accent2"/>
                </a:solidFill>
                <a:latin typeface="Times New Roman" pitchFamily="18" charset="0"/>
                <a:ea typeface="PMingLiU" pitchFamily="18" charset="-120"/>
              </a:rPr>
              <a:t>1</a:t>
            </a:r>
          </a:p>
        </p:txBody>
      </p:sp>
      <p:sp>
        <p:nvSpPr>
          <p:cNvPr id="49208" name="Text Box 56"/>
          <p:cNvSpPr txBox="1">
            <a:spLocks noChangeArrowheads="1"/>
          </p:cNvSpPr>
          <p:nvPr/>
        </p:nvSpPr>
        <p:spPr bwMode="auto">
          <a:xfrm>
            <a:off x="4572000" y="38100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TW" sz="1400">
                <a:solidFill>
                  <a:schemeClr val="accent2"/>
                </a:solidFill>
                <a:latin typeface="Times New Roman" pitchFamily="18" charset="0"/>
                <a:ea typeface="PMingLiU" pitchFamily="18" charset="-120"/>
              </a:rPr>
              <a:t>0</a:t>
            </a:r>
          </a:p>
        </p:txBody>
      </p:sp>
      <p:sp>
        <p:nvSpPr>
          <p:cNvPr id="49209" name="Line 57"/>
          <p:cNvSpPr>
            <a:spLocks noChangeShapeType="1"/>
          </p:cNvSpPr>
          <p:nvPr/>
        </p:nvSpPr>
        <p:spPr bwMode="auto">
          <a:xfrm>
            <a:off x="5943600" y="3886200"/>
            <a:ext cx="381000" cy="4572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210" name="Line 58"/>
          <p:cNvSpPr>
            <a:spLocks noChangeShapeType="1"/>
          </p:cNvSpPr>
          <p:nvPr/>
        </p:nvSpPr>
        <p:spPr bwMode="auto">
          <a:xfrm flipH="1">
            <a:off x="5943600" y="3886200"/>
            <a:ext cx="381000" cy="4572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211" name="Text Box 59"/>
          <p:cNvSpPr txBox="1">
            <a:spLocks noChangeArrowheads="1"/>
          </p:cNvSpPr>
          <p:nvPr/>
        </p:nvSpPr>
        <p:spPr bwMode="auto">
          <a:xfrm>
            <a:off x="457200" y="5638800"/>
            <a:ext cx="22098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TW" sz="1400">
                <a:solidFill>
                  <a:srgbClr val="FF0000"/>
                </a:solidFill>
                <a:latin typeface="Times New Roman" pitchFamily="18" charset="0"/>
                <a:ea typeface="PMingLiU" pitchFamily="18" charset="-120"/>
              </a:rPr>
              <a:t>3. Read pin=1 Read latch=0 Write to latch=1</a:t>
            </a:r>
          </a:p>
        </p:txBody>
      </p:sp>
      <p:sp>
        <p:nvSpPr>
          <p:cNvPr id="49212" name="Freeform 60"/>
          <p:cNvSpPr>
            <a:spLocks/>
          </p:cNvSpPr>
          <p:nvPr/>
        </p:nvSpPr>
        <p:spPr bwMode="auto">
          <a:xfrm>
            <a:off x="2362200" y="3556000"/>
            <a:ext cx="393700" cy="1092200"/>
          </a:xfrm>
          <a:custGeom>
            <a:avLst/>
            <a:gdLst>
              <a:gd name="T0" fmla="*/ 240 w 248"/>
              <a:gd name="T1" fmla="*/ 688 h 688"/>
              <a:gd name="T2" fmla="*/ 240 w 248"/>
              <a:gd name="T3" fmla="*/ 112 h 688"/>
              <a:gd name="T4" fmla="*/ 192 w 248"/>
              <a:gd name="T5" fmla="*/ 16 h 688"/>
              <a:gd name="T6" fmla="*/ 0 w 248"/>
              <a:gd name="T7" fmla="*/ 16 h 688"/>
              <a:gd name="T8" fmla="*/ 0 60000 65536"/>
              <a:gd name="T9" fmla="*/ 0 60000 65536"/>
              <a:gd name="T10" fmla="*/ 0 60000 65536"/>
              <a:gd name="T11" fmla="*/ 0 60000 65536"/>
              <a:gd name="T12" fmla="*/ 0 w 248"/>
              <a:gd name="T13" fmla="*/ 0 h 688"/>
              <a:gd name="T14" fmla="*/ 248 w 248"/>
              <a:gd name="T15" fmla="*/ 688 h 6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8" h="688">
                <a:moveTo>
                  <a:pt x="240" y="688"/>
                </a:moveTo>
                <a:cubicBezTo>
                  <a:pt x="244" y="456"/>
                  <a:pt x="248" y="224"/>
                  <a:pt x="240" y="112"/>
                </a:cubicBezTo>
                <a:cubicBezTo>
                  <a:pt x="232" y="0"/>
                  <a:pt x="232" y="32"/>
                  <a:pt x="192" y="16"/>
                </a:cubicBezTo>
                <a:cubicBezTo>
                  <a:pt x="152" y="0"/>
                  <a:pt x="76" y="8"/>
                  <a:pt x="0" y="16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9213" name="Text Box 61"/>
          <p:cNvSpPr txBox="1">
            <a:spLocks noChangeArrowheads="1"/>
          </p:cNvSpPr>
          <p:nvPr/>
        </p:nvSpPr>
        <p:spPr bwMode="auto">
          <a:xfrm>
            <a:off x="6934200" y="30480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TW" sz="1400">
                <a:solidFill>
                  <a:srgbClr val="000066"/>
                </a:solidFill>
                <a:latin typeface="Times New Roman" pitchFamily="18" charset="0"/>
                <a:ea typeface="PMingLiU" pitchFamily="18" charset="-120"/>
              </a:rPr>
              <a:t>1</a:t>
            </a:r>
          </a:p>
        </p:txBody>
      </p:sp>
      <p:sp>
        <p:nvSpPr>
          <p:cNvPr id="58387" name="Text Box 62"/>
          <p:cNvSpPr txBox="1">
            <a:spLocks noChangeArrowheads="1"/>
          </p:cNvSpPr>
          <p:nvPr/>
        </p:nvSpPr>
        <p:spPr bwMode="auto">
          <a:xfrm>
            <a:off x="4038600" y="5105400"/>
            <a:ext cx="838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TW" sz="1400">
                <a:latin typeface="Times New Roman" pitchFamily="18" charset="0"/>
                <a:ea typeface="PMingLiU" pitchFamily="18" charset="-120"/>
              </a:rPr>
              <a:t>TB1</a:t>
            </a:r>
          </a:p>
        </p:txBody>
      </p:sp>
      <p:sp>
        <p:nvSpPr>
          <p:cNvPr id="58388" name="Text Box 63"/>
          <p:cNvSpPr txBox="1">
            <a:spLocks noChangeArrowheads="1"/>
          </p:cNvSpPr>
          <p:nvPr/>
        </p:nvSpPr>
        <p:spPr bwMode="auto">
          <a:xfrm>
            <a:off x="3962400" y="2286000"/>
            <a:ext cx="838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TW" sz="1400">
                <a:latin typeface="Times New Roman" pitchFamily="18" charset="0"/>
                <a:ea typeface="PMingLiU" pitchFamily="18" charset="-120"/>
              </a:rPr>
              <a:t>TB2</a:t>
            </a:r>
          </a:p>
        </p:txBody>
      </p:sp>
      <p:sp>
        <p:nvSpPr>
          <p:cNvPr id="49216" name="Freeform 64"/>
          <p:cNvSpPr>
            <a:spLocks/>
          </p:cNvSpPr>
          <p:nvPr/>
        </p:nvSpPr>
        <p:spPr bwMode="auto">
          <a:xfrm rot="10800000" flipV="1">
            <a:off x="2743200" y="3581400"/>
            <a:ext cx="609600" cy="228600"/>
          </a:xfrm>
          <a:custGeom>
            <a:avLst/>
            <a:gdLst>
              <a:gd name="T0" fmla="*/ 240 w 248"/>
              <a:gd name="T1" fmla="*/ 688 h 688"/>
              <a:gd name="T2" fmla="*/ 240 w 248"/>
              <a:gd name="T3" fmla="*/ 112 h 688"/>
              <a:gd name="T4" fmla="*/ 192 w 248"/>
              <a:gd name="T5" fmla="*/ 16 h 688"/>
              <a:gd name="T6" fmla="*/ 0 w 248"/>
              <a:gd name="T7" fmla="*/ 16 h 688"/>
              <a:gd name="T8" fmla="*/ 0 60000 65536"/>
              <a:gd name="T9" fmla="*/ 0 60000 65536"/>
              <a:gd name="T10" fmla="*/ 0 60000 65536"/>
              <a:gd name="T11" fmla="*/ 0 60000 65536"/>
              <a:gd name="T12" fmla="*/ 0 w 248"/>
              <a:gd name="T13" fmla="*/ 0 h 688"/>
              <a:gd name="T14" fmla="*/ 248 w 248"/>
              <a:gd name="T15" fmla="*/ 688 h 6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8" h="688">
                <a:moveTo>
                  <a:pt x="240" y="688"/>
                </a:moveTo>
                <a:cubicBezTo>
                  <a:pt x="244" y="456"/>
                  <a:pt x="248" y="224"/>
                  <a:pt x="240" y="112"/>
                </a:cubicBezTo>
                <a:cubicBezTo>
                  <a:pt x="232" y="0"/>
                  <a:pt x="232" y="32"/>
                  <a:pt x="192" y="16"/>
                </a:cubicBezTo>
                <a:cubicBezTo>
                  <a:pt x="152" y="0"/>
                  <a:pt x="76" y="8"/>
                  <a:pt x="0" y="16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9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9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9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9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9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9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9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9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9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9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9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9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9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9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9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9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9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9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9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9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9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9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9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9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202" grpId="0" animBg="1"/>
      <p:bldP spid="49203" grpId="0" animBg="1"/>
      <p:bldP spid="49204" grpId="0" autoUpdateAnimBg="0"/>
      <p:bldP spid="49205" grpId="0" autoUpdateAnimBg="0"/>
      <p:bldP spid="49206" grpId="0" animBg="1"/>
      <p:bldP spid="49207" grpId="0" autoUpdateAnimBg="0"/>
      <p:bldP spid="49208" grpId="0" autoUpdateAnimBg="0"/>
      <p:bldP spid="49209" grpId="0" animBg="1"/>
      <p:bldP spid="49210" grpId="0" animBg="1"/>
      <p:bldP spid="49211" grpId="0" autoUpdateAnimBg="0"/>
      <p:bldP spid="49212" grpId="0" animBg="1"/>
      <p:bldP spid="49213" grpId="0" autoUpdateAnimBg="0"/>
      <p:bldP spid="492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I/O PORTS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80000"/>
              </a:lnSpc>
              <a:buFont typeface="Wingdings" pitchFamily="2" charset="2"/>
              <a:buChar char="Ø"/>
              <a:defRPr/>
            </a:pPr>
            <a:r>
              <a:rPr lang="en-US" altLang="zh-TW" sz="2600" dirty="0">
                <a:solidFill>
                  <a:srgbClr val="000000"/>
                </a:solidFill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The 8051 has four I/O ports</a:t>
            </a:r>
          </a:p>
          <a:p>
            <a:pPr lvl="1">
              <a:lnSpc>
                <a:spcPct val="80000"/>
              </a:lnSpc>
              <a:buFont typeface="Wingdings" pitchFamily="2" charset="2"/>
              <a:buChar char="Ø"/>
              <a:defRPr/>
            </a:pPr>
            <a:r>
              <a:rPr lang="en-US" altLang="zh-TW" sz="2600" dirty="0">
                <a:solidFill>
                  <a:srgbClr val="000000"/>
                </a:solidFill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Port 0 </a:t>
            </a:r>
            <a:r>
              <a:rPr lang="zh-TW" altLang="en-US" sz="2600" dirty="0">
                <a:solidFill>
                  <a:srgbClr val="000000"/>
                </a:solidFill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（</a:t>
            </a:r>
            <a:r>
              <a:rPr lang="en-US" altLang="zh-TW" sz="2600" dirty="0">
                <a:solidFill>
                  <a:srgbClr val="000000"/>
                </a:solidFill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pins 32-39</a:t>
            </a:r>
            <a:r>
              <a:rPr lang="zh-TW" altLang="en-US" sz="2600" dirty="0">
                <a:solidFill>
                  <a:srgbClr val="000000"/>
                </a:solidFill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）：</a:t>
            </a:r>
            <a:r>
              <a:rPr lang="en-US" altLang="zh-TW" sz="2600" dirty="0">
                <a:solidFill>
                  <a:srgbClr val="000000"/>
                </a:solidFill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P0</a:t>
            </a:r>
            <a:r>
              <a:rPr lang="zh-TW" altLang="en-US" sz="2600" dirty="0">
                <a:solidFill>
                  <a:srgbClr val="000000"/>
                </a:solidFill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（</a:t>
            </a:r>
            <a:r>
              <a:rPr lang="en-US" altLang="zh-TW" sz="2600" dirty="0">
                <a:solidFill>
                  <a:srgbClr val="000000"/>
                </a:solidFill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P0.0</a:t>
            </a:r>
            <a:r>
              <a:rPr lang="zh-TW" altLang="en-US" sz="2600" dirty="0">
                <a:solidFill>
                  <a:srgbClr val="000000"/>
                </a:solidFill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～</a:t>
            </a:r>
            <a:r>
              <a:rPr lang="en-US" altLang="zh-TW" sz="2600" dirty="0">
                <a:solidFill>
                  <a:srgbClr val="000000"/>
                </a:solidFill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P0.7</a:t>
            </a:r>
            <a:r>
              <a:rPr lang="zh-TW" altLang="en-US" sz="2600" dirty="0">
                <a:solidFill>
                  <a:srgbClr val="000000"/>
                </a:solidFill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）</a:t>
            </a:r>
          </a:p>
          <a:p>
            <a:pPr lvl="1">
              <a:lnSpc>
                <a:spcPct val="80000"/>
              </a:lnSpc>
              <a:buFont typeface="Wingdings" pitchFamily="2" charset="2"/>
              <a:buChar char="Ø"/>
              <a:defRPr/>
            </a:pPr>
            <a:r>
              <a:rPr lang="en-US" altLang="zh-TW" sz="2600" dirty="0">
                <a:solidFill>
                  <a:srgbClr val="000000"/>
                </a:solidFill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Port 1</a:t>
            </a:r>
            <a:r>
              <a:rPr lang="zh-TW" altLang="en-US" sz="2600" dirty="0">
                <a:solidFill>
                  <a:srgbClr val="000000"/>
                </a:solidFill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（</a:t>
            </a:r>
            <a:r>
              <a:rPr lang="en-US" altLang="zh-TW" sz="2600" dirty="0">
                <a:solidFill>
                  <a:srgbClr val="000000"/>
                </a:solidFill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pins 1-8</a:t>
            </a:r>
            <a:r>
              <a:rPr lang="zh-TW" altLang="en-US" sz="2600" dirty="0">
                <a:solidFill>
                  <a:srgbClr val="000000"/>
                </a:solidFill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）</a:t>
            </a:r>
            <a:r>
              <a:rPr lang="ar-SA" altLang="fa-IR" sz="2600" dirty="0">
                <a:solidFill>
                  <a:srgbClr val="000000"/>
                </a:solidFill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    </a:t>
            </a:r>
            <a:r>
              <a:rPr lang="zh-TW" altLang="en-US" sz="2600" dirty="0">
                <a:solidFill>
                  <a:srgbClr val="000000"/>
                </a:solidFill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：</a:t>
            </a:r>
            <a:r>
              <a:rPr lang="en-US" altLang="zh-TW" sz="2600" dirty="0">
                <a:solidFill>
                  <a:srgbClr val="000000"/>
                </a:solidFill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P1</a:t>
            </a:r>
            <a:r>
              <a:rPr lang="zh-TW" altLang="en-US" sz="2600" dirty="0">
                <a:solidFill>
                  <a:srgbClr val="000000"/>
                </a:solidFill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（</a:t>
            </a:r>
            <a:r>
              <a:rPr lang="en-US" altLang="zh-TW" sz="2600" dirty="0">
                <a:solidFill>
                  <a:srgbClr val="000000"/>
                </a:solidFill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P1.0</a:t>
            </a:r>
            <a:r>
              <a:rPr lang="zh-TW" altLang="en-US" sz="2600" dirty="0">
                <a:solidFill>
                  <a:srgbClr val="000000"/>
                </a:solidFill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～</a:t>
            </a:r>
            <a:r>
              <a:rPr lang="en-US" altLang="zh-TW" sz="2600" dirty="0">
                <a:solidFill>
                  <a:srgbClr val="000000"/>
                </a:solidFill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P1.7</a:t>
            </a:r>
            <a:r>
              <a:rPr lang="zh-TW" altLang="en-US" sz="2600" dirty="0">
                <a:solidFill>
                  <a:srgbClr val="000000"/>
                </a:solidFill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）</a:t>
            </a:r>
          </a:p>
          <a:p>
            <a:pPr lvl="1">
              <a:lnSpc>
                <a:spcPct val="80000"/>
              </a:lnSpc>
              <a:buFont typeface="Wingdings" pitchFamily="2" charset="2"/>
              <a:buChar char="Ø"/>
              <a:defRPr/>
            </a:pPr>
            <a:r>
              <a:rPr lang="en-US" altLang="zh-TW" sz="2600" dirty="0">
                <a:solidFill>
                  <a:srgbClr val="000000"/>
                </a:solidFill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Port 2</a:t>
            </a:r>
            <a:r>
              <a:rPr lang="zh-TW" altLang="en-US" sz="2600" dirty="0">
                <a:solidFill>
                  <a:srgbClr val="000000"/>
                </a:solidFill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（</a:t>
            </a:r>
            <a:r>
              <a:rPr lang="en-US" altLang="zh-TW" sz="2600" dirty="0">
                <a:solidFill>
                  <a:srgbClr val="000000"/>
                </a:solidFill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pins 21-28</a:t>
            </a:r>
            <a:r>
              <a:rPr lang="zh-TW" altLang="en-US" sz="2600" dirty="0">
                <a:solidFill>
                  <a:srgbClr val="000000"/>
                </a:solidFill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）：</a:t>
            </a:r>
            <a:r>
              <a:rPr lang="en-US" altLang="zh-TW" sz="2600" dirty="0">
                <a:solidFill>
                  <a:srgbClr val="000000"/>
                </a:solidFill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P2</a:t>
            </a:r>
            <a:r>
              <a:rPr lang="zh-TW" altLang="en-US" sz="2600" dirty="0">
                <a:solidFill>
                  <a:srgbClr val="000000"/>
                </a:solidFill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（</a:t>
            </a:r>
            <a:r>
              <a:rPr lang="en-US" altLang="zh-TW" sz="2600" dirty="0">
                <a:solidFill>
                  <a:srgbClr val="000000"/>
                </a:solidFill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P2.0</a:t>
            </a:r>
            <a:r>
              <a:rPr lang="zh-TW" altLang="en-US" sz="2600" dirty="0">
                <a:solidFill>
                  <a:srgbClr val="000000"/>
                </a:solidFill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～</a:t>
            </a:r>
            <a:r>
              <a:rPr lang="en-US" altLang="zh-TW" sz="2600" dirty="0">
                <a:solidFill>
                  <a:srgbClr val="000000"/>
                </a:solidFill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P2.7</a:t>
            </a:r>
            <a:r>
              <a:rPr lang="zh-TW" altLang="en-US" sz="2600" dirty="0">
                <a:solidFill>
                  <a:srgbClr val="000000"/>
                </a:solidFill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）</a:t>
            </a:r>
          </a:p>
          <a:p>
            <a:pPr lvl="1">
              <a:lnSpc>
                <a:spcPct val="80000"/>
              </a:lnSpc>
              <a:buFont typeface="Wingdings" pitchFamily="2" charset="2"/>
              <a:buChar char="Ø"/>
              <a:defRPr/>
            </a:pPr>
            <a:r>
              <a:rPr lang="en-US" altLang="zh-TW" sz="2600" dirty="0">
                <a:solidFill>
                  <a:srgbClr val="000000"/>
                </a:solidFill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Port 3</a:t>
            </a:r>
            <a:r>
              <a:rPr lang="zh-TW" altLang="en-US" sz="2600" dirty="0">
                <a:solidFill>
                  <a:srgbClr val="000000"/>
                </a:solidFill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（</a:t>
            </a:r>
            <a:r>
              <a:rPr lang="en-US" altLang="zh-TW" sz="2600" dirty="0">
                <a:solidFill>
                  <a:srgbClr val="000000"/>
                </a:solidFill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pins 10-17</a:t>
            </a:r>
            <a:r>
              <a:rPr lang="zh-TW" altLang="en-US" sz="2600" dirty="0">
                <a:solidFill>
                  <a:srgbClr val="000000"/>
                </a:solidFill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）：</a:t>
            </a:r>
            <a:r>
              <a:rPr lang="en-US" altLang="zh-TW" sz="2600" dirty="0">
                <a:solidFill>
                  <a:srgbClr val="000000"/>
                </a:solidFill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P3</a:t>
            </a:r>
            <a:r>
              <a:rPr lang="zh-TW" altLang="en-US" sz="2600" dirty="0">
                <a:solidFill>
                  <a:srgbClr val="000000"/>
                </a:solidFill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（</a:t>
            </a:r>
            <a:r>
              <a:rPr lang="en-US" altLang="zh-TW" sz="2600" dirty="0">
                <a:solidFill>
                  <a:srgbClr val="000000"/>
                </a:solidFill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P3.0</a:t>
            </a:r>
            <a:r>
              <a:rPr lang="zh-TW" altLang="en-US" sz="2600" dirty="0">
                <a:solidFill>
                  <a:srgbClr val="000000"/>
                </a:solidFill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～</a:t>
            </a:r>
            <a:r>
              <a:rPr lang="en-US" altLang="zh-TW" sz="2600" dirty="0">
                <a:solidFill>
                  <a:srgbClr val="000000"/>
                </a:solidFill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P3.7</a:t>
            </a:r>
            <a:r>
              <a:rPr lang="zh-TW" altLang="en-US" sz="2600" dirty="0">
                <a:solidFill>
                  <a:srgbClr val="000000"/>
                </a:solidFill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）</a:t>
            </a:r>
          </a:p>
          <a:p>
            <a:pPr lvl="1">
              <a:lnSpc>
                <a:spcPct val="80000"/>
              </a:lnSpc>
              <a:buFont typeface="Wingdings" pitchFamily="2" charset="2"/>
              <a:buChar char="Ø"/>
              <a:defRPr/>
            </a:pPr>
            <a:r>
              <a:rPr lang="en-US" altLang="zh-TW" sz="2600" dirty="0">
                <a:solidFill>
                  <a:srgbClr val="000000"/>
                </a:solidFill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Each port has 8 pins.</a:t>
            </a:r>
          </a:p>
          <a:p>
            <a:pPr lvl="2">
              <a:lnSpc>
                <a:spcPct val="80000"/>
              </a:lnSpc>
              <a:buFont typeface="Wingdings" pitchFamily="2" charset="2"/>
              <a:buChar char="Ø"/>
              <a:defRPr/>
            </a:pPr>
            <a:r>
              <a:rPr lang="en-US" altLang="zh-TW" sz="2600" dirty="0">
                <a:solidFill>
                  <a:srgbClr val="000000"/>
                </a:solidFill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Named P0.X, P1.X, P2.X, P3.X</a:t>
            </a:r>
            <a:r>
              <a:rPr lang="zh-TW" altLang="en-US" sz="2600" dirty="0">
                <a:solidFill>
                  <a:srgbClr val="000000"/>
                </a:solidFill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 （</a:t>
            </a:r>
            <a:r>
              <a:rPr lang="en-US" altLang="zh-TW" sz="2600" dirty="0">
                <a:solidFill>
                  <a:srgbClr val="000000"/>
                </a:solidFill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X=0,1,...,7</a:t>
            </a:r>
            <a:r>
              <a:rPr lang="zh-TW" altLang="en-US" sz="2600" dirty="0">
                <a:solidFill>
                  <a:srgbClr val="000000"/>
                </a:solidFill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）</a:t>
            </a:r>
            <a:endParaRPr lang="en-US" altLang="zh-TW" sz="2600" dirty="0">
              <a:solidFill>
                <a:srgbClr val="000000"/>
              </a:solidFill>
              <a:latin typeface="Times New Roman" pitchFamily="18" charset="0"/>
              <a:ea typeface="PMingLiU" pitchFamily="18" charset="-120"/>
              <a:cs typeface="Times New Roman" pitchFamily="18" charset="0"/>
            </a:endParaRPr>
          </a:p>
          <a:p>
            <a:pPr lvl="2">
              <a:lnSpc>
                <a:spcPct val="80000"/>
              </a:lnSpc>
              <a:buFont typeface="Wingdings" pitchFamily="2" charset="2"/>
              <a:buChar char="Ø"/>
              <a:defRPr/>
            </a:pPr>
            <a:r>
              <a:rPr lang="en-US" altLang="zh-TW" sz="2600" dirty="0">
                <a:solidFill>
                  <a:srgbClr val="000000"/>
                </a:solidFill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Ex</a:t>
            </a:r>
            <a:r>
              <a:rPr lang="zh-TW" altLang="en-US" sz="2600" dirty="0">
                <a:solidFill>
                  <a:srgbClr val="000000"/>
                </a:solidFill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：</a:t>
            </a:r>
            <a:r>
              <a:rPr lang="en-US" altLang="zh-TW" sz="2600" dirty="0">
                <a:solidFill>
                  <a:srgbClr val="000000"/>
                </a:solidFill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P0.0 is the bit 0</a:t>
            </a:r>
            <a:r>
              <a:rPr lang="zh-TW" altLang="en-US" sz="2600" dirty="0">
                <a:solidFill>
                  <a:srgbClr val="000000"/>
                </a:solidFill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（</a:t>
            </a:r>
            <a:r>
              <a:rPr lang="en-US" altLang="zh-TW" sz="2600" dirty="0">
                <a:solidFill>
                  <a:srgbClr val="000000"/>
                </a:solidFill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LSB</a:t>
            </a:r>
            <a:r>
              <a:rPr lang="zh-TW" altLang="en-US" sz="2600" dirty="0">
                <a:solidFill>
                  <a:srgbClr val="000000"/>
                </a:solidFill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）</a:t>
            </a:r>
            <a:r>
              <a:rPr lang="en-US" altLang="zh-TW" sz="2600" dirty="0">
                <a:solidFill>
                  <a:srgbClr val="000000"/>
                </a:solidFill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of P0 </a:t>
            </a:r>
          </a:p>
          <a:p>
            <a:pPr lvl="2">
              <a:lnSpc>
                <a:spcPct val="80000"/>
              </a:lnSpc>
              <a:buFont typeface="Wingdings" pitchFamily="2" charset="2"/>
              <a:buChar char="Ø"/>
              <a:defRPr/>
            </a:pPr>
            <a:r>
              <a:rPr lang="en-US" altLang="zh-TW" sz="2600" dirty="0">
                <a:solidFill>
                  <a:srgbClr val="000000"/>
                </a:solidFill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Ex</a:t>
            </a:r>
            <a:r>
              <a:rPr lang="zh-TW" altLang="en-US" sz="2600" dirty="0">
                <a:solidFill>
                  <a:srgbClr val="000000"/>
                </a:solidFill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：</a:t>
            </a:r>
            <a:r>
              <a:rPr lang="en-US" altLang="zh-TW" sz="2600" dirty="0">
                <a:solidFill>
                  <a:srgbClr val="000000"/>
                </a:solidFill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P0.7 is the bit 7</a:t>
            </a:r>
            <a:r>
              <a:rPr lang="zh-TW" altLang="en-US" sz="2600" dirty="0">
                <a:solidFill>
                  <a:srgbClr val="000000"/>
                </a:solidFill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（</a:t>
            </a:r>
            <a:r>
              <a:rPr lang="en-US" altLang="zh-TW" sz="2600" dirty="0">
                <a:solidFill>
                  <a:srgbClr val="000000"/>
                </a:solidFill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MSB</a:t>
            </a:r>
            <a:r>
              <a:rPr lang="zh-TW" altLang="en-US" sz="2600" dirty="0">
                <a:solidFill>
                  <a:srgbClr val="000000"/>
                </a:solidFill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）</a:t>
            </a:r>
            <a:r>
              <a:rPr lang="en-US" altLang="zh-TW" sz="2600" dirty="0">
                <a:solidFill>
                  <a:srgbClr val="000000"/>
                </a:solidFill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of P0</a:t>
            </a:r>
          </a:p>
          <a:p>
            <a:pPr lvl="2">
              <a:lnSpc>
                <a:spcPct val="80000"/>
              </a:lnSpc>
              <a:buFont typeface="Wingdings" pitchFamily="2" charset="2"/>
              <a:buChar char="Ø"/>
              <a:defRPr/>
            </a:pPr>
            <a:r>
              <a:rPr lang="en-US" altLang="zh-TW" sz="2600" dirty="0">
                <a:solidFill>
                  <a:srgbClr val="000000"/>
                </a:solidFill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These 8 bits form a byte.</a:t>
            </a:r>
          </a:p>
          <a:p>
            <a:pPr lvl="0">
              <a:lnSpc>
                <a:spcPct val="80000"/>
              </a:lnSpc>
              <a:buFont typeface="Wingdings" pitchFamily="2" charset="2"/>
              <a:buChar char="Ø"/>
              <a:defRPr/>
            </a:pPr>
            <a:r>
              <a:rPr lang="en-US" altLang="zh-TW" sz="2600" dirty="0">
                <a:solidFill>
                  <a:srgbClr val="000000"/>
                </a:solidFill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Each port can be used as input or output (bi-direction).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VECTOR INDIA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AA836-B673-4196-B8F7-256B1FDD9CD5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VECTOR INDIA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AA836-B673-4196-B8F7-256B1FDD9CD5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6" name="Content Placeholder 5" descr="DSC00237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884215" y="200890"/>
            <a:ext cx="5567362" cy="6477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PORT0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>
              <a:buFont typeface="Wingdings" pitchFamily="2" charset="2"/>
              <a:buChar char="Ø"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When used as input, a ‘1’ must be written to corresponding port latch</a:t>
            </a:r>
          </a:p>
          <a:p>
            <a:pPr lvl="0">
              <a:buFont typeface="Wingdings" pitchFamily="2" charset="2"/>
              <a:buChar char="Ø"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Used as an output,’0’ must be programmed</a:t>
            </a:r>
          </a:p>
          <a:p>
            <a:pPr lvl="0">
              <a:buFont typeface="Wingdings" pitchFamily="2" charset="2"/>
              <a:buChar char="Ø"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Logic ‘1’ in address bit will turn Upper FET on &amp; lower FET off</a:t>
            </a:r>
          </a:p>
          <a:p>
            <a:pPr lvl="0">
              <a:buFont typeface="Wingdings" pitchFamily="2" charset="2"/>
              <a:buChar char="Ø"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After address has formed &amp; latched into External circuitry by ALE pulse, the External Bus is turned ON</a:t>
            </a:r>
          </a:p>
          <a:p>
            <a:pPr lvl="0">
              <a:buFont typeface="Wingdings" pitchFamily="2" charset="2"/>
              <a:buChar char="Ø"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Port 0 now reads data from External Memory</a:t>
            </a:r>
          </a:p>
          <a:p>
            <a:pPr lvl="0">
              <a:buFont typeface="Wingdings" pitchFamily="2" charset="2"/>
              <a:buChar char="Ø"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Port 0 pins can be accessed by address P0.0,P0.1,….,P0.7</a:t>
            </a:r>
          </a:p>
          <a:p>
            <a:pPr lvl="0">
              <a:buFont typeface="Wingdings" pitchFamily="2" charset="2"/>
              <a:buChar char="Ø"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It can also be addressed  as AD0,AD1,…….AD7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VECTOR INDIA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AA836-B673-4196-B8F7-256B1FDD9CD5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PORT1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Font typeface="Wingdings" pitchFamily="2" charset="2"/>
              <a:buChar char="Ø"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Port 1 pins have no Dual functions</a:t>
            </a:r>
          </a:p>
          <a:p>
            <a:pPr lvl="0">
              <a:buFont typeface="Wingdings" pitchFamily="2" charset="2"/>
              <a:buChar char="Ø"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If used as input a ‘1’ is written to latch which turns upper FET on</a:t>
            </a:r>
          </a:p>
          <a:p>
            <a:pPr lvl="0">
              <a:buFont typeface="Wingdings" pitchFamily="2" charset="2"/>
              <a:buChar char="Ø"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Used as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output,lower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FET is On &amp; the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Pullup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is Off</a:t>
            </a:r>
          </a:p>
          <a:p>
            <a:pPr lvl="0">
              <a:buFont typeface="Wingdings" pitchFamily="2" charset="2"/>
              <a:buChar char="Ø"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Output latch is directly connected to gate of Lower FET</a:t>
            </a:r>
          </a:p>
          <a:p>
            <a:pPr lvl="0">
              <a:buFont typeface="Wingdings" pitchFamily="2" charset="2"/>
              <a:buChar char="Ø"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Port 1 can be accessed as P1.0,P1.1,. . . . .P1.7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VECTOR INDIA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AA836-B673-4196-B8F7-256B1FDD9CD5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PORT2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>
              <a:buFont typeface="Wingdings" pitchFamily="2" charset="2"/>
              <a:buChar char="Ø"/>
              <a:defRPr/>
            </a:pPr>
            <a:r>
              <a:rPr lang="en-US" dirty="0"/>
              <a:t>It can be used as I/p or o/p which is similar in operation of Port 1</a:t>
            </a:r>
          </a:p>
          <a:p>
            <a:pPr lvl="0">
              <a:buFont typeface="Wingdings" pitchFamily="2" charset="2"/>
              <a:buChar char="Ø"/>
              <a:defRPr/>
            </a:pPr>
            <a:r>
              <a:rPr lang="en-US" dirty="0"/>
              <a:t>The alternate use of port 2 is to supply a high-order address byte in conjunction with port 0 low-order byte to address external memory</a:t>
            </a:r>
          </a:p>
          <a:p>
            <a:pPr lvl="0">
              <a:buFont typeface="Wingdings" pitchFamily="2" charset="2"/>
              <a:buChar char="Ø"/>
              <a:defRPr/>
            </a:pPr>
            <a:r>
              <a:rPr lang="en-US" dirty="0"/>
              <a:t>Port 2 latches remain stable when External Memory is addressed</a:t>
            </a:r>
          </a:p>
          <a:p>
            <a:pPr lvl="0">
              <a:buFont typeface="Wingdings" pitchFamily="2" charset="2"/>
              <a:buChar char="Ø"/>
              <a:defRPr/>
            </a:pPr>
            <a:r>
              <a:rPr lang="en-US" dirty="0"/>
              <a:t>They do not have to  be turned around (Set to 1) For Data </a:t>
            </a:r>
            <a:r>
              <a:rPr lang="en-US" dirty="0" err="1"/>
              <a:t>i</a:t>
            </a:r>
            <a:r>
              <a:rPr lang="en-US" dirty="0"/>
              <a:t>/p as in Port 0</a:t>
            </a:r>
          </a:p>
          <a:p>
            <a:pPr lvl="0">
              <a:buFont typeface="Wingdings" pitchFamily="2" charset="2"/>
              <a:buChar char="Ø"/>
              <a:defRPr/>
            </a:pPr>
            <a:r>
              <a:rPr lang="en-US" dirty="0"/>
              <a:t>It can be accessed as P2.0,P2.1,. . . . . ,P2.7</a:t>
            </a:r>
            <a:endParaRPr lang="en-IN" dirty="0"/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VECTOR INDIA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AA836-B673-4196-B8F7-256B1FDD9CD5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PORT3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229600" cy="1371600"/>
          </a:xfrm>
        </p:spPr>
        <p:txBody>
          <a:bodyPr>
            <a:normAutofit lnSpcReduction="10000"/>
          </a:bodyPr>
          <a:lstStyle/>
          <a:p>
            <a:pPr lvl="0">
              <a:buFont typeface="Wingdings" pitchFamily="2" charset="2"/>
              <a:buChar char="Ø"/>
              <a:defRPr/>
            </a:pPr>
            <a:r>
              <a:rPr lang="en-US" sz="2800" dirty="0"/>
              <a:t>It is similar to port 1,but has alternate Uses</a:t>
            </a:r>
          </a:p>
          <a:p>
            <a:pPr lvl="0">
              <a:buFont typeface="Wingdings" pitchFamily="2" charset="2"/>
              <a:buChar char="Ø"/>
              <a:defRPr/>
            </a:pPr>
            <a:r>
              <a:rPr lang="en-US" sz="2800" dirty="0"/>
              <a:t>Each pin may be individually Programmed as I/O or for alternate Functions as shown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VECTOR INDIA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AA836-B673-4196-B8F7-256B1FDD9CD5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447800" y="2819400"/>
          <a:ext cx="60960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1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Pin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Alternate</a:t>
                      </a:r>
                      <a:r>
                        <a:rPr lang="en-US" baseline="0" dirty="0"/>
                        <a:t> Use                                           SFR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P3.0-RXD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Serial</a:t>
                      </a:r>
                      <a:r>
                        <a:rPr lang="en-US" baseline="0" dirty="0"/>
                        <a:t> data input                                     SBUF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P3.1-TXD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Serial</a:t>
                      </a:r>
                      <a:r>
                        <a:rPr lang="en-US" baseline="0" dirty="0"/>
                        <a:t> data Output                                  SBUF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n-US" dirty="0"/>
                        <a:t>P3.2-INT0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External interrupt 0                               TCON.1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P3.3-INT1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External interrupt  1                              TCON.3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P3.4-T0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External</a:t>
                      </a:r>
                      <a:r>
                        <a:rPr lang="en-US" baseline="0" dirty="0"/>
                        <a:t> timer 0 input                           TMOD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P3.5-T1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External</a:t>
                      </a:r>
                      <a:r>
                        <a:rPr lang="en-US" baseline="0" dirty="0"/>
                        <a:t> timer 1 input                           TMOD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P3.6-WR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External  Memory Write Pulse                 -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P3.7-RD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External  Memory Read Pulse                  -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VECTOR INDIA</a:t>
            </a:r>
            <a:endParaRPr lang="el-GR" dirty="0">
              <a:latin typeface="Arial" charset="0"/>
              <a:cs typeface="Arial" charset="0"/>
            </a:endParaRPr>
          </a:p>
        </p:txBody>
      </p:sp>
      <p:sp>
        <p:nvSpPr>
          <p:cNvPr id="5120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D707045-7B8C-4A1E-A59D-CDADC8C9A25E}" type="slidenum">
              <a:rPr lang="el-GR">
                <a:latin typeface="Arial" charset="0"/>
                <a:cs typeface="Arial" charset="0"/>
              </a:rPr>
              <a:pPr/>
              <a:t>8</a:t>
            </a:fld>
            <a:endParaRPr lang="el-GR">
              <a:latin typeface="Arial" charset="0"/>
              <a:cs typeface="Arial" charset="0"/>
            </a:endParaRPr>
          </a:p>
        </p:txBody>
      </p:sp>
      <p:sp>
        <p:nvSpPr>
          <p:cNvPr id="512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latin typeface="Times New Roman" pitchFamily="18" charset="0"/>
                <a:ea typeface="PMingLiU" pitchFamily="18" charset="-120"/>
              </a:rPr>
              <a:t>A Pin of Port 1 </a:t>
            </a:r>
          </a:p>
        </p:txBody>
      </p:sp>
      <p:sp>
        <p:nvSpPr>
          <p:cNvPr id="51205" name="Text Box 3"/>
          <p:cNvSpPr txBox="1">
            <a:spLocks noChangeArrowheads="1"/>
          </p:cNvSpPr>
          <p:nvPr/>
        </p:nvSpPr>
        <p:spPr bwMode="auto">
          <a:xfrm>
            <a:off x="5257800" y="60198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TW" sz="2400">
                <a:latin typeface="Times New Roman" pitchFamily="18" charset="0"/>
                <a:ea typeface="PMingLiU" pitchFamily="18" charset="-120"/>
              </a:rPr>
              <a:t>8051 IC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838200" y="1981200"/>
            <a:ext cx="7924800" cy="3795713"/>
            <a:chOff x="528" y="1248"/>
            <a:chExt cx="4992" cy="2391"/>
          </a:xfrm>
        </p:grpSpPr>
        <p:sp>
          <p:nvSpPr>
            <p:cNvPr id="51208" name="Rectangle 5"/>
            <p:cNvSpPr>
              <a:spLocks noChangeArrowheads="1"/>
            </p:cNvSpPr>
            <p:nvPr/>
          </p:nvSpPr>
          <p:spPr bwMode="auto">
            <a:xfrm>
              <a:off x="2168" y="2016"/>
              <a:ext cx="656" cy="6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09" name="Text Box 6"/>
            <p:cNvSpPr txBox="1">
              <a:spLocks noChangeArrowheads="1"/>
            </p:cNvSpPr>
            <p:nvPr/>
          </p:nvSpPr>
          <p:spPr bwMode="auto">
            <a:xfrm>
              <a:off x="2202" y="2016"/>
              <a:ext cx="588" cy="6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TW" sz="1600">
                  <a:latin typeface="Times New Roman" pitchFamily="18" charset="0"/>
                  <a:ea typeface="PMingLiU" pitchFamily="18" charset="-120"/>
                </a:rPr>
                <a:t>D</a:t>
              </a:r>
              <a:r>
                <a:rPr kumimoji="1" lang="en-US" altLang="zh-TW" sz="1600" b="1">
                  <a:latin typeface="Times New Roman" pitchFamily="18" charset="0"/>
                  <a:ea typeface="PMingLiU" pitchFamily="18" charset="-120"/>
                </a:rPr>
                <a:t>       </a:t>
              </a:r>
              <a:r>
                <a:rPr kumimoji="1" lang="en-US" altLang="zh-TW" sz="1600">
                  <a:latin typeface="Times New Roman" pitchFamily="18" charset="0"/>
                  <a:ea typeface="PMingLiU" pitchFamily="18" charset="-120"/>
                </a:rPr>
                <a:t>Q</a:t>
              </a:r>
            </a:p>
            <a:p>
              <a:pPr>
                <a:spcBef>
                  <a:spcPct val="50000"/>
                </a:spcBef>
              </a:pPr>
              <a:endParaRPr kumimoji="1" lang="en-US" altLang="zh-TW" sz="1600">
                <a:latin typeface="Times New Roman" pitchFamily="18" charset="0"/>
                <a:ea typeface="PMingLiU" pitchFamily="18" charset="-120"/>
              </a:endParaRPr>
            </a:p>
            <a:p>
              <a:pPr>
                <a:spcBef>
                  <a:spcPct val="50000"/>
                </a:spcBef>
              </a:pPr>
              <a:r>
                <a:rPr kumimoji="1" lang="en-US" altLang="zh-TW" sz="1600">
                  <a:latin typeface="Times New Roman" pitchFamily="18" charset="0"/>
                  <a:ea typeface="PMingLiU" pitchFamily="18" charset="-120"/>
                </a:rPr>
                <a:t>Clk</a:t>
              </a:r>
              <a:r>
                <a:rPr kumimoji="1" lang="en-US" altLang="zh-TW" sz="1600" b="1">
                  <a:latin typeface="Times New Roman" pitchFamily="18" charset="0"/>
                  <a:ea typeface="PMingLiU" pitchFamily="18" charset="-120"/>
                </a:rPr>
                <a:t>     </a:t>
              </a:r>
              <a:r>
                <a:rPr kumimoji="1" lang="en-US" altLang="zh-TW" sz="1600">
                  <a:latin typeface="Times New Roman" pitchFamily="18" charset="0"/>
                  <a:ea typeface="PMingLiU" pitchFamily="18" charset="-120"/>
                </a:rPr>
                <a:t>Q</a:t>
              </a:r>
            </a:p>
          </p:txBody>
        </p:sp>
        <p:sp>
          <p:nvSpPr>
            <p:cNvPr id="51210" name="Line 7"/>
            <p:cNvSpPr>
              <a:spLocks noChangeShapeType="1"/>
            </p:cNvSpPr>
            <p:nvPr/>
          </p:nvSpPr>
          <p:spPr bwMode="auto">
            <a:xfrm>
              <a:off x="2617" y="2501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11" name="Line 8"/>
            <p:cNvSpPr>
              <a:spLocks noChangeShapeType="1"/>
            </p:cNvSpPr>
            <p:nvPr/>
          </p:nvSpPr>
          <p:spPr bwMode="auto">
            <a:xfrm>
              <a:off x="1488" y="2160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12" name="AutoShape 9"/>
            <p:cNvSpPr>
              <a:spLocks noChangeArrowheads="1"/>
            </p:cNvSpPr>
            <p:nvPr/>
          </p:nvSpPr>
          <p:spPr bwMode="auto">
            <a:xfrm rot="-5400000">
              <a:off x="2304" y="1560"/>
              <a:ext cx="264" cy="216"/>
            </a:xfrm>
            <a:prstGeom prst="triangle">
              <a:avLst>
                <a:gd name="adj" fmla="val 50000"/>
              </a:avLst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13" name="Line 10"/>
            <p:cNvSpPr>
              <a:spLocks noChangeShapeType="1"/>
            </p:cNvSpPr>
            <p:nvPr/>
          </p:nvSpPr>
          <p:spPr bwMode="auto">
            <a:xfrm>
              <a:off x="2544" y="1680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14" name="Line 11"/>
            <p:cNvSpPr>
              <a:spLocks noChangeShapeType="1"/>
            </p:cNvSpPr>
            <p:nvPr/>
          </p:nvSpPr>
          <p:spPr bwMode="auto">
            <a:xfrm>
              <a:off x="3072" y="1680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15" name="Line 12"/>
            <p:cNvSpPr>
              <a:spLocks noChangeShapeType="1"/>
            </p:cNvSpPr>
            <p:nvPr/>
          </p:nvSpPr>
          <p:spPr bwMode="auto">
            <a:xfrm>
              <a:off x="2832" y="216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16" name="Line 13"/>
            <p:cNvSpPr>
              <a:spLocks noChangeShapeType="1"/>
            </p:cNvSpPr>
            <p:nvPr/>
          </p:nvSpPr>
          <p:spPr bwMode="auto">
            <a:xfrm>
              <a:off x="1488" y="2592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17" name="Line 14"/>
            <p:cNvSpPr>
              <a:spLocks noChangeShapeType="1"/>
            </p:cNvSpPr>
            <p:nvPr/>
          </p:nvSpPr>
          <p:spPr bwMode="auto">
            <a:xfrm>
              <a:off x="2832" y="2592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18" name="Line 15"/>
            <p:cNvSpPr>
              <a:spLocks noChangeShapeType="1"/>
            </p:cNvSpPr>
            <p:nvPr/>
          </p:nvSpPr>
          <p:spPr bwMode="auto">
            <a:xfrm>
              <a:off x="3792" y="249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19" name="Line 16"/>
            <p:cNvSpPr>
              <a:spLocks noChangeShapeType="1"/>
            </p:cNvSpPr>
            <p:nvPr/>
          </p:nvSpPr>
          <p:spPr bwMode="auto">
            <a:xfrm>
              <a:off x="3840" y="249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20" name="Line 17"/>
            <p:cNvSpPr>
              <a:spLocks noChangeShapeType="1"/>
            </p:cNvSpPr>
            <p:nvPr/>
          </p:nvSpPr>
          <p:spPr bwMode="auto">
            <a:xfrm flipV="1">
              <a:off x="3840" y="2496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21" name="Line 18"/>
            <p:cNvSpPr>
              <a:spLocks noChangeShapeType="1"/>
            </p:cNvSpPr>
            <p:nvPr/>
          </p:nvSpPr>
          <p:spPr bwMode="auto">
            <a:xfrm flipV="1">
              <a:off x="3840" y="2688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22" name="Rectangle 19"/>
            <p:cNvSpPr>
              <a:spLocks noChangeArrowheads="1"/>
            </p:cNvSpPr>
            <p:nvPr/>
          </p:nvSpPr>
          <p:spPr bwMode="auto">
            <a:xfrm>
              <a:off x="3864" y="1584"/>
              <a:ext cx="144" cy="288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23" name="Line 20"/>
            <p:cNvSpPr>
              <a:spLocks noChangeShapeType="1"/>
            </p:cNvSpPr>
            <p:nvPr/>
          </p:nvSpPr>
          <p:spPr bwMode="auto">
            <a:xfrm>
              <a:off x="3936" y="1872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24" name="Line 21"/>
            <p:cNvSpPr>
              <a:spLocks noChangeShapeType="1"/>
            </p:cNvSpPr>
            <p:nvPr/>
          </p:nvSpPr>
          <p:spPr bwMode="auto">
            <a:xfrm>
              <a:off x="3936" y="2160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25" name="Oval 22"/>
            <p:cNvSpPr>
              <a:spLocks noChangeArrowheads="1"/>
            </p:cNvSpPr>
            <p:nvPr/>
          </p:nvSpPr>
          <p:spPr bwMode="auto">
            <a:xfrm>
              <a:off x="3912" y="213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26" name="Line 23"/>
            <p:cNvSpPr>
              <a:spLocks noChangeShapeType="1"/>
            </p:cNvSpPr>
            <p:nvPr/>
          </p:nvSpPr>
          <p:spPr bwMode="auto">
            <a:xfrm>
              <a:off x="3936" y="144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27" name="Line 24"/>
            <p:cNvSpPr>
              <a:spLocks noChangeShapeType="1"/>
            </p:cNvSpPr>
            <p:nvPr/>
          </p:nvSpPr>
          <p:spPr bwMode="auto">
            <a:xfrm>
              <a:off x="3864" y="144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28" name="Text Box 25"/>
            <p:cNvSpPr txBox="1">
              <a:spLocks noChangeArrowheads="1"/>
            </p:cNvSpPr>
            <p:nvPr/>
          </p:nvSpPr>
          <p:spPr bwMode="auto">
            <a:xfrm>
              <a:off x="3552" y="1296"/>
              <a:ext cx="38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>
                  <a:latin typeface="Times New Roman" pitchFamily="18" charset="0"/>
                  <a:ea typeface="PMingLiU" pitchFamily="18" charset="-120"/>
                </a:rPr>
                <a:t>Vcc</a:t>
              </a:r>
            </a:p>
          </p:txBody>
        </p:sp>
        <p:sp>
          <p:nvSpPr>
            <p:cNvPr id="51229" name="Text Box 26"/>
            <p:cNvSpPr txBox="1">
              <a:spLocks noChangeArrowheads="1"/>
            </p:cNvSpPr>
            <p:nvPr/>
          </p:nvSpPr>
          <p:spPr bwMode="auto">
            <a:xfrm>
              <a:off x="3936" y="1584"/>
              <a:ext cx="7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>
                  <a:latin typeface="Times New Roman" pitchFamily="18" charset="0"/>
                  <a:ea typeface="PMingLiU" pitchFamily="18" charset="-120"/>
                </a:rPr>
                <a:t> Load(L1)</a:t>
              </a:r>
            </a:p>
          </p:txBody>
        </p:sp>
        <p:sp>
          <p:nvSpPr>
            <p:cNvPr id="51230" name="Line 27"/>
            <p:cNvSpPr>
              <a:spLocks noChangeShapeType="1"/>
            </p:cNvSpPr>
            <p:nvPr/>
          </p:nvSpPr>
          <p:spPr bwMode="auto">
            <a:xfrm>
              <a:off x="3936" y="268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31" name="AutoShape 28"/>
            <p:cNvSpPr>
              <a:spLocks noChangeArrowheads="1"/>
            </p:cNvSpPr>
            <p:nvPr/>
          </p:nvSpPr>
          <p:spPr bwMode="auto">
            <a:xfrm rot="10800000">
              <a:off x="3864" y="2880"/>
              <a:ext cx="144" cy="144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32" name="Oval 29"/>
            <p:cNvSpPr>
              <a:spLocks noChangeArrowheads="1"/>
            </p:cNvSpPr>
            <p:nvPr/>
          </p:nvSpPr>
          <p:spPr bwMode="auto">
            <a:xfrm>
              <a:off x="4248" y="213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33" name="Line 30"/>
            <p:cNvSpPr>
              <a:spLocks noChangeShapeType="1"/>
            </p:cNvSpPr>
            <p:nvPr/>
          </p:nvSpPr>
          <p:spPr bwMode="auto">
            <a:xfrm>
              <a:off x="4272" y="2160"/>
              <a:ext cx="0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34" name="AutoShape 31"/>
            <p:cNvSpPr>
              <a:spLocks noChangeArrowheads="1"/>
            </p:cNvSpPr>
            <p:nvPr/>
          </p:nvSpPr>
          <p:spPr bwMode="auto">
            <a:xfrm rot="-5400000">
              <a:off x="2280" y="3108"/>
              <a:ext cx="264" cy="216"/>
            </a:xfrm>
            <a:prstGeom prst="triangle">
              <a:avLst>
                <a:gd name="adj" fmla="val 50000"/>
              </a:avLst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35" name="Line 32"/>
            <p:cNvSpPr>
              <a:spLocks noChangeShapeType="1"/>
            </p:cNvSpPr>
            <p:nvPr/>
          </p:nvSpPr>
          <p:spPr bwMode="auto">
            <a:xfrm>
              <a:off x="2544" y="3216"/>
              <a:ext cx="17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36" name="Oval 33"/>
            <p:cNvSpPr>
              <a:spLocks noChangeArrowheads="1"/>
            </p:cNvSpPr>
            <p:nvPr/>
          </p:nvSpPr>
          <p:spPr bwMode="auto">
            <a:xfrm>
              <a:off x="1800" y="213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37" name="Line 34"/>
            <p:cNvSpPr>
              <a:spLocks noChangeShapeType="1"/>
            </p:cNvSpPr>
            <p:nvPr/>
          </p:nvSpPr>
          <p:spPr bwMode="auto">
            <a:xfrm>
              <a:off x="1824" y="1680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38" name="Line 35"/>
            <p:cNvSpPr>
              <a:spLocks noChangeShapeType="1"/>
            </p:cNvSpPr>
            <p:nvPr/>
          </p:nvSpPr>
          <p:spPr bwMode="auto">
            <a:xfrm>
              <a:off x="1824" y="1680"/>
              <a:ext cx="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39" name="Line 36"/>
            <p:cNvSpPr>
              <a:spLocks noChangeShapeType="1"/>
            </p:cNvSpPr>
            <p:nvPr/>
          </p:nvSpPr>
          <p:spPr bwMode="auto">
            <a:xfrm>
              <a:off x="1824" y="321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40" name="Freeform 37"/>
            <p:cNvSpPr>
              <a:spLocks/>
            </p:cNvSpPr>
            <p:nvPr/>
          </p:nvSpPr>
          <p:spPr bwMode="auto">
            <a:xfrm>
              <a:off x="1728" y="2496"/>
              <a:ext cx="96" cy="192"/>
            </a:xfrm>
            <a:custGeom>
              <a:avLst/>
              <a:gdLst>
                <a:gd name="T0" fmla="*/ 96 w 96"/>
                <a:gd name="T1" fmla="*/ 0 h 192"/>
                <a:gd name="T2" fmla="*/ 0 w 96"/>
                <a:gd name="T3" fmla="*/ 96 h 192"/>
                <a:gd name="T4" fmla="*/ 96 w 96"/>
                <a:gd name="T5" fmla="*/ 192 h 192"/>
                <a:gd name="T6" fmla="*/ 0 60000 65536"/>
                <a:gd name="T7" fmla="*/ 0 60000 65536"/>
                <a:gd name="T8" fmla="*/ 0 60000 65536"/>
                <a:gd name="T9" fmla="*/ 0 w 96"/>
                <a:gd name="T10" fmla="*/ 0 h 192"/>
                <a:gd name="T11" fmla="*/ 96 w 96"/>
                <a:gd name="T12" fmla="*/ 192 h 1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192">
                  <a:moveTo>
                    <a:pt x="96" y="0"/>
                  </a:moveTo>
                  <a:cubicBezTo>
                    <a:pt x="48" y="32"/>
                    <a:pt x="0" y="64"/>
                    <a:pt x="0" y="96"/>
                  </a:cubicBezTo>
                  <a:cubicBezTo>
                    <a:pt x="0" y="128"/>
                    <a:pt x="48" y="160"/>
                    <a:pt x="96" y="19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41" name="Line 38"/>
            <p:cNvSpPr>
              <a:spLocks noChangeShapeType="1"/>
            </p:cNvSpPr>
            <p:nvPr/>
          </p:nvSpPr>
          <p:spPr bwMode="auto">
            <a:xfrm>
              <a:off x="1824" y="2688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42" name="Line 39"/>
            <p:cNvSpPr>
              <a:spLocks noChangeShapeType="1"/>
            </p:cNvSpPr>
            <p:nvPr/>
          </p:nvSpPr>
          <p:spPr bwMode="auto">
            <a:xfrm>
              <a:off x="2448" y="331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43" name="Line 40"/>
            <p:cNvSpPr>
              <a:spLocks noChangeShapeType="1"/>
            </p:cNvSpPr>
            <p:nvPr/>
          </p:nvSpPr>
          <p:spPr bwMode="auto">
            <a:xfrm>
              <a:off x="2448" y="134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44" name="Line 41"/>
            <p:cNvSpPr>
              <a:spLocks noChangeShapeType="1"/>
            </p:cNvSpPr>
            <p:nvPr/>
          </p:nvSpPr>
          <p:spPr bwMode="auto">
            <a:xfrm>
              <a:off x="1488" y="1344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45" name="Line 42"/>
            <p:cNvSpPr>
              <a:spLocks noChangeShapeType="1"/>
            </p:cNvSpPr>
            <p:nvPr/>
          </p:nvSpPr>
          <p:spPr bwMode="auto">
            <a:xfrm>
              <a:off x="1488" y="3552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46" name="Text Box 43"/>
            <p:cNvSpPr txBox="1">
              <a:spLocks noChangeArrowheads="1"/>
            </p:cNvSpPr>
            <p:nvPr/>
          </p:nvSpPr>
          <p:spPr bwMode="auto">
            <a:xfrm>
              <a:off x="528" y="1248"/>
              <a:ext cx="9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>
                  <a:latin typeface="Times New Roman" pitchFamily="18" charset="0"/>
                  <a:ea typeface="PMingLiU" pitchFamily="18" charset="-120"/>
                </a:rPr>
                <a:t>Read latch</a:t>
              </a:r>
            </a:p>
          </p:txBody>
        </p:sp>
        <p:sp>
          <p:nvSpPr>
            <p:cNvPr id="51247" name="Text Box 44"/>
            <p:cNvSpPr txBox="1">
              <a:spLocks noChangeArrowheads="1"/>
            </p:cNvSpPr>
            <p:nvPr/>
          </p:nvSpPr>
          <p:spPr bwMode="auto">
            <a:xfrm>
              <a:off x="528" y="3408"/>
              <a:ext cx="9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>
                  <a:latin typeface="Times New Roman" pitchFamily="18" charset="0"/>
                  <a:ea typeface="PMingLiU" pitchFamily="18" charset="-120"/>
                </a:rPr>
                <a:t>Read pin</a:t>
              </a:r>
            </a:p>
          </p:txBody>
        </p:sp>
        <p:sp>
          <p:nvSpPr>
            <p:cNvPr id="51248" name="Text Box 45"/>
            <p:cNvSpPr txBox="1">
              <a:spLocks noChangeArrowheads="1"/>
            </p:cNvSpPr>
            <p:nvPr/>
          </p:nvSpPr>
          <p:spPr bwMode="auto">
            <a:xfrm>
              <a:off x="528" y="2496"/>
              <a:ext cx="9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>
                  <a:latin typeface="Times New Roman" pitchFamily="18" charset="0"/>
                  <a:ea typeface="PMingLiU" pitchFamily="18" charset="-120"/>
                </a:rPr>
                <a:t>Write to latch</a:t>
              </a:r>
            </a:p>
          </p:txBody>
        </p:sp>
        <p:sp>
          <p:nvSpPr>
            <p:cNvPr id="51249" name="Text Box 46"/>
            <p:cNvSpPr txBox="1">
              <a:spLocks noChangeArrowheads="1"/>
            </p:cNvSpPr>
            <p:nvPr/>
          </p:nvSpPr>
          <p:spPr bwMode="auto">
            <a:xfrm>
              <a:off x="528" y="2016"/>
              <a:ext cx="960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>
                  <a:latin typeface="Times New Roman" pitchFamily="18" charset="0"/>
                  <a:ea typeface="PMingLiU" pitchFamily="18" charset="-120"/>
                </a:rPr>
                <a:t>Internal CPU bus</a:t>
              </a:r>
            </a:p>
          </p:txBody>
        </p:sp>
        <p:sp>
          <p:nvSpPr>
            <p:cNvPr id="51250" name="Text Box 47"/>
            <p:cNvSpPr txBox="1">
              <a:spLocks noChangeArrowheads="1"/>
            </p:cNvSpPr>
            <p:nvPr/>
          </p:nvSpPr>
          <p:spPr bwMode="auto">
            <a:xfrm>
              <a:off x="3936" y="2448"/>
              <a:ext cx="3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>
                  <a:latin typeface="Times New Roman" pitchFamily="18" charset="0"/>
                  <a:ea typeface="PMingLiU" pitchFamily="18" charset="-120"/>
                </a:rPr>
                <a:t>M1</a:t>
              </a:r>
            </a:p>
          </p:txBody>
        </p:sp>
        <p:sp>
          <p:nvSpPr>
            <p:cNvPr id="51251" name="Text Box 48"/>
            <p:cNvSpPr txBox="1">
              <a:spLocks noChangeArrowheads="1"/>
            </p:cNvSpPr>
            <p:nvPr/>
          </p:nvSpPr>
          <p:spPr bwMode="auto">
            <a:xfrm>
              <a:off x="4944" y="1968"/>
              <a:ext cx="576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>
                  <a:latin typeface="Times New Roman" pitchFamily="18" charset="0"/>
                  <a:ea typeface="PMingLiU" pitchFamily="18" charset="-120"/>
                </a:rPr>
                <a:t>P1.X pin</a:t>
              </a:r>
            </a:p>
          </p:txBody>
        </p:sp>
        <p:sp>
          <p:nvSpPr>
            <p:cNvPr id="51252" name="Text Box 49"/>
            <p:cNvSpPr txBox="1">
              <a:spLocks noChangeArrowheads="1"/>
            </p:cNvSpPr>
            <p:nvPr/>
          </p:nvSpPr>
          <p:spPr bwMode="auto">
            <a:xfrm>
              <a:off x="2208" y="2208"/>
              <a:ext cx="5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>
                  <a:latin typeface="Times New Roman" pitchFamily="18" charset="0"/>
                  <a:ea typeface="PMingLiU" pitchFamily="18" charset="-120"/>
                </a:rPr>
                <a:t>P1.X </a:t>
              </a:r>
            </a:p>
          </p:txBody>
        </p:sp>
        <p:sp>
          <p:nvSpPr>
            <p:cNvPr id="51253" name="Text Box 50"/>
            <p:cNvSpPr txBox="1">
              <a:spLocks noChangeArrowheads="1"/>
            </p:cNvSpPr>
            <p:nvPr/>
          </p:nvSpPr>
          <p:spPr bwMode="auto">
            <a:xfrm>
              <a:off x="2544" y="3216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>
                  <a:latin typeface="Times New Roman" pitchFamily="18" charset="0"/>
                  <a:ea typeface="PMingLiU" pitchFamily="18" charset="-120"/>
                </a:rPr>
                <a:t>TB1</a:t>
              </a:r>
            </a:p>
          </p:txBody>
        </p:sp>
        <p:sp>
          <p:nvSpPr>
            <p:cNvPr id="51254" name="Text Box 51"/>
            <p:cNvSpPr txBox="1">
              <a:spLocks noChangeArrowheads="1"/>
            </p:cNvSpPr>
            <p:nvPr/>
          </p:nvSpPr>
          <p:spPr bwMode="auto">
            <a:xfrm>
              <a:off x="2496" y="1392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>
                  <a:latin typeface="Times New Roman" pitchFamily="18" charset="0"/>
                  <a:ea typeface="PMingLiU" pitchFamily="18" charset="-120"/>
                </a:rPr>
                <a:t>TB2</a:t>
              </a:r>
            </a:p>
          </p:txBody>
        </p:sp>
      </p:grpSp>
      <p:sp>
        <p:nvSpPr>
          <p:cNvPr id="51207" name="Rectangle 52"/>
          <p:cNvSpPr>
            <a:spLocks noChangeArrowheads="1"/>
          </p:cNvSpPr>
          <p:nvPr/>
        </p:nvSpPr>
        <p:spPr bwMode="auto">
          <a:xfrm>
            <a:off x="7538224" y="5330825"/>
            <a:ext cx="128432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sz="2800">
                <a:latin typeface="Times New Roman" pitchFamily="18" charset="0"/>
                <a:ea typeface="PMingLiU" pitchFamily="18" charset="-120"/>
                <a:sym typeface="Wingdings" pitchFamily="2" charset="2"/>
                <a:hlinkClick r:id="" action="ppaction://noaction"/>
              </a:rPr>
              <a:t></a:t>
            </a:r>
            <a:r>
              <a:rPr lang="en-US" altLang="zh-TW" sz="2800">
                <a:latin typeface="Times New Roman" pitchFamily="18" charset="0"/>
                <a:ea typeface="PMingLiU" pitchFamily="18" charset="-120"/>
                <a:sym typeface="Wingdings" pitchFamily="2" charset="2"/>
              </a:rPr>
              <a:t>P1.</a:t>
            </a:r>
            <a:r>
              <a:rPr lang="en-US" altLang="zh-TW" sz="2800" dirty="0">
                <a:latin typeface="Times New Roman" pitchFamily="18" charset="0"/>
                <a:ea typeface="PMingLiU" pitchFamily="18" charset="-120"/>
                <a:sym typeface="Wingdings" pitchFamily="2" charset="2"/>
              </a:rPr>
              <a:t>x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VECTOR INDIA</a:t>
            </a:r>
            <a:endParaRPr lang="el-GR">
              <a:latin typeface="Arial" charset="0"/>
              <a:cs typeface="Arial" charset="0"/>
            </a:endParaRPr>
          </a:p>
        </p:txBody>
      </p:sp>
      <p:sp>
        <p:nvSpPr>
          <p:cNvPr id="5222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40CF668-2F15-454E-B5BD-BE7D233AD7D7}" type="slidenum">
              <a:rPr lang="el-GR">
                <a:latin typeface="Arial" charset="0"/>
                <a:cs typeface="Arial" charset="0"/>
              </a:rPr>
              <a:pPr/>
              <a:t>9</a:t>
            </a:fld>
            <a:endParaRPr lang="el-GR">
              <a:latin typeface="Arial" charset="0"/>
              <a:cs typeface="Arial" charset="0"/>
            </a:endParaRPr>
          </a:p>
        </p:txBody>
      </p:sp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latin typeface="Times New Roman" pitchFamily="18" charset="0"/>
                <a:ea typeface="PMingLiU" pitchFamily="18" charset="-120"/>
              </a:rPr>
              <a:t>Hardware Structure of I/O Pin </a:t>
            </a:r>
          </a:p>
        </p:txBody>
      </p:sp>
      <p:sp>
        <p:nvSpPr>
          <p:cNvPr id="5222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buFont typeface="Wingdings" pitchFamily="2" charset="2"/>
              <a:buChar char="Ø"/>
            </a:pPr>
            <a:r>
              <a:rPr lang="en-US" altLang="zh-TW" sz="2000" dirty="0"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Each pin of I/O ports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en-US" altLang="zh-TW" sz="2000" dirty="0"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Internal CPU bus</a:t>
            </a:r>
            <a:r>
              <a:rPr lang="zh-TW" altLang="en-US" sz="2000" dirty="0"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：</a:t>
            </a:r>
            <a:r>
              <a:rPr lang="en-US" altLang="zh-TW" sz="2000" dirty="0"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communicate with CPU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en-US" altLang="zh-TW" sz="2000" dirty="0"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A D latch store the value of this pin</a:t>
            </a:r>
          </a:p>
          <a:p>
            <a:pPr lvl="2" eaLnBrk="1" hangingPunct="1">
              <a:buFont typeface="Wingdings" pitchFamily="2" charset="2"/>
              <a:buChar char="Ø"/>
            </a:pPr>
            <a:r>
              <a:rPr lang="en-US" altLang="zh-TW" sz="2000" dirty="0"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D latch is controlled by “Write to latch”</a:t>
            </a:r>
          </a:p>
          <a:p>
            <a:pPr lvl="3" eaLnBrk="1" hangingPunct="1">
              <a:buFont typeface="Wingdings" pitchFamily="2" charset="2"/>
              <a:buChar char="Ø"/>
            </a:pPr>
            <a:r>
              <a:rPr lang="en-US" altLang="zh-TW" dirty="0"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Write to latch</a:t>
            </a:r>
            <a:r>
              <a:rPr lang="zh-TW" altLang="en-US" dirty="0"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＝</a:t>
            </a:r>
            <a:r>
              <a:rPr lang="en-US" altLang="zh-TW" dirty="0"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1</a:t>
            </a:r>
            <a:r>
              <a:rPr lang="zh-TW" altLang="en-US" dirty="0"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：</a:t>
            </a:r>
            <a:r>
              <a:rPr lang="en-US" altLang="zh-TW" dirty="0"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write data into the D latch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en-US" altLang="zh-TW" sz="2000" dirty="0"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2 Tri-state buffer</a:t>
            </a:r>
            <a:r>
              <a:rPr lang="zh-TW" altLang="en-US" sz="2000" dirty="0"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：</a:t>
            </a:r>
          </a:p>
          <a:p>
            <a:pPr lvl="2" eaLnBrk="1" hangingPunct="1">
              <a:buFont typeface="Wingdings" pitchFamily="2" charset="2"/>
              <a:buChar char="Ø"/>
            </a:pPr>
            <a:r>
              <a:rPr lang="en-US" altLang="zh-TW" sz="2000" dirty="0"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TB1: controlled by “Read pin”</a:t>
            </a:r>
          </a:p>
          <a:p>
            <a:pPr lvl="3" eaLnBrk="1" hangingPunct="1">
              <a:buFont typeface="Wingdings" pitchFamily="2" charset="2"/>
              <a:buChar char="Ø"/>
            </a:pPr>
            <a:r>
              <a:rPr lang="en-US" altLang="zh-TW" dirty="0"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Read pin</a:t>
            </a:r>
            <a:r>
              <a:rPr lang="zh-TW" altLang="en-US" dirty="0"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＝</a:t>
            </a:r>
            <a:r>
              <a:rPr lang="en-US" altLang="zh-TW" dirty="0"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1</a:t>
            </a:r>
            <a:r>
              <a:rPr lang="zh-TW" altLang="en-US" dirty="0"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：</a:t>
            </a:r>
            <a:r>
              <a:rPr lang="en-US" altLang="zh-TW" dirty="0"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really read the data present at the pin</a:t>
            </a:r>
          </a:p>
          <a:p>
            <a:pPr lvl="2" eaLnBrk="1" hangingPunct="1">
              <a:buFont typeface="Wingdings" pitchFamily="2" charset="2"/>
              <a:buChar char="Ø"/>
            </a:pPr>
            <a:r>
              <a:rPr lang="en-US" altLang="zh-TW" sz="2000" dirty="0"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TB2: controlled by “Read latch”</a:t>
            </a:r>
          </a:p>
          <a:p>
            <a:pPr lvl="3" eaLnBrk="1" hangingPunct="1">
              <a:buFont typeface="Wingdings" pitchFamily="2" charset="2"/>
              <a:buChar char="Ø"/>
            </a:pPr>
            <a:r>
              <a:rPr lang="en-US" altLang="zh-TW" dirty="0"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Read latch</a:t>
            </a:r>
            <a:r>
              <a:rPr lang="zh-TW" altLang="en-US" dirty="0"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＝</a:t>
            </a:r>
            <a:r>
              <a:rPr lang="en-US" altLang="zh-TW" dirty="0"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1</a:t>
            </a:r>
            <a:r>
              <a:rPr lang="zh-TW" altLang="en-US" dirty="0"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：</a:t>
            </a:r>
            <a:r>
              <a:rPr lang="en-US" altLang="zh-TW" dirty="0"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read value from internal latch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en-US" altLang="zh-TW" sz="2000" dirty="0"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A transistor M1 gate</a:t>
            </a:r>
          </a:p>
          <a:p>
            <a:pPr lvl="2" eaLnBrk="1" hangingPunct="1">
              <a:buFont typeface="Wingdings" pitchFamily="2" charset="2"/>
              <a:buChar char="Ø"/>
            </a:pPr>
            <a:r>
              <a:rPr lang="en-US" altLang="zh-TW" sz="2000" dirty="0"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Gate=0: open</a:t>
            </a:r>
          </a:p>
          <a:p>
            <a:pPr lvl="2" eaLnBrk="1" hangingPunct="1">
              <a:buFont typeface="Wingdings" pitchFamily="2" charset="2"/>
              <a:buChar char="Ø"/>
            </a:pPr>
            <a:r>
              <a:rPr lang="en-US" altLang="zh-TW" sz="2000" dirty="0"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Gate=1: close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1034</Words>
  <Application>Microsoft Office PowerPoint</Application>
  <PresentationFormat>On-screen Show (4:3)</PresentationFormat>
  <Paragraphs>214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Times New Roman</vt:lpstr>
      <vt:lpstr>Wingdings</vt:lpstr>
      <vt:lpstr>Office Theme</vt:lpstr>
      <vt:lpstr>I/O PORTS</vt:lpstr>
      <vt:lpstr>I/O PORTS</vt:lpstr>
      <vt:lpstr>PowerPoint Presentation</vt:lpstr>
      <vt:lpstr>PORT0</vt:lpstr>
      <vt:lpstr>PORT1</vt:lpstr>
      <vt:lpstr>PORT2</vt:lpstr>
      <vt:lpstr>PORT3</vt:lpstr>
      <vt:lpstr>A Pin of Port 1 </vt:lpstr>
      <vt:lpstr>Hardware Structure of I/O Pin </vt:lpstr>
      <vt:lpstr>Tri-state Buffer</vt:lpstr>
      <vt:lpstr>Writing “1” to Output Pin P1.X</vt:lpstr>
      <vt:lpstr>Writing “0” to Output Pin P1.X</vt:lpstr>
      <vt:lpstr>Port 1 as Output（Write to a Port）</vt:lpstr>
      <vt:lpstr>Reading Input v.s. Port Latch  </vt:lpstr>
      <vt:lpstr>Reading “High” at Input Pin</vt:lpstr>
    </vt:vector>
  </TitlesOfParts>
  <Company>organization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I/O PORTS</dc:title>
  <dc:creator>name</dc:creator>
  <cp:lastModifiedBy>Chandramouli</cp:lastModifiedBy>
  <cp:revision>30</cp:revision>
  <dcterms:created xsi:type="dcterms:W3CDTF">2015-05-03T08:53:21Z</dcterms:created>
  <dcterms:modified xsi:type="dcterms:W3CDTF">2023-11-06T09:51:31Z</dcterms:modified>
</cp:coreProperties>
</file>