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57" r:id="rId24"/>
    <p:sldId id="285" r:id="rId25"/>
    <p:sldId id="281" r:id="rId26"/>
    <p:sldId id="258" r:id="rId27"/>
    <p:sldId id="286" r:id="rId28"/>
    <p:sldId id="284" r:id="rId29"/>
    <p:sldId id="260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699" autoAdjust="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893-8B7B-4674-869F-BC13C0BA55C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566B-22EF-4B69-B7E1-0D1D713A4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893-8B7B-4674-869F-BC13C0BA55C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566B-22EF-4B69-B7E1-0D1D713A4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893-8B7B-4674-869F-BC13C0BA55C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566B-22EF-4B69-B7E1-0D1D713A4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893-8B7B-4674-869F-BC13C0BA55C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566B-22EF-4B69-B7E1-0D1D713A4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893-8B7B-4674-869F-BC13C0BA55C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566B-22EF-4B69-B7E1-0D1D713A4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893-8B7B-4674-869F-BC13C0BA55C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566B-22EF-4B69-B7E1-0D1D713A4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893-8B7B-4674-869F-BC13C0BA55C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566B-22EF-4B69-B7E1-0D1D713A4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893-8B7B-4674-869F-BC13C0BA55C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566B-22EF-4B69-B7E1-0D1D713A4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893-8B7B-4674-869F-BC13C0BA55C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566B-22EF-4B69-B7E1-0D1D713A4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893-8B7B-4674-869F-BC13C0BA55C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566B-22EF-4B69-B7E1-0D1D713A4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C893-8B7B-4674-869F-BC13C0BA55C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566B-22EF-4B69-B7E1-0D1D713A4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EC893-8B7B-4674-869F-BC13C0BA55C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566B-22EF-4B69-B7E1-0D1D713A44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772400" cy="1470025"/>
          </a:xfrm>
        </p:spPr>
        <p:txBody>
          <a:bodyPr/>
          <a:lstStyle/>
          <a:p>
            <a:r>
              <a:rPr lang="en-US" dirty="0" smtClean="0"/>
              <a:t>A sample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Presented by: </a:t>
            </a:r>
            <a:r>
              <a:rPr lang="en-US" dirty="0" err="1" smtClean="0">
                <a:solidFill>
                  <a:schemeClr val="tx1"/>
                </a:solidFill>
              </a:rPr>
              <a:t>Ramesh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Baral</a:t>
            </a:r>
            <a:endParaRPr lang="en-US" dirty="0" smtClean="0">
              <a:solidFill>
                <a:schemeClr val="tx1"/>
              </a:solidFill>
            </a:endParaRPr>
          </a:p>
          <a:p>
            <a:fld id="{F66ECBD6-EC60-4233-ABD1-397218E14DF5}" type="datetime2">
              <a:rPr lang="en-US" sz="2400" smtClean="0">
                <a:solidFill>
                  <a:schemeClr val="tx1"/>
                </a:solidFill>
              </a:rPr>
              <a:t>Monday, April 17, 2017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Pastemail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24600"/>
            <a:ext cx="888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Pastemail</a:t>
            </a:r>
            <a:r>
              <a:rPr lang="en-US" dirty="0" smtClean="0"/>
              <a:t>- response distribution (</a:t>
            </a:r>
            <a:r>
              <a:rPr lang="en-US" dirty="0" smtClean="0"/>
              <a:t>small charts X-axis = </a:t>
            </a:r>
            <a:r>
              <a:rPr lang="en-US" dirty="0" err="1" smtClean="0"/>
              <a:t>pastemail</a:t>
            </a:r>
            <a:r>
              <a:rPr lang="en-US" dirty="0" smtClean="0"/>
              <a:t> count, Y-axis = response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Content Placeholder 7" descr="figure_email_response_d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1000" y="960437"/>
            <a:ext cx="9829800" cy="5364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Nr.employed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172200"/>
            <a:ext cx="781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Nr.employed</a:t>
            </a:r>
            <a:r>
              <a:rPr lang="en-US" dirty="0" smtClean="0"/>
              <a:t>- response distribution (</a:t>
            </a:r>
            <a:r>
              <a:rPr lang="en-US" dirty="0" smtClean="0"/>
              <a:t>small charts X-axis = </a:t>
            </a:r>
            <a:r>
              <a:rPr lang="en-US" dirty="0" err="1" smtClean="0"/>
              <a:t>nr.employed</a:t>
            </a:r>
            <a:r>
              <a:rPr lang="en-US" dirty="0" smtClean="0"/>
              <a:t> count, </a:t>
            </a:r>
          </a:p>
          <a:p>
            <a:r>
              <a:rPr lang="en-US" dirty="0" smtClean="0"/>
              <a:t>Y-axis = response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Content Placeholder 7" descr="figure_employed_response_d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8600" y="1066800"/>
            <a:ext cx="9601200" cy="5059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Euribor3m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324600"/>
            <a:ext cx="840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Euribor3m- response distribution (left chart for response = 0, right for response = 1)</a:t>
            </a:r>
            <a:endParaRPr lang="en-US" dirty="0"/>
          </a:p>
        </p:txBody>
      </p:sp>
      <p:pic>
        <p:nvPicPr>
          <p:cNvPr id="8" name="Content Placeholder 7" descr="figure_euribor_response_d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8600" y="884237"/>
            <a:ext cx="9372600" cy="5287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Housing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324600"/>
            <a:ext cx="817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Housing- response distribution (left chart for response = 0, right for response = 1)</a:t>
            </a:r>
            <a:endParaRPr lang="en-US" dirty="0"/>
          </a:p>
        </p:txBody>
      </p:sp>
      <p:pic>
        <p:nvPicPr>
          <p:cNvPr id="7" name="Content Placeholder 6" descr="figure_housing_response_d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8600" y="1066800"/>
            <a:ext cx="9601200" cy="5059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Loan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324600"/>
            <a:ext cx="786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Loan- response distribution (left chart for response = 0, right for response = 1)</a:t>
            </a:r>
            <a:endParaRPr lang="en-US" dirty="0"/>
          </a:p>
        </p:txBody>
      </p:sp>
      <p:pic>
        <p:nvPicPr>
          <p:cNvPr id="8" name="Content Placeholder 7" descr="figure_loan_response_d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4800" y="1600200"/>
            <a:ext cx="98298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Marital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172200"/>
            <a:ext cx="682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Marital- response distribution (</a:t>
            </a:r>
            <a:r>
              <a:rPr lang="en-US" dirty="0" smtClean="0"/>
              <a:t>small charts X-axis = marital count, </a:t>
            </a:r>
          </a:p>
          <a:p>
            <a:r>
              <a:rPr lang="en-US" dirty="0" smtClean="0"/>
              <a:t>Y-axis = response; marital: </a:t>
            </a:r>
            <a:r>
              <a:rPr lang="en-US" dirty="0" smtClean="0"/>
              <a:t>single=1, married =2, divorced=3, others =4)</a:t>
            </a:r>
            <a:endParaRPr lang="en-US" dirty="0"/>
          </a:p>
        </p:txBody>
      </p:sp>
      <p:pic>
        <p:nvPicPr>
          <p:cNvPr id="7" name="Content Placeholder 6" descr="figure_marital_response_d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90600"/>
            <a:ext cx="9601200" cy="51355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Pmonth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096000"/>
            <a:ext cx="737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P</a:t>
            </a:r>
            <a:r>
              <a:rPr lang="en-US" dirty="0" err="1"/>
              <a:t>m</a:t>
            </a:r>
            <a:r>
              <a:rPr lang="en-US" dirty="0" err="1" smtClean="0"/>
              <a:t>onth</a:t>
            </a:r>
            <a:r>
              <a:rPr lang="en-US" dirty="0" smtClean="0"/>
              <a:t>- response distribution (</a:t>
            </a:r>
            <a:r>
              <a:rPr lang="en-US" dirty="0" smtClean="0"/>
              <a:t>small charts X-axis = </a:t>
            </a:r>
            <a:r>
              <a:rPr lang="en-US" dirty="0" err="1" smtClean="0"/>
              <a:t>pmonths</a:t>
            </a:r>
            <a:r>
              <a:rPr lang="en-US" dirty="0" smtClean="0"/>
              <a:t> count, </a:t>
            </a:r>
          </a:p>
          <a:p>
            <a:r>
              <a:rPr lang="en-US" dirty="0" smtClean="0"/>
              <a:t>Y-axis = response; months: Jan=1, Feb =2, and so 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Content Placeholder 6" descr="figure_month_response_d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2117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Poutcome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172200"/>
            <a:ext cx="7351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Poutcome</a:t>
            </a:r>
            <a:r>
              <a:rPr lang="en-US" dirty="0" smtClean="0"/>
              <a:t>- response distribution (</a:t>
            </a:r>
            <a:r>
              <a:rPr lang="en-US" dirty="0" smtClean="0"/>
              <a:t>small charts X-axis = </a:t>
            </a:r>
            <a:r>
              <a:rPr lang="en-US" dirty="0" err="1" smtClean="0"/>
              <a:t>poutcome</a:t>
            </a:r>
            <a:r>
              <a:rPr lang="en-US" dirty="0" smtClean="0"/>
              <a:t> count, </a:t>
            </a:r>
          </a:p>
          <a:p>
            <a:r>
              <a:rPr lang="en-US" dirty="0" smtClean="0"/>
              <a:t>Y-axis = response; </a:t>
            </a:r>
            <a:r>
              <a:rPr lang="en-US" dirty="0" err="1" smtClean="0"/>
              <a:t>poutcome</a:t>
            </a:r>
            <a:r>
              <a:rPr lang="en-US" dirty="0" smtClean="0"/>
              <a:t>: </a:t>
            </a:r>
            <a:r>
              <a:rPr lang="en-US" dirty="0"/>
              <a:t>nonexistent</a:t>
            </a:r>
            <a:r>
              <a:rPr lang="en-US" b="1" dirty="0"/>
              <a:t> </a:t>
            </a:r>
            <a:r>
              <a:rPr lang="en-US" dirty="0" smtClean="0"/>
              <a:t>=1, failure =2, others =3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Content Placeholder 9" descr="figure_poutcome_response_d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2400" y="1066800"/>
            <a:ext cx="9601200" cy="5059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Previous response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172200"/>
            <a:ext cx="803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Prev</a:t>
            </a:r>
            <a:r>
              <a:rPr lang="en-US" dirty="0" smtClean="0"/>
              <a:t> response- response distribution (</a:t>
            </a:r>
            <a:r>
              <a:rPr lang="en-US" dirty="0" smtClean="0"/>
              <a:t>small charts X-axis = </a:t>
            </a:r>
            <a:r>
              <a:rPr lang="en-US" dirty="0" err="1" smtClean="0"/>
              <a:t>prevresponse</a:t>
            </a:r>
            <a:r>
              <a:rPr lang="en-US" dirty="0" smtClean="0"/>
              <a:t> count, </a:t>
            </a:r>
          </a:p>
          <a:p>
            <a:r>
              <a:rPr lang="en-US" dirty="0" smtClean="0"/>
              <a:t>Y-axis = response; </a:t>
            </a:r>
            <a:r>
              <a:rPr lang="en-US" dirty="0" err="1" smtClean="0"/>
              <a:t>poutcome</a:t>
            </a:r>
            <a:r>
              <a:rPr lang="en-US" dirty="0" smtClean="0"/>
              <a:t>: </a:t>
            </a:r>
            <a:r>
              <a:rPr lang="en-US" dirty="0"/>
              <a:t>nonexistent</a:t>
            </a:r>
            <a:r>
              <a:rPr lang="en-US" b="1" dirty="0"/>
              <a:t> </a:t>
            </a:r>
            <a:r>
              <a:rPr lang="en-US" dirty="0" smtClean="0"/>
              <a:t>=1, failure =2, others =3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Content Placeholder 6" descr="figure_previous_response_d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1000" y="990600"/>
            <a:ext cx="9982200" cy="51355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Profession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019800"/>
            <a:ext cx="9146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Profession- response distribution (</a:t>
            </a:r>
            <a:r>
              <a:rPr lang="en-US" dirty="0" smtClean="0"/>
              <a:t>small charts X-axis = profession count, </a:t>
            </a:r>
          </a:p>
          <a:p>
            <a:r>
              <a:rPr lang="en-US" dirty="0" smtClean="0"/>
              <a:t>Y-axis = response; profession: </a:t>
            </a:r>
            <a:r>
              <a:rPr lang="en-US" dirty="0"/>
              <a:t>self-employed</a:t>
            </a:r>
            <a:r>
              <a:rPr lang="en-US" b="1" dirty="0" smtClean="0"/>
              <a:t> </a:t>
            </a:r>
            <a:r>
              <a:rPr lang="en-US" dirty="0" smtClean="0"/>
              <a:t>=1, housemaid =2, management =3, </a:t>
            </a:r>
            <a:r>
              <a:rPr lang="en-US" dirty="0" smtClean="0"/>
              <a:t>blue-collar =4,</a:t>
            </a:r>
          </a:p>
          <a:p>
            <a:r>
              <a:rPr lang="en-US" dirty="0" smtClean="0"/>
              <a:t> etc.)</a:t>
            </a:r>
            <a:endParaRPr lang="en-US" dirty="0"/>
          </a:p>
        </p:txBody>
      </p:sp>
      <p:pic>
        <p:nvPicPr>
          <p:cNvPr id="8" name="Content Placeholder 7" descr="figure_profession_response_d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8600" y="990600"/>
            <a:ext cx="967740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b="1" dirty="0" smtClean="0"/>
              <a:t>DATA ANALYSIS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Schooling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019800"/>
            <a:ext cx="8542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Schooling- response distribution (</a:t>
            </a:r>
            <a:r>
              <a:rPr lang="en-US" dirty="0" smtClean="0"/>
              <a:t>small charts X-axis = schooling count, </a:t>
            </a:r>
          </a:p>
          <a:p>
            <a:r>
              <a:rPr lang="en-US" dirty="0" smtClean="0"/>
              <a:t>Y-axis = response; schooling:</a:t>
            </a:r>
            <a:r>
              <a:rPr lang="en-US" b="1" dirty="0"/>
              <a:t> </a:t>
            </a:r>
            <a:r>
              <a:rPr lang="en-US" dirty="0" smtClean="0"/>
              <a:t>illiterate=1, basic.4 =2, basic.6 =3, basic.9 =4, </a:t>
            </a:r>
            <a:r>
              <a:rPr lang="en-US" dirty="0" err="1" smtClean="0"/>
              <a:t>highschool</a:t>
            </a:r>
            <a:r>
              <a:rPr lang="en-US" dirty="0" smtClean="0"/>
              <a:t>=5,</a:t>
            </a:r>
          </a:p>
          <a:p>
            <a:r>
              <a:rPr lang="en-US" dirty="0" err="1" smtClean="0"/>
              <a:t>professionalcourse</a:t>
            </a:r>
            <a:r>
              <a:rPr lang="en-US" dirty="0" smtClean="0"/>
              <a:t>=6,universitydegree=7, others=8)</a:t>
            </a:r>
            <a:endParaRPr lang="en-US" dirty="0"/>
          </a:p>
        </p:txBody>
      </p:sp>
      <p:pic>
        <p:nvPicPr>
          <p:cNvPr id="7" name="Content Placeholder 6" descr="figure_schooling_response_d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8600" y="990600"/>
            <a:ext cx="96774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Varrate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01980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Emp.var.rate</a:t>
            </a:r>
            <a:r>
              <a:rPr lang="en-US" dirty="0" smtClean="0"/>
              <a:t>- response distribution (</a:t>
            </a:r>
            <a:r>
              <a:rPr lang="en-US" dirty="0" smtClean="0"/>
              <a:t>small charts X-axis = </a:t>
            </a:r>
            <a:r>
              <a:rPr lang="en-US" dirty="0" err="1" smtClean="0"/>
              <a:t>emp.var.rate</a:t>
            </a:r>
            <a:r>
              <a:rPr lang="en-US" dirty="0" smtClean="0"/>
              <a:t> count, </a:t>
            </a:r>
          </a:p>
          <a:p>
            <a:r>
              <a:rPr lang="en-US" dirty="0" smtClean="0"/>
              <a:t>Y-axis = response)</a:t>
            </a:r>
            <a:endParaRPr lang="en-US" dirty="0"/>
          </a:p>
        </p:txBody>
      </p:sp>
      <p:pic>
        <p:nvPicPr>
          <p:cNvPr id="8" name="Content Placeholder 7" descr="figure_varrate_response_d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2400" y="1143000"/>
            <a:ext cx="9677400" cy="4906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the observation and data analysis, we filter out some of the fields that seem to have minimal or no effect on target variable</a:t>
            </a:r>
          </a:p>
          <a:p>
            <a:r>
              <a:rPr lang="en-US" dirty="0" smtClean="0"/>
              <a:t>Missing values are replaced by mean or the </a:t>
            </a:r>
            <a:r>
              <a:rPr lang="en-US" dirty="0" err="1" smtClean="0"/>
              <a:t>the</a:t>
            </a:r>
            <a:r>
              <a:rPr lang="en-US" dirty="0" smtClean="0"/>
              <a:t> dominating value for that column</a:t>
            </a:r>
          </a:p>
          <a:p>
            <a:r>
              <a:rPr lang="en-US" dirty="0" smtClean="0"/>
              <a:t>All string values are converted into numeric (for e.g., for months, 1 for Jan, 2 for Feb and so on), this is required to operate the machine learning algorithms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</a:t>
            </a:r>
          </a:p>
          <a:p>
            <a:r>
              <a:rPr lang="en-US" dirty="0" err="1" smtClean="0"/>
              <a:t>RandomForest</a:t>
            </a:r>
            <a:endParaRPr lang="en-US" dirty="0" smtClean="0"/>
          </a:p>
          <a:p>
            <a:r>
              <a:rPr lang="en-US" dirty="0" err="1" smtClean="0"/>
              <a:t>Knearest</a:t>
            </a:r>
            <a:r>
              <a:rPr lang="en-US" dirty="0" smtClean="0"/>
              <a:t> Neighbors</a:t>
            </a:r>
          </a:p>
          <a:p>
            <a:r>
              <a:rPr lang="en-US" dirty="0" smtClean="0"/>
              <a:t>Gradient Descent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Gaussian </a:t>
            </a:r>
            <a:r>
              <a:rPr lang="en-US" dirty="0" err="1" smtClean="0"/>
              <a:t>NaïveBayes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models were trained using a portion (85%) of training data</a:t>
            </a:r>
          </a:p>
          <a:p>
            <a:r>
              <a:rPr lang="en-US" dirty="0" smtClean="0"/>
              <a:t>15% of the training data was used as validation set to select the best model</a:t>
            </a:r>
          </a:p>
          <a:p>
            <a:r>
              <a:rPr lang="en-US" dirty="0" smtClean="0"/>
              <a:t>The test data was used for prediction by the best model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platform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– the programming language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– the mathematical and numeric computation library</a:t>
            </a:r>
          </a:p>
          <a:p>
            <a:r>
              <a:rPr lang="en-US" dirty="0" smtClean="0"/>
              <a:t>Pandas – the data manipulation library</a:t>
            </a:r>
          </a:p>
          <a:p>
            <a:r>
              <a:rPr lang="en-US" dirty="0" err="1" smtClean="0"/>
              <a:t>Sklearn</a:t>
            </a:r>
            <a:r>
              <a:rPr lang="en-US" dirty="0" smtClean="0"/>
              <a:t> – the Machine Learning algorithm package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 – the visualization package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– the editor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with all fields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9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572000"/>
              </a:tblGrid>
              <a:tr h="7837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/>
                </a:tc>
              </a:tr>
              <a:tr h="635726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SVM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0.8988</a:t>
                      </a:r>
                      <a:endParaRPr lang="en-US" b="0" dirty="0"/>
                    </a:p>
                  </a:txBody>
                  <a:tcPr/>
                </a:tc>
              </a:tr>
              <a:tr h="635726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RandomForest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0.9069</a:t>
                      </a:r>
                      <a:endParaRPr lang="en-US" b="0" dirty="0"/>
                    </a:p>
                  </a:txBody>
                  <a:tcPr/>
                </a:tc>
              </a:tr>
              <a:tr h="635726">
                <a:tc>
                  <a:txBody>
                    <a:bodyPr/>
                    <a:lstStyle/>
                    <a:p>
                      <a:r>
                        <a:rPr lang="en-US" b="0" dirty="0" smtClean="0"/>
                        <a:t>KNN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0.8915</a:t>
                      </a:r>
                      <a:endParaRPr lang="en-US" b="0" dirty="0"/>
                    </a:p>
                  </a:txBody>
                  <a:tcPr/>
                </a:tc>
              </a:tr>
              <a:tr h="63572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LOGISTIC</a:t>
                      </a:r>
                      <a:r>
                        <a:rPr lang="en-US" b="1" baseline="0" dirty="0" smtClean="0"/>
                        <a:t> REGRESSION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0.9101</a:t>
                      </a:r>
                      <a:endParaRPr lang="en-US" b="1" dirty="0"/>
                    </a:p>
                  </a:txBody>
                  <a:tcPr/>
                </a:tc>
              </a:tr>
              <a:tr h="635726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GRADIENT DESCENT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0.9077</a:t>
                      </a:r>
                      <a:endParaRPr lang="en-US" b="0" dirty="0"/>
                    </a:p>
                  </a:txBody>
                  <a:tcPr/>
                </a:tc>
              </a:tr>
              <a:tr h="635726">
                <a:tc>
                  <a:txBody>
                    <a:bodyPr/>
                    <a:lstStyle/>
                    <a:p>
                      <a:r>
                        <a:rPr lang="en-US" b="0" dirty="0" smtClean="0"/>
                        <a:t>Naïve </a:t>
                      </a:r>
                      <a:r>
                        <a:rPr lang="en-US" b="0" dirty="0" err="1" smtClean="0"/>
                        <a:t>Bayes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0.8228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observation of the distribution of fields and the target field, following fields were found more relevant: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custAge</a:t>
            </a:r>
            <a:r>
              <a:rPr lang="en-US" dirty="0" smtClean="0"/>
              <a:t>', 'profession', 'marital‘, 'schooling', '</a:t>
            </a:r>
            <a:r>
              <a:rPr lang="en-US" dirty="0" err="1" smtClean="0"/>
              <a:t>default','pdays','previous</a:t>
            </a:r>
            <a:r>
              <a:rPr lang="en-US" dirty="0" smtClean="0"/>
              <a:t>', '</a:t>
            </a:r>
            <a:r>
              <a:rPr lang="en-US" dirty="0" err="1" smtClean="0"/>
              <a:t>emp.var.rate</a:t>
            </a:r>
            <a:r>
              <a:rPr lang="en-US" dirty="0" smtClean="0"/>
              <a:t>‘, '</a:t>
            </a:r>
            <a:r>
              <a:rPr lang="en-US" dirty="0" err="1" smtClean="0"/>
              <a:t>cons.price.idx</a:t>
            </a:r>
            <a:r>
              <a:rPr lang="en-US" dirty="0" smtClean="0"/>
              <a:t>‘, '</a:t>
            </a:r>
            <a:r>
              <a:rPr lang="en-US" dirty="0" err="1" smtClean="0"/>
              <a:t>cons.conf.idx</a:t>
            </a:r>
            <a:r>
              <a:rPr lang="en-US" dirty="0" smtClean="0"/>
              <a:t>', 'euribor3m','pmonths','loan', 'contact', '</a:t>
            </a:r>
            <a:r>
              <a:rPr lang="en-US" dirty="0" err="1" smtClean="0"/>
              <a:t>month','day_of_week</a:t>
            </a:r>
            <a:endParaRPr lang="en-US" dirty="0" smtClean="0"/>
          </a:p>
          <a:p>
            <a:r>
              <a:rPr lang="en-US" dirty="0" smtClean="0"/>
              <a:t>However, the performance of the model didn’t vary that much even just considering these fields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with selected fields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9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572000"/>
              </a:tblGrid>
              <a:tr h="7837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/>
                </a:tc>
              </a:tr>
              <a:tr h="635726">
                <a:tc>
                  <a:txBody>
                    <a:bodyPr/>
                    <a:lstStyle/>
                    <a:p>
                      <a:r>
                        <a:rPr lang="en-US" b="0" dirty="0" smtClean="0"/>
                        <a:t>SVM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0.9021</a:t>
                      </a:r>
                      <a:endParaRPr lang="en-US" b="0" dirty="0"/>
                    </a:p>
                  </a:txBody>
                  <a:tcPr/>
                </a:tc>
              </a:tr>
              <a:tr h="635726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RandomForest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0.8932</a:t>
                      </a:r>
                      <a:endParaRPr lang="en-US" b="0" dirty="0"/>
                    </a:p>
                  </a:txBody>
                  <a:tcPr/>
                </a:tc>
              </a:tr>
              <a:tr h="635726">
                <a:tc>
                  <a:txBody>
                    <a:bodyPr/>
                    <a:lstStyle/>
                    <a:p>
                      <a:r>
                        <a:rPr lang="en-US" b="0" dirty="0" smtClean="0"/>
                        <a:t>KNN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0.8964</a:t>
                      </a:r>
                      <a:endParaRPr lang="en-US" b="0" dirty="0"/>
                    </a:p>
                  </a:txBody>
                  <a:tcPr/>
                </a:tc>
              </a:tr>
              <a:tr h="63572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LOGISTIC</a:t>
                      </a:r>
                      <a:r>
                        <a:rPr lang="en-US" b="1" baseline="0" dirty="0" smtClean="0"/>
                        <a:t> REGRESSION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0.9093</a:t>
                      </a:r>
                      <a:endParaRPr lang="en-US" b="1" dirty="0"/>
                    </a:p>
                  </a:txBody>
                  <a:tcPr/>
                </a:tc>
              </a:tr>
              <a:tr h="635726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GRADIENT DESCENT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0.9077</a:t>
                      </a:r>
                      <a:endParaRPr lang="en-US" b="0" dirty="0"/>
                    </a:p>
                  </a:txBody>
                  <a:tcPr/>
                </a:tc>
              </a:tr>
              <a:tr h="635726">
                <a:tc>
                  <a:txBody>
                    <a:bodyPr/>
                    <a:lstStyle/>
                    <a:p>
                      <a:r>
                        <a:rPr lang="en-US" b="0" dirty="0" smtClean="0"/>
                        <a:t>Naïve </a:t>
                      </a:r>
                      <a:r>
                        <a:rPr lang="en-US" b="0" dirty="0" err="1" smtClean="0"/>
                        <a:t>Bayes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0.8762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 analysis of the fields</a:t>
            </a:r>
          </a:p>
          <a:p>
            <a:r>
              <a:rPr lang="en-US" dirty="0" smtClean="0"/>
              <a:t>Use feature embedding (Word2Vec, Glove, etc.)</a:t>
            </a:r>
          </a:p>
          <a:p>
            <a:r>
              <a:rPr lang="en-US" dirty="0" smtClean="0"/>
              <a:t>Use combination of features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distribution</a:t>
            </a:r>
            <a:endParaRPr lang="en-US" dirty="0"/>
          </a:p>
        </p:txBody>
      </p:sp>
      <p:pic>
        <p:nvPicPr>
          <p:cNvPr id="4" name="Content Placeholder 3" descr="figure_age_response_d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8686800" cy="5029200"/>
          </a:xfrm>
        </p:spPr>
      </p:pic>
      <p:sp>
        <p:nvSpPr>
          <p:cNvPr id="5" name="TextBox 4"/>
          <p:cNvSpPr txBox="1"/>
          <p:nvPr/>
        </p:nvSpPr>
        <p:spPr>
          <a:xfrm>
            <a:off x="762000" y="6324600"/>
            <a:ext cx="7697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Age- response distribution (left chart for response = 0, right for response = 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DataLoader.py – contains methods to read the data files (in </a:t>
            </a:r>
            <a:r>
              <a:rPr lang="en-US" dirty="0" err="1" smtClean="0"/>
              <a:t>csv</a:t>
            </a:r>
            <a:r>
              <a:rPr lang="en-US" dirty="0" smtClean="0"/>
              <a:t> format)</a:t>
            </a:r>
          </a:p>
          <a:p>
            <a:r>
              <a:rPr lang="en-US" dirty="0" smtClean="0"/>
              <a:t>Util.py – a utility class, contains some static fields and methods</a:t>
            </a:r>
          </a:p>
          <a:p>
            <a:r>
              <a:rPr lang="en-US" dirty="0" smtClean="0"/>
              <a:t>DataModel.py – the main file that contains the data analysis, preprocessing, prediction feature</a:t>
            </a:r>
          </a:p>
          <a:p>
            <a:r>
              <a:rPr lang="en-US" dirty="0" smtClean="0"/>
              <a:t>How to run:</a:t>
            </a:r>
          </a:p>
          <a:p>
            <a:pPr lvl="1"/>
            <a:r>
              <a:rPr lang="en-US" dirty="0" smtClean="0"/>
              <a:t>Update the file path to train and test data in Util.py</a:t>
            </a:r>
          </a:p>
          <a:p>
            <a:pPr lvl="1"/>
            <a:r>
              <a:rPr lang="en-US" dirty="0" smtClean="0"/>
              <a:t>Run from command line: </a:t>
            </a:r>
            <a:r>
              <a:rPr lang="en-US" sz="1800" dirty="0" smtClean="0"/>
              <a:t>python -m </a:t>
            </a:r>
            <a:r>
              <a:rPr lang="en-US" sz="1800" dirty="0" err="1" smtClean="0"/>
              <a:t>com.uptake.DataModel</a:t>
            </a:r>
            <a:r>
              <a:rPr lang="en-US" dirty="0" smtClean="0"/>
              <a:t> </a:t>
            </a:r>
          </a:p>
          <a:p>
            <a:pPr marL="1028700" lvl="1" indent="-571500">
              <a:buFont typeface="+mj-lt"/>
              <a:buAutoNum type="romanUcPeriod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Campaign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324600"/>
            <a:ext cx="834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Campaign- response distribution (left chart for response = 0, right for response = 1)</a:t>
            </a:r>
            <a:endParaRPr lang="en-US" dirty="0"/>
          </a:p>
        </p:txBody>
      </p:sp>
      <p:pic>
        <p:nvPicPr>
          <p:cNvPr id="9" name="Content Placeholder 8" descr="figure_campaign_response_dist_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90600"/>
            <a:ext cx="8991600" cy="51355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Consconf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324600"/>
            <a:ext cx="820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Consconf</a:t>
            </a:r>
            <a:r>
              <a:rPr lang="en-US" dirty="0" smtClean="0"/>
              <a:t>- response distribution (left chart for response = 0, right for response = 1)</a:t>
            </a:r>
            <a:endParaRPr lang="en-US" dirty="0"/>
          </a:p>
        </p:txBody>
      </p:sp>
      <p:pic>
        <p:nvPicPr>
          <p:cNvPr id="8" name="Content Placeholder 7" descr="figure_consconf_response_d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066800"/>
            <a:ext cx="9525000" cy="5059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Consprice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324600"/>
            <a:ext cx="833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Consprice</a:t>
            </a:r>
            <a:r>
              <a:rPr lang="en-US" dirty="0" smtClean="0"/>
              <a:t>- response distribution (left chart for response = 0, right for response = 1)</a:t>
            </a:r>
            <a:endParaRPr lang="en-US" dirty="0"/>
          </a:p>
        </p:txBody>
      </p:sp>
      <p:pic>
        <p:nvPicPr>
          <p:cNvPr id="7" name="Content Placeholder 6" descr="figure_consprice_response_d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Contact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324600"/>
            <a:ext cx="806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Contact- response distribution (left chart for response = 0, right for response = 1)</a:t>
            </a:r>
            <a:endParaRPr lang="en-US" dirty="0"/>
          </a:p>
        </p:txBody>
      </p:sp>
      <p:pic>
        <p:nvPicPr>
          <p:cNvPr id="8" name="Content Placeholder 7" descr="figure_contact_response_d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1355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Days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324600"/>
            <a:ext cx="810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Days- response distribution (small charts X-axis = </a:t>
            </a:r>
            <a:r>
              <a:rPr lang="en-US" dirty="0" err="1" smtClean="0"/>
              <a:t>pdays</a:t>
            </a:r>
            <a:r>
              <a:rPr lang="en-US" dirty="0" smtClean="0"/>
              <a:t> count, Y-axis = response)</a:t>
            </a:r>
            <a:endParaRPr lang="en-US" dirty="0"/>
          </a:p>
        </p:txBody>
      </p:sp>
      <p:pic>
        <p:nvPicPr>
          <p:cNvPr id="7" name="Content Placeholder 6" descr="figure_days_response_d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4800" y="762000"/>
            <a:ext cx="9677400" cy="5364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Default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3246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Default- response distribution (left chart for response = 0, right for response = 1)</a:t>
            </a:r>
            <a:endParaRPr lang="en-US" dirty="0"/>
          </a:p>
        </p:txBody>
      </p:sp>
      <p:pic>
        <p:nvPicPr>
          <p:cNvPr id="7" name="Content Placeholder 6" descr="figure_default_response_dist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3400" y="914400"/>
            <a:ext cx="10058400" cy="52117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856</Words>
  <Application>Microsoft Office PowerPoint</Application>
  <PresentationFormat>On-screen Show (4:3)</PresentationFormat>
  <Paragraphs>121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 sample data analysis</vt:lpstr>
      <vt:lpstr>Slide 2</vt:lpstr>
      <vt:lpstr>Age distribution</vt:lpstr>
      <vt:lpstr>Campaign distribution</vt:lpstr>
      <vt:lpstr>Consconf distribution</vt:lpstr>
      <vt:lpstr>Consprice distribution</vt:lpstr>
      <vt:lpstr>Contact distribution</vt:lpstr>
      <vt:lpstr>Days distribution</vt:lpstr>
      <vt:lpstr>Default distribution</vt:lpstr>
      <vt:lpstr>Pastemail distribution</vt:lpstr>
      <vt:lpstr>Nr.employed distribution</vt:lpstr>
      <vt:lpstr>Euribor3m distribution</vt:lpstr>
      <vt:lpstr>Housing distribution</vt:lpstr>
      <vt:lpstr>Loan distribution</vt:lpstr>
      <vt:lpstr>Marital distribution</vt:lpstr>
      <vt:lpstr>Pmonth distribution</vt:lpstr>
      <vt:lpstr>Poutcome distribution</vt:lpstr>
      <vt:lpstr>Previous response distribution</vt:lpstr>
      <vt:lpstr>Profession distribution</vt:lpstr>
      <vt:lpstr>Schooling distribution</vt:lpstr>
      <vt:lpstr>Varrate distribution</vt:lpstr>
      <vt:lpstr>Data Preprocessing</vt:lpstr>
      <vt:lpstr>Models used</vt:lpstr>
      <vt:lpstr>Model training</vt:lpstr>
      <vt:lpstr>Tools and platform used</vt:lpstr>
      <vt:lpstr>Performance with all fields</vt:lpstr>
      <vt:lpstr>Field selection</vt:lpstr>
      <vt:lpstr>Performance with selected fields</vt:lpstr>
      <vt:lpstr>Potential enhancements</vt:lpstr>
      <vt:lpstr>Source codes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sample data analysis</dc:title>
  <dc:creator>rbaral</dc:creator>
  <cp:lastModifiedBy>rbaral</cp:lastModifiedBy>
  <cp:revision>88</cp:revision>
  <dcterms:created xsi:type="dcterms:W3CDTF">2017-04-18T00:24:53Z</dcterms:created>
  <dcterms:modified xsi:type="dcterms:W3CDTF">2017-04-18T02:42:50Z</dcterms:modified>
</cp:coreProperties>
</file>