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278" r:id="rId5"/>
    <p:sldId id="279" r:id="rId6"/>
    <p:sldId id="280" r:id="rId7"/>
    <p:sldId id="281" r:id="rId8"/>
    <p:sldId id="282" r:id="rId9"/>
    <p:sldId id="283" r:id="rId10"/>
    <p:sldId id="284" r:id="rId11"/>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19" autoAdjust="0"/>
  </p:normalViewPr>
  <p:slideViewPr>
    <p:cSldViewPr snapToGrid="0">
      <p:cViewPr varScale="1">
        <p:scale>
          <a:sx n="158" d="100"/>
          <a:sy n="158" d="100"/>
        </p:scale>
        <p:origin x="268" y="92"/>
      </p:cViewPr>
      <p:guideLst/>
    </p:cSldViewPr>
  </p:slideViewPr>
  <p:notesTextViewPr>
    <p:cViewPr>
      <p:scale>
        <a:sx n="1" d="1"/>
        <a:sy n="1" d="1"/>
      </p:scale>
      <p:origin x="0" y="0"/>
    </p:cViewPr>
  </p:notesTextViewPr>
  <p:notesViewPr>
    <p:cSldViewPr snapToGrid="0">
      <p:cViewPr varScale="1">
        <p:scale>
          <a:sx n="78" d="100"/>
          <a:sy n="78" d="100"/>
        </p:scale>
        <p:origin x="3494" y="8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F05132-4288-4164-B1CA-F5AC1CC796A7}" type="datetime1">
              <a:rPr lang="pt-BR" smtClean="0"/>
              <a:t>02/10/2022</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3B07BE-C169-4870-872B-F61D89F55549}" type="slidenum">
              <a:rPr lang="pt-BR" smtClean="0"/>
              <a:t>‹nº›</a:t>
            </a:fld>
            <a:endParaRPr lang="pt-BR" dirty="0"/>
          </a:p>
        </p:txBody>
      </p:sp>
    </p:spTree>
    <p:extLst>
      <p:ext uri="{BB962C8B-B14F-4D97-AF65-F5344CB8AC3E}">
        <p14:creationId xmlns:p14="http://schemas.microsoft.com/office/powerpoint/2010/main" val="33108977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37FA0DA-72A3-424F-8A35-066434C5B9F1}" type="datetime1">
              <a:rPr lang="pt-BR" noProof="0" smtClean="0"/>
              <a:t>02/10/2022</a:t>
            </a:fld>
            <a:endParaRPr lang="pt-BR" noProof="0"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pt-BR" noProof="0" smtClean="0"/>
              <a:t>‹nº›</a:t>
            </a:fld>
            <a:endParaRPr lang="pt-BR"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2E6DE88F-1F85-4A27-9D34-D74A50E7B0DA}" type="slidenum">
              <a:rPr lang="pt-BR" smtClean="0"/>
              <a:t>1</a:t>
            </a:fld>
            <a:endParaRPr lang="pt-BR" dirty="0"/>
          </a:p>
        </p:txBody>
      </p:sp>
    </p:spTree>
    <p:extLst>
      <p:ext uri="{BB962C8B-B14F-4D97-AF65-F5344CB8AC3E}">
        <p14:creationId xmlns:p14="http://schemas.microsoft.com/office/powerpoint/2010/main" val="403183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pt-B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pt-B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559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pt-B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17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pt-B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949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pt-B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507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pt-B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08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do subtítulo Mestre</a:t>
            </a:r>
            <a:endParaRPr lang="pt-BR" noProof="0" dirty="0"/>
          </a:p>
        </p:txBody>
      </p:sp>
      <p:sp>
        <p:nvSpPr>
          <p:cNvPr id="4" name="Espaço Reservado para Data 3"/>
          <p:cNvSpPr>
            <a:spLocks noGrp="1"/>
          </p:cNvSpPr>
          <p:nvPr>
            <p:ph type="dt" sz="half" idx="10"/>
          </p:nvPr>
        </p:nvSpPr>
        <p:spPr/>
        <p:txBody>
          <a:bodyPr rtlCol="0"/>
          <a:lstStyle/>
          <a:p>
            <a:pPr rtl="0"/>
            <a:fld id="{F0354758-9FD6-46D3-BA08-042BE364EA46}" type="datetime1">
              <a:rPr lang="pt-BR" noProof="0" smtClean="0"/>
              <a:t>02/10/2022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m Panorâmica com Legenda">
    <p:spTree>
      <p:nvGrpSpPr>
        <p:cNvPr id="1" name=""/>
        <p:cNvGrpSpPr/>
        <p:nvPr/>
      </p:nvGrpSpPr>
      <p:grpSpPr>
        <a:xfrm>
          <a:off x="0" y="0"/>
          <a:ext cx="0" cy="0"/>
          <a:chOff x="0" y="0"/>
          <a:chExt cx="0" cy="0"/>
        </a:xfrm>
      </p:grpSpPr>
      <p:pic>
        <p:nvPicPr>
          <p:cNvPr id="16" name="Imagem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pt-BR" noProof="0"/>
              <a:t>Clique para editar o título Mestre</a:t>
            </a:r>
            <a:endParaRPr lang="pt-BR" noProof="0" dirty="0"/>
          </a:p>
        </p:txBody>
      </p:sp>
      <p:sp>
        <p:nvSpPr>
          <p:cNvPr id="3" name="Espaço Reservado para Imagem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EC8ECD64-5AF2-4F32-AD18-136C465DC047}" type="datetime1">
              <a:rPr lang="pt-BR" noProof="0" smtClean="0"/>
              <a:t>02/10/2022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83F6B3D0-4304-407F-B819-80FF4D568789}" type="datetime1">
              <a:rPr lang="pt-BR" noProof="0" smtClean="0"/>
              <a:t>02/10/2022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pt-BR" noProof="0"/>
              <a:t>Clique para editar o título Mestre</a:t>
            </a:r>
            <a:endParaRPr lang="pt-BR" noProof="0" dirty="0"/>
          </a:p>
        </p:txBody>
      </p:sp>
      <p:sp>
        <p:nvSpPr>
          <p:cNvPr id="12" name="Espaço Reservado para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4" name="Espaço reservado para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16F363FB-ECEA-4A76-B765-85460030C156}" type="datetime1">
              <a:rPr lang="pt-BR" noProof="0" smtClean="0"/>
              <a:t>02/10/2022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1" name="Caixa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pt-BR" sz="8000" noProof="0" dirty="0">
                <a:solidFill>
                  <a:schemeClr val="tx1"/>
                </a:solidFill>
                <a:effectLst/>
              </a:rPr>
              <a:t>"</a:t>
            </a:r>
          </a:p>
        </p:txBody>
      </p:sp>
      <p:sp>
        <p:nvSpPr>
          <p:cNvPr id="13" name="Caixa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EF319CEA-9EF4-4A65-A004-44DCCF154232}" type="datetime1">
              <a:rPr lang="pt-BR" noProof="0" smtClean="0"/>
              <a:t>02/10/2022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pt-BR" noProof="0"/>
              <a:t>Clique para editar o título Mestre</a:t>
            </a:r>
            <a:endParaRPr lang="pt-BR" noProof="0" dirty="0"/>
          </a:p>
        </p:txBody>
      </p:sp>
      <p:sp>
        <p:nvSpPr>
          <p:cNvPr id="7" name="Espaço Reservado para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8" name="Espaço reservado para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9" name="Espaço Reservado para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0" name="Espaço reservado para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11" name="Espaço reservado para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2" name="Espaço reservado para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1591AA47-C612-4DA8-B151-4B748B7DAC4D}" type="datetime1">
              <a:rPr lang="pt-BR" noProof="0" smtClean="0"/>
              <a:t>02/10/2022</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Imagem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m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m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pt-BR" noProof="0"/>
              <a:t>Clique para editar o título Mestre</a:t>
            </a:r>
            <a:endParaRPr lang="pt-BR" noProof="0" dirty="0"/>
          </a:p>
        </p:txBody>
      </p:sp>
      <p:sp>
        <p:nvSpPr>
          <p:cNvPr id="19" name="Espaço Reservado para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0" name="Espaço Reservado para Imagem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1" name="Espaço reservado para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2" name="Espaço reservado para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3" name="Espaço Reservado para Imagem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4" name="Espaço reservado para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5" name="Espaço reservado para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6" name="Espaço reservado para imagem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7" name="Espaço reservado para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DC27F2B2-02FF-4D65-8FE7-F6AE0D863843}" type="datetime1">
              <a:rPr lang="pt-BR" noProof="0" smtClean="0"/>
              <a:t>02/10/2022</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p>
            <a:pPr rtl="0"/>
            <a:fld id="{31A070AB-0B0E-4B2D-804F-566417906A61}" type="datetime1">
              <a:rPr lang="pt-BR" noProof="0" smtClean="0"/>
              <a:t>02/10/2022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Clique para editar os estilos de texto Mestres</a:t>
            </a:r>
          </a:p>
        </p:txBody>
      </p:sp>
      <p:sp>
        <p:nvSpPr>
          <p:cNvPr id="4" name="Espaço Reservado para Data 3"/>
          <p:cNvSpPr>
            <a:spLocks noGrp="1"/>
          </p:cNvSpPr>
          <p:nvPr>
            <p:ph type="dt" sz="half" idx="10"/>
          </p:nvPr>
        </p:nvSpPr>
        <p:spPr/>
        <p:txBody>
          <a:bodyPr rtlCol="0"/>
          <a:lstStyle/>
          <a:p>
            <a:pPr rtl="0"/>
            <a:fld id="{028BC9E8-30A4-4EE6-BB83-B04327D9020A}" type="datetime1">
              <a:rPr lang="pt-BR" noProof="0" smtClean="0"/>
              <a:t>02/10/2022</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913795" y="2076450"/>
            <a:ext cx="4856841" cy="3622671"/>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410716" y="2076451"/>
            <a:ext cx="4856841" cy="3622672"/>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p:txBody>
          <a:bodyPr rtlCol="0"/>
          <a:lstStyle/>
          <a:p>
            <a:pPr rtl="0"/>
            <a:fld id="{6D2B272B-E9E3-4682-90D8-4B44853FAF6D}" type="datetime1">
              <a:rPr lang="pt-BR" noProof="0" smtClean="0"/>
              <a:t>02/10/2022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Imagem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m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p>
            <a:pPr rtl="0"/>
            <a:fld id="{0655272F-B51B-4957-97B0-074D18FB99AD}" type="datetime1">
              <a:rPr lang="pt-BR" noProof="0" smtClean="0"/>
              <a:t>02/10/2022</a:t>
            </a:fld>
            <a:endParaRPr lang="pt-BR" noProof="0" dirty="0"/>
          </a:p>
        </p:txBody>
      </p:sp>
      <p:sp>
        <p:nvSpPr>
          <p:cNvPr id="8" name="Espaço Reservado para Rodapé 7"/>
          <p:cNvSpPr>
            <a:spLocks noGrp="1"/>
          </p:cNvSpPr>
          <p:nvPr>
            <p:ph type="ftr" sz="quarter" idx="11"/>
          </p:nvPr>
        </p:nvSpPr>
        <p:spPr/>
        <p:txBody>
          <a:bodyPr rtlCol="0"/>
          <a:lstStyle/>
          <a:p>
            <a:pPr rtl="0"/>
            <a:endParaRPr lang="pt-BR" noProof="0"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p>
            <a:pPr rtl="0"/>
            <a:fld id="{C1056502-BDB4-46EE-9217-C5A23E5BE0CE}" type="datetime1">
              <a:rPr lang="pt-BR" noProof="0" smtClean="0"/>
              <a:t>02/10/2022</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05E6A84A-F340-402E-97D3-C59F51FBE66F}" type="datetime1">
              <a:rPr lang="pt-BR" noProof="0" smtClean="0"/>
              <a:t>02/10/2022</a:t>
            </a:fld>
            <a:endParaRPr lang="pt-BR" noProof="0" dirty="0"/>
          </a:p>
        </p:txBody>
      </p:sp>
      <p:sp>
        <p:nvSpPr>
          <p:cNvPr id="3" name="Espaço Reservado para Rodapé 2"/>
          <p:cNvSpPr>
            <a:spLocks noGrp="1"/>
          </p:cNvSpPr>
          <p:nvPr>
            <p:ph type="ftr" sz="quarter" idx="11"/>
          </p:nvPr>
        </p:nvSpPr>
        <p:spPr/>
        <p:txBody>
          <a:bodyPr rtlCol="0"/>
          <a:lstStyle/>
          <a:p>
            <a:pPr rtl="0"/>
            <a:endParaRPr lang="pt-BR" noProof="0"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4855633" y="609600"/>
            <a:ext cx="6411924" cy="5080001"/>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50C5BF86-AA12-49E0-AC44-8E2B1E4B1B72}" type="datetime1">
              <a:rPr lang="pt-BR" noProof="0" smtClean="0"/>
              <a:t>02/10/2022</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pPr rtl="0"/>
              <a:t>‹nº›</a:t>
            </a:fld>
            <a:endParaRPr lang="pt-BR"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Imagem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pt-BR" noProof="0"/>
              <a:t>Clique para editar o título Mestre</a:t>
            </a:r>
            <a:endParaRPr lang="pt-BR" noProof="0" dirty="0"/>
          </a:p>
        </p:txBody>
      </p:sp>
      <p:sp>
        <p:nvSpPr>
          <p:cNvPr id="3" name="Espaço reservado para imagem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685EFD07-A8B9-401F-868B-7649A9F826C1}" type="datetime1">
              <a:rPr lang="pt-BR" noProof="0" smtClean="0"/>
              <a:t>02/10/2022</a:t>
            </a:fld>
            <a:endParaRPr lang="pt-BR" noProof="0" dirty="0"/>
          </a:p>
        </p:txBody>
      </p:sp>
      <p:sp>
        <p:nvSpPr>
          <p:cNvPr id="6" name="Espaço Reservado para Rodapé 5"/>
          <p:cNvSpPr>
            <a:spLocks noGrp="1"/>
          </p:cNvSpPr>
          <p:nvPr>
            <p:ph type="ftr" sz="quarter" idx="11"/>
          </p:nvPr>
        </p:nvSpPr>
        <p:spPr/>
        <p:txBody>
          <a:bodyPr rtlCol="0"/>
          <a:lstStyle/>
          <a:p>
            <a:pPr algn="l"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6D0790B-18CF-4284-B479-4F95A66DEDDE}" type="datetime1">
              <a:rPr lang="pt-BR" noProof="0" smtClean="0"/>
              <a:t>02/10/2022</a:t>
            </a:fld>
            <a:endParaRPr lang="pt-BR" noProof="0" dirty="0"/>
          </a:p>
        </p:txBody>
      </p:sp>
      <p:sp>
        <p:nvSpPr>
          <p:cNvPr id="5" name="Espaço Reservado para Rodapé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pt-BR" noProof="0" dirty="0"/>
          </a:p>
        </p:txBody>
      </p:sp>
      <p:sp>
        <p:nvSpPr>
          <p:cNvPr id="6" name="Espaço Reservado para o Número do Slide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v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722543"/>
          </a:xfrm>
        </p:spPr>
        <p:txBody>
          <a:bodyPr rtlCol="0">
            <a:normAutofit/>
          </a:bodyPr>
          <a:lstStyle/>
          <a:p>
            <a:pPr algn="l"/>
            <a:r>
              <a:rPr lang="pt-BR" sz="4000" dirty="0" err="1"/>
              <a:t>TempMaster</a:t>
            </a:r>
            <a:endParaRPr lang="pt-BR" sz="4000" dirty="0"/>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675033" y="2827867"/>
            <a:ext cx="3200004" cy="2356610"/>
          </a:xfrm>
        </p:spPr>
        <p:txBody>
          <a:bodyPr rtlCol="0">
            <a:normAutofit/>
          </a:bodyPr>
          <a:lstStyle/>
          <a:p>
            <a:pPr algn="l" rtl="0"/>
            <a:r>
              <a:rPr lang="pt-BR" sz="1800" dirty="0"/>
              <a:t>Eduardo de </a:t>
            </a:r>
            <a:r>
              <a:rPr lang="pt-BR" sz="1800" dirty="0" err="1"/>
              <a:t>Alemeida</a:t>
            </a:r>
            <a:r>
              <a:rPr lang="pt-BR" sz="1800" dirty="0"/>
              <a:t> e Silva</a:t>
            </a:r>
          </a:p>
          <a:p>
            <a:pPr algn="l" rtl="0"/>
            <a:r>
              <a:rPr lang="pt-BR" sz="1800" dirty="0"/>
              <a:t>Felipe Balbino Ribeiro</a:t>
            </a:r>
          </a:p>
          <a:p>
            <a:pPr algn="l" rtl="0"/>
            <a:r>
              <a:rPr lang="pt-BR" sz="1800" dirty="0"/>
              <a:t>Roberto dos Santos Barbosa</a:t>
            </a:r>
          </a:p>
        </p:txBody>
      </p:sp>
    </p:spTree>
    <p:extLst>
      <p:ext uri="{BB962C8B-B14F-4D97-AF65-F5344CB8AC3E}">
        <p14:creationId xmlns:p14="http://schemas.microsoft.com/office/powerpoint/2010/main" val="41678842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â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m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m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158337"/>
            <a:ext cx="4464193" cy="602315"/>
          </a:xfrm>
        </p:spPr>
        <p:txBody>
          <a:bodyPr rtlCol="0" anchor="b">
            <a:normAutofit fontScale="90000"/>
          </a:bodyPr>
          <a:lstStyle/>
          <a:p>
            <a:pPr algn="l"/>
            <a:r>
              <a:rPr lang="pt-BR" sz="4000" dirty="0"/>
              <a:t>Descrição do Problema</a:t>
            </a:r>
          </a:p>
        </p:txBody>
      </p:sp>
      <p:sp>
        <p:nvSpPr>
          <p:cNvPr id="24" name="Espaço Reservado para Conteúdo 2">
            <a:extLst>
              <a:ext uri="{FF2B5EF4-FFF2-40B4-BE49-F238E27FC236}">
                <a16:creationId xmlns:a16="http://schemas.microsoft.com/office/drawing/2014/main" id="{F260476B-CCA6-412B-A9C5-399C34AE6F05}"/>
              </a:ext>
            </a:extLst>
          </p:cNvPr>
          <p:cNvSpPr>
            <a:spLocks noGrp="1"/>
          </p:cNvSpPr>
          <p:nvPr>
            <p:ph idx="1"/>
          </p:nvPr>
        </p:nvSpPr>
        <p:spPr>
          <a:xfrm>
            <a:off x="6860014" y="1173669"/>
            <a:ext cx="5011421" cy="4959927"/>
          </a:xfrm>
        </p:spPr>
        <p:txBody>
          <a:bodyPr rtlCol="0" anchor="t">
            <a:normAutofit fontScale="85000" lnSpcReduction="20000"/>
          </a:bodyPr>
          <a:lstStyle/>
          <a:p>
            <a:pPr marL="88900" indent="358775" algn="just">
              <a:buNone/>
            </a:pPr>
            <a:r>
              <a:rPr lang="pt-BR" sz="1800" kern="150" dirty="0">
                <a:effectLst/>
                <a:latin typeface="Liberation Serif"/>
                <a:ea typeface="Noto Serif CJK SC"/>
                <a:cs typeface="Lohit Devanagari"/>
              </a:rPr>
              <a:t>Uma unidade museológica tem por obrigação preservar o acervo sob sua responsabilidade. Para isso, a observância dos fatores de degradação é fundamental. Deve-se, portanto, considerar a especificidade de cada material para que se possa preservá-lo.</a:t>
            </a:r>
          </a:p>
          <a:p>
            <a:pPr marL="88900" indent="358775" algn="just">
              <a:buNone/>
            </a:pPr>
            <a:r>
              <a:rPr lang="pt-BR" sz="1800" kern="150" dirty="0">
                <a:effectLst/>
                <a:latin typeface="Liberation Serif"/>
                <a:ea typeface="Noto Serif CJK SC"/>
                <a:cs typeface="Lohit Devanagari"/>
              </a:rPr>
              <a:t>Dentre os fatores de degradação, têm-se as condições ambientais como um dos principais agentes de degradação. Assim, a estabilização da umidade relativa do ar e da temperatura dos ambientes em que o acervo está inserido, torna-se imprescindível para o prolongamento de sua vida útil.</a:t>
            </a:r>
          </a:p>
          <a:p>
            <a:pPr marL="88900" indent="358775" algn="just">
              <a:buNone/>
            </a:pPr>
            <a:r>
              <a:rPr lang="pt-BR" sz="1800" kern="150" dirty="0">
                <a:effectLst/>
                <a:latin typeface="Liberation Serif"/>
                <a:ea typeface="Noto Serif CJK SC"/>
                <a:cs typeface="Lohit Devanagari"/>
              </a:rPr>
              <a:t>Estudos comprovam que, mais importante que a obtenção de índices de umidade relativa do ar e temperatura ideais para cada material, é a estabilidade desses índices que aumenta a vida útil dos materiais. </a:t>
            </a:r>
          </a:p>
          <a:p>
            <a:pPr marL="88900" indent="358775" algn="just">
              <a:buNone/>
            </a:pPr>
            <a:r>
              <a:rPr lang="pt-BR" sz="1800" kern="150" dirty="0">
                <a:effectLst/>
                <a:latin typeface="Liberation Serif"/>
                <a:ea typeface="Noto Serif CJK SC"/>
                <a:cs typeface="Lohit Devanagari"/>
              </a:rPr>
              <a:t>Nesse sentido, visando minimizar os problemas ocasionados pela instabilidade climática, o monitoramento das condições ambientais nos locais de guarda de acervo torna-se fundamental, pois permite o controle pelos técnicos da instituição.</a:t>
            </a:r>
          </a:p>
          <a:p>
            <a:pPr rtl="0"/>
            <a:endParaRPr lang="pt-BR" sz="2400" dirty="0"/>
          </a:p>
        </p:txBody>
      </p:sp>
    </p:spTree>
    <p:extLst>
      <p:ext uri="{BB962C8B-B14F-4D97-AF65-F5344CB8AC3E}">
        <p14:creationId xmlns:p14="http://schemas.microsoft.com/office/powerpoint/2010/main" val="3220235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â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m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m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158337"/>
            <a:ext cx="4464193" cy="602315"/>
          </a:xfrm>
        </p:spPr>
        <p:txBody>
          <a:bodyPr rtlCol="0" anchor="b">
            <a:normAutofit fontScale="90000"/>
          </a:bodyPr>
          <a:lstStyle/>
          <a:p>
            <a:pPr algn="l"/>
            <a:r>
              <a:rPr lang="pt-BR" sz="4000" dirty="0"/>
              <a:t>Objetivo Geral</a:t>
            </a:r>
          </a:p>
        </p:txBody>
      </p:sp>
      <p:sp>
        <p:nvSpPr>
          <p:cNvPr id="24" name="Espaço Reservado para Conteúdo 2">
            <a:extLst>
              <a:ext uri="{FF2B5EF4-FFF2-40B4-BE49-F238E27FC236}">
                <a16:creationId xmlns:a16="http://schemas.microsoft.com/office/drawing/2014/main" id="{F260476B-CCA6-412B-A9C5-399C34AE6F05}"/>
              </a:ext>
            </a:extLst>
          </p:cNvPr>
          <p:cNvSpPr>
            <a:spLocks noGrp="1"/>
          </p:cNvSpPr>
          <p:nvPr>
            <p:ph idx="1"/>
          </p:nvPr>
        </p:nvSpPr>
        <p:spPr>
          <a:xfrm>
            <a:off x="6855986" y="952119"/>
            <a:ext cx="5011421" cy="1118373"/>
          </a:xfrm>
        </p:spPr>
        <p:txBody>
          <a:bodyPr rtlCol="0" anchor="t">
            <a:normAutofit/>
          </a:bodyPr>
          <a:lstStyle/>
          <a:p>
            <a:pPr marL="88900" indent="358775" algn="just">
              <a:buNone/>
            </a:pPr>
            <a:r>
              <a:rPr lang="pt-BR" sz="1400" kern="150" dirty="0">
                <a:effectLst/>
                <a:latin typeface="Liberation Serif"/>
                <a:ea typeface="Noto Serif CJK SC"/>
                <a:cs typeface="Lohit Devanagari"/>
              </a:rPr>
              <a:t>Coletar dados de umidade relativa do ar (UR) e temperatura(T) das áreas de guarda de acervo afim alertar sobre instabilidades climáticas nos ambientes visando a salvaguarda do acervo.</a:t>
            </a:r>
            <a:endParaRPr lang="pt-BR" sz="1800" dirty="0"/>
          </a:p>
        </p:txBody>
      </p:sp>
      <p:sp>
        <p:nvSpPr>
          <p:cNvPr id="4" name="Título 1">
            <a:extLst>
              <a:ext uri="{FF2B5EF4-FFF2-40B4-BE49-F238E27FC236}">
                <a16:creationId xmlns:a16="http://schemas.microsoft.com/office/drawing/2014/main" id="{9F8C22F3-5DD9-0C7F-A935-AA7BBAD6478A}"/>
              </a:ext>
            </a:extLst>
          </p:cNvPr>
          <p:cNvSpPr txBox="1">
            <a:spLocks/>
          </p:cNvSpPr>
          <p:nvPr/>
        </p:nvSpPr>
        <p:spPr>
          <a:xfrm>
            <a:off x="6900492" y="2275101"/>
            <a:ext cx="4464193" cy="602315"/>
          </a:xfrm>
          <a:prstGeom prst="rect">
            <a:avLst/>
          </a:prstGeom>
          <a:effectLst>
            <a:outerShdw blurRad="25400" dir="17880000">
              <a:srgbClr val="000000">
                <a:alpha val="46000"/>
              </a:srgbClr>
            </a:outerShdw>
          </a:effectLst>
        </p:spPr>
        <p:txBody>
          <a:bodyPr vert="horz" lIns="91440" tIns="45720" rIns="91440" bIns="45720" rtlCol="0" anchor="b">
            <a:normAutofit fontScale="97500"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pt-BR" sz="4000" dirty="0"/>
              <a:t>Objetivos Específicos</a:t>
            </a:r>
          </a:p>
        </p:txBody>
      </p:sp>
      <p:sp>
        <p:nvSpPr>
          <p:cNvPr id="5" name="Espaço Reservado para Conteúdo 2">
            <a:extLst>
              <a:ext uri="{FF2B5EF4-FFF2-40B4-BE49-F238E27FC236}">
                <a16:creationId xmlns:a16="http://schemas.microsoft.com/office/drawing/2014/main" id="{3913DA0B-A111-EA49-315D-F1BCE7ED2F45}"/>
              </a:ext>
            </a:extLst>
          </p:cNvPr>
          <p:cNvSpPr txBox="1">
            <a:spLocks/>
          </p:cNvSpPr>
          <p:nvPr/>
        </p:nvSpPr>
        <p:spPr>
          <a:xfrm>
            <a:off x="6900492" y="3082025"/>
            <a:ext cx="5011421" cy="349601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88900" indent="358775" algn="just">
              <a:buNone/>
            </a:pPr>
            <a:r>
              <a:rPr lang="pt-BR" sz="1400" kern="150" dirty="0">
                <a:effectLst/>
                <a:latin typeface="Liberation Serif"/>
                <a:ea typeface="Noto Serif CJK SC"/>
                <a:cs typeface="Lohit Devanagari"/>
              </a:rPr>
              <a:t>Visando atingir o objetivo principal, alguns objetivos específicos são requeridos entre eles:</a:t>
            </a:r>
          </a:p>
          <a:p>
            <a:pPr marL="88900" indent="358775" algn="just">
              <a:buNone/>
            </a:pPr>
            <a:endParaRPr lang="pt-BR" sz="1400" kern="150" dirty="0">
              <a:effectLst/>
              <a:latin typeface="Liberation Serif"/>
              <a:ea typeface="Noto Serif CJK SC"/>
              <a:cs typeface="Lohit Devanagari"/>
            </a:endParaRPr>
          </a:p>
          <a:p>
            <a:pPr marL="627063" indent="-177800" algn="just"/>
            <a:r>
              <a:rPr lang="pt-BR" sz="1200" kern="150" dirty="0">
                <a:effectLst/>
                <a:latin typeface="Liberation Serif"/>
                <a:ea typeface="Noto Serif CJK SC"/>
                <a:cs typeface="Lohit Devanagari"/>
              </a:rPr>
              <a:t>Coletar os dados dos sensores instalados nos ambientes;</a:t>
            </a:r>
          </a:p>
          <a:p>
            <a:pPr marL="627063" indent="-177800" algn="just"/>
            <a:r>
              <a:rPr lang="pt-BR" sz="1200" kern="150" dirty="0">
                <a:effectLst/>
                <a:latin typeface="Liberation Serif"/>
                <a:ea typeface="Noto Serif CJK SC"/>
                <a:cs typeface="Lohit Devanagari"/>
              </a:rPr>
              <a:t>Modela base de dados que armazene os dados coletados;</a:t>
            </a:r>
          </a:p>
          <a:p>
            <a:pPr marL="627063" indent="-177800" algn="just"/>
            <a:r>
              <a:rPr lang="pt-BR" sz="1200" kern="150" dirty="0">
                <a:effectLst/>
                <a:latin typeface="Liberation Serif"/>
                <a:ea typeface="Noto Serif CJK SC"/>
                <a:cs typeface="Lohit Devanagari"/>
              </a:rPr>
              <a:t>Definir um intervalo de temperatura e umidade de cada sala;</a:t>
            </a:r>
          </a:p>
          <a:p>
            <a:pPr marL="627063" indent="-177800" algn="just"/>
            <a:r>
              <a:rPr lang="pt-BR" sz="1200" kern="150" dirty="0">
                <a:effectLst/>
                <a:latin typeface="Liberation Serif"/>
                <a:ea typeface="Noto Serif CJK SC"/>
                <a:cs typeface="Lohit Devanagari"/>
              </a:rPr>
              <a:t>Criar alertas caso o intervalo definido seja extrapolado;</a:t>
            </a:r>
          </a:p>
          <a:p>
            <a:pPr marL="627063" indent="-177800" algn="just"/>
            <a:r>
              <a:rPr lang="pt-BR" sz="1200" kern="150" dirty="0">
                <a:effectLst/>
                <a:latin typeface="Liberation Serif"/>
                <a:ea typeface="Noto Serif CJK SC"/>
                <a:cs typeface="Lohit Devanagari"/>
              </a:rPr>
              <a:t>Gerar um histórico dos dados com gráficos;</a:t>
            </a:r>
          </a:p>
        </p:txBody>
      </p:sp>
    </p:spTree>
    <p:extLst>
      <p:ext uri="{BB962C8B-B14F-4D97-AF65-F5344CB8AC3E}">
        <p14:creationId xmlns:p14="http://schemas.microsoft.com/office/powerpoint/2010/main" val="41081135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â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m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m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158337"/>
            <a:ext cx="4464193" cy="602315"/>
          </a:xfrm>
        </p:spPr>
        <p:txBody>
          <a:bodyPr rtlCol="0" anchor="b">
            <a:normAutofit fontScale="90000"/>
          </a:bodyPr>
          <a:lstStyle/>
          <a:p>
            <a:pPr algn="l"/>
            <a:r>
              <a:rPr lang="pt-BR" sz="4000" dirty="0"/>
              <a:t>Metodologia</a:t>
            </a:r>
          </a:p>
        </p:txBody>
      </p:sp>
      <p:sp>
        <p:nvSpPr>
          <p:cNvPr id="24" name="Espaço Reservado para Conteúdo 2">
            <a:extLst>
              <a:ext uri="{FF2B5EF4-FFF2-40B4-BE49-F238E27FC236}">
                <a16:creationId xmlns:a16="http://schemas.microsoft.com/office/drawing/2014/main" id="{F260476B-CCA6-412B-A9C5-399C34AE6F05}"/>
              </a:ext>
            </a:extLst>
          </p:cNvPr>
          <p:cNvSpPr>
            <a:spLocks noGrp="1"/>
          </p:cNvSpPr>
          <p:nvPr>
            <p:ph idx="1"/>
          </p:nvPr>
        </p:nvSpPr>
        <p:spPr>
          <a:xfrm>
            <a:off x="6860014" y="1228702"/>
            <a:ext cx="5011421" cy="4959927"/>
          </a:xfrm>
        </p:spPr>
        <p:txBody>
          <a:bodyPr rtlCol="0" anchor="t">
            <a:normAutofit/>
          </a:bodyPr>
          <a:lstStyle/>
          <a:p>
            <a:pPr marL="374650" indent="-285750" algn="just"/>
            <a:r>
              <a:rPr lang="pt-BR" sz="1400" kern="150" dirty="0">
                <a:effectLst/>
                <a:latin typeface="Liberation Serif"/>
                <a:ea typeface="Noto Serif CJK SC"/>
                <a:cs typeface="Lohit Devanagari"/>
              </a:rPr>
              <a:t>Criar um programa para extrair os dados do computador;</a:t>
            </a:r>
          </a:p>
          <a:p>
            <a:pPr marL="374650" indent="-285750" algn="just"/>
            <a:r>
              <a:rPr lang="pt-BR" sz="1400" kern="150" dirty="0">
                <a:effectLst/>
                <a:latin typeface="Liberation Serif"/>
                <a:ea typeface="Noto Serif CJK SC"/>
                <a:cs typeface="Lohit Devanagari"/>
              </a:rPr>
              <a:t>Criar um baco de dados em PostgreSQL;</a:t>
            </a:r>
          </a:p>
          <a:p>
            <a:pPr marL="374650" indent="-285750" algn="just"/>
            <a:r>
              <a:rPr lang="pt-BR" sz="1400" kern="150" dirty="0">
                <a:effectLst/>
                <a:latin typeface="Liberation Serif"/>
                <a:ea typeface="Noto Serif CJK SC"/>
                <a:cs typeface="Lohit Devanagari"/>
              </a:rPr>
              <a:t>Criar um </a:t>
            </a:r>
            <a:r>
              <a:rPr lang="pt-BR" sz="1400" kern="150" dirty="0" err="1">
                <a:effectLst/>
                <a:latin typeface="Liberation Serif"/>
                <a:ea typeface="Noto Serif CJK SC"/>
                <a:cs typeface="Lohit Devanagari"/>
              </a:rPr>
              <a:t>backend</a:t>
            </a:r>
            <a:r>
              <a:rPr lang="pt-BR" sz="1400" kern="150" dirty="0">
                <a:effectLst/>
                <a:latin typeface="Liberation Serif"/>
                <a:ea typeface="Noto Serif CJK SC"/>
                <a:cs typeface="Lohit Devanagari"/>
              </a:rPr>
              <a:t> em Java para receber os dados e gravar no banco de dados;</a:t>
            </a:r>
          </a:p>
          <a:p>
            <a:pPr marL="374650" indent="-285750" algn="just"/>
            <a:r>
              <a:rPr lang="pt-BR" sz="1400" kern="150" dirty="0">
                <a:effectLst/>
                <a:latin typeface="Liberation Serif"/>
                <a:ea typeface="Noto Serif CJK SC"/>
                <a:cs typeface="Lohit Devanagari"/>
              </a:rPr>
              <a:t>Gerar consultas pelo </a:t>
            </a:r>
            <a:r>
              <a:rPr lang="pt-BR" sz="1400" kern="150" dirty="0" err="1">
                <a:effectLst/>
                <a:latin typeface="Liberation Serif"/>
                <a:ea typeface="Noto Serif CJK SC"/>
                <a:cs typeface="Lohit Devanagari"/>
              </a:rPr>
              <a:t>backend</a:t>
            </a:r>
            <a:r>
              <a:rPr lang="pt-BR" sz="1400" kern="150" dirty="0">
                <a:effectLst/>
                <a:latin typeface="Liberation Serif"/>
                <a:ea typeface="Noto Serif CJK SC"/>
                <a:cs typeface="Lohit Devanagari"/>
              </a:rPr>
              <a:t> para um sistema de </a:t>
            </a:r>
            <a:r>
              <a:rPr lang="pt-BR" sz="1400" kern="150" dirty="0" err="1">
                <a:effectLst/>
                <a:latin typeface="Liberation Serif"/>
                <a:ea typeface="Noto Serif CJK SC"/>
                <a:cs typeface="Lohit Devanagari"/>
              </a:rPr>
              <a:t>frontend</a:t>
            </a:r>
            <a:r>
              <a:rPr lang="pt-BR" sz="1400" kern="150" dirty="0">
                <a:effectLst/>
                <a:latin typeface="Liberation Serif"/>
                <a:ea typeface="Noto Serif CJK SC"/>
                <a:cs typeface="Lohit Devanagari"/>
              </a:rPr>
              <a:t>;</a:t>
            </a:r>
          </a:p>
          <a:p>
            <a:pPr marL="374650" indent="-285750" algn="just"/>
            <a:r>
              <a:rPr lang="pt-BR" sz="1400" kern="150" dirty="0">
                <a:effectLst/>
                <a:latin typeface="Liberation Serif"/>
                <a:ea typeface="Noto Serif CJK SC"/>
                <a:cs typeface="Lohit Devanagari"/>
              </a:rPr>
              <a:t>Criar um sistema de </a:t>
            </a:r>
            <a:r>
              <a:rPr lang="pt-BR" sz="1400" kern="150" dirty="0" err="1">
                <a:effectLst/>
                <a:latin typeface="Liberation Serif"/>
                <a:ea typeface="Noto Serif CJK SC"/>
                <a:cs typeface="Lohit Devanagari"/>
              </a:rPr>
              <a:t>frontend</a:t>
            </a:r>
            <a:r>
              <a:rPr lang="pt-BR" sz="1400" kern="150" dirty="0">
                <a:effectLst/>
                <a:latin typeface="Liberation Serif"/>
                <a:ea typeface="Noto Serif CJK SC"/>
                <a:cs typeface="Lohit Devanagari"/>
              </a:rPr>
              <a:t> em </a:t>
            </a:r>
            <a:r>
              <a:rPr lang="pt-BR" sz="1400" kern="150" dirty="0" err="1">
                <a:effectLst/>
                <a:latin typeface="Liberation Serif"/>
                <a:ea typeface="Noto Serif CJK SC"/>
                <a:cs typeface="Lohit Devanagari"/>
              </a:rPr>
              <a:t>React</a:t>
            </a:r>
            <a:r>
              <a:rPr lang="pt-BR" sz="1400" kern="150" dirty="0">
                <a:effectLst/>
                <a:latin typeface="Liberation Serif"/>
                <a:ea typeface="Noto Serif CJK SC"/>
                <a:cs typeface="Lohit Devanagari"/>
              </a:rPr>
              <a:t> com alertas e gráficos;</a:t>
            </a:r>
          </a:p>
          <a:p>
            <a:pPr marL="36900" indent="0" rtl="0">
              <a:buNone/>
            </a:pPr>
            <a:endParaRPr lang="pt-BR" sz="2400" dirty="0"/>
          </a:p>
        </p:txBody>
      </p:sp>
    </p:spTree>
    <p:extLst>
      <p:ext uri="{BB962C8B-B14F-4D97-AF65-F5344CB8AC3E}">
        <p14:creationId xmlns:p14="http://schemas.microsoft.com/office/powerpoint/2010/main" val="29767459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â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m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m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158337"/>
            <a:ext cx="4464193" cy="602315"/>
          </a:xfrm>
        </p:spPr>
        <p:txBody>
          <a:bodyPr rtlCol="0" anchor="b">
            <a:normAutofit fontScale="90000"/>
          </a:bodyPr>
          <a:lstStyle/>
          <a:p>
            <a:pPr algn="l"/>
            <a:r>
              <a:rPr lang="pt-BR" sz="4000" dirty="0"/>
              <a:t>Resumo</a:t>
            </a:r>
          </a:p>
        </p:txBody>
      </p:sp>
      <p:sp>
        <p:nvSpPr>
          <p:cNvPr id="24" name="Espaço Reservado para Conteúdo 2">
            <a:extLst>
              <a:ext uri="{FF2B5EF4-FFF2-40B4-BE49-F238E27FC236}">
                <a16:creationId xmlns:a16="http://schemas.microsoft.com/office/drawing/2014/main" id="{F260476B-CCA6-412B-A9C5-399C34AE6F05}"/>
              </a:ext>
            </a:extLst>
          </p:cNvPr>
          <p:cNvSpPr>
            <a:spLocks noGrp="1"/>
          </p:cNvSpPr>
          <p:nvPr>
            <p:ph idx="1"/>
          </p:nvPr>
        </p:nvSpPr>
        <p:spPr>
          <a:xfrm>
            <a:off x="6860014" y="1173669"/>
            <a:ext cx="5011421" cy="4959927"/>
          </a:xfrm>
        </p:spPr>
        <p:txBody>
          <a:bodyPr rtlCol="0" anchor="t">
            <a:normAutofit fontScale="70000" lnSpcReduction="20000"/>
          </a:bodyPr>
          <a:lstStyle/>
          <a:p>
            <a:pPr marL="88900" indent="360363" algn="just">
              <a:buNone/>
            </a:pPr>
            <a:r>
              <a:rPr lang="pt-BR" sz="1800" kern="150" dirty="0">
                <a:effectLst/>
                <a:latin typeface="Liberation Serif"/>
                <a:ea typeface="Noto Serif CJK SC"/>
                <a:cs typeface="Lohit Devanagari"/>
              </a:rPr>
              <a:t>O avanço da tecnologia trouxe inúmeros benefícios para a humanidade. O auxílio na preservação do patrimônio histórico, artístico e cultural é um deles. Os estudos em </a:t>
            </a:r>
            <a:r>
              <a:rPr lang="pt-BR" sz="1800" kern="150" dirty="0" err="1">
                <a:effectLst/>
                <a:latin typeface="Liberation Serif"/>
                <a:ea typeface="Noto Serif CJK SC"/>
                <a:cs typeface="Lohit Devanagari"/>
              </a:rPr>
              <a:t>arqueometria</a:t>
            </a:r>
            <a:r>
              <a:rPr lang="pt-BR" sz="1800" kern="150" dirty="0">
                <a:effectLst/>
                <a:latin typeface="Liberation Serif"/>
                <a:ea typeface="Noto Serif CJK SC"/>
                <a:cs typeface="Lohit Devanagari"/>
              </a:rPr>
              <a:t> contribuem na interdisciplinaridade entre as ciências humanas e exatas, unindo conhecimentos da física, matemática, biologia e química com estudos de história da arte e preservação do patrimônio. </a:t>
            </a:r>
          </a:p>
          <a:p>
            <a:pPr marL="88900" indent="360363" algn="just">
              <a:buNone/>
            </a:pPr>
            <a:r>
              <a:rPr lang="pt-BR" sz="1800" kern="150" dirty="0">
                <a:effectLst/>
                <a:latin typeface="Liberation Serif"/>
                <a:ea typeface="Noto Serif CJK SC"/>
                <a:cs typeface="Lohit Devanagari"/>
              </a:rPr>
              <a:t>Esse trabalho implementa um monitoramento ambiental de salas de guarda de acervo com intuito de auxiliar na preservação do patrimônio. Foi desenvolvido um programa para coletar os dados de umidade relativa do ar (UR) e temperatura (T) de medidores instalados nas salas de reserva. Este programa envia os dados para uma API que é responsável por armazená-los em um banco de dados. </a:t>
            </a:r>
          </a:p>
          <a:p>
            <a:pPr marL="88900" indent="360363" algn="just">
              <a:buNone/>
            </a:pPr>
            <a:r>
              <a:rPr lang="pt-BR" sz="1800" kern="150" dirty="0">
                <a:effectLst/>
                <a:latin typeface="Liberation Serif"/>
                <a:ea typeface="Noto Serif CJK SC"/>
                <a:cs typeface="Lohit Devanagari"/>
              </a:rPr>
              <a:t>Foi implementado uma aplicação web com um dashboard com um conjunto de informações sobre as salas monitoradas, um sistema de alertas para grandes variações climáticas definidas pelo usuário e histórico dos dados com gráficos ilustrativos.</a:t>
            </a:r>
          </a:p>
          <a:p>
            <a:pPr marL="88900" indent="360363" algn="just">
              <a:buNone/>
            </a:pPr>
            <a:r>
              <a:rPr lang="pt-BR" sz="1800" kern="150" dirty="0">
                <a:effectLst/>
                <a:latin typeface="Liberation Serif"/>
                <a:ea typeface="Noto Serif CJK SC"/>
                <a:cs typeface="Lohit Devanagari"/>
              </a:rPr>
              <a:t>Utilizou-se a linguagem de programação Python para desenvolver o sistema de coleta de dados e a linguagem Java para o desenvolvimento da API. Já para a aplicação web foi utilizado </a:t>
            </a:r>
            <a:r>
              <a:rPr lang="pt-BR" sz="1800" kern="150" dirty="0" err="1">
                <a:effectLst/>
                <a:latin typeface="Liberation Serif"/>
                <a:ea typeface="Noto Serif CJK SC"/>
                <a:cs typeface="Lohit Devanagari"/>
              </a:rPr>
              <a:t>React</a:t>
            </a:r>
            <a:r>
              <a:rPr lang="pt-BR" sz="1800" kern="150" dirty="0">
                <a:effectLst/>
                <a:latin typeface="Liberation Serif"/>
                <a:ea typeface="Noto Serif CJK SC"/>
                <a:cs typeface="Lohit Devanagari"/>
              </a:rPr>
              <a:t> com </a:t>
            </a:r>
            <a:r>
              <a:rPr lang="pt-BR" sz="1800" kern="150" dirty="0" err="1">
                <a:effectLst/>
                <a:latin typeface="Liberation Serif"/>
                <a:ea typeface="Noto Serif CJK SC"/>
                <a:cs typeface="Lohit Devanagari"/>
              </a:rPr>
              <a:t>TypeScript</a:t>
            </a:r>
            <a:r>
              <a:rPr lang="pt-BR" sz="1800" kern="150" dirty="0">
                <a:effectLst/>
                <a:latin typeface="Liberation Serif"/>
                <a:ea typeface="Noto Serif CJK SC"/>
                <a:cs typeface="Lohit Devanagari"/>
              </a:rPr>
              <a:t>. </a:t>
            </a:r>
          </a:p>
          <a:p>
            <a:pPr marL="88900" indent="360363" algn="just">
              <a:buNone/>
            </a:pPr>
            <a:r>
              <a:rPr lang="pt-BR" sz="1800" kern="150" dirty="0">
                <a:effectLst/>
                <a:latin typeface="Liberation Serif"/>
                <a:ea typeface="Noto Serif CJK SC"/>
                <a:cs typeface="Lohit Devanagari"/>
              </a:rPr>
              <a:t>O sistema foi pensado para atender múltiplos ambientes podendo ser ampliado de acordo com a necessidade da instituição. </a:t>
            </a:r>
          </a:p>
        </p:txBody>
      </p:sp>
    </p:spTree>
    <p:extLst>
      <p:ext uri="{BB962C8B-B14F-4D97-AF65-F5344CB8AC3E}">
        <p14:creationId xmlns:p14="http://schemas.microsoft.com/office/powerpoint/2010/main" val="22265849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â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m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m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158337"/>
            <a:ext cx="4464193" cy="602315"/>
          </a:xfrm>
        </p:spPr>
        <p:txBody>
          <a:bodyPr rtlCol="0" anchor="b">
            <a:normAutofit fontScale="90000"/>
          </a:bodyPr>
          <a:lstStyle/>
          <a:p>
            <a:pPr algn="l"/>
            <a:r>
              <a:rPr lang="pt-BR" sz="4000" dirty="0"/>
              <a:t>Cronograma </a:t>
            </a:r>
          </a:p>
        </p:txBody>
      </p:sp>
      <p:sp>
        <p:nvSpPr>
          <p:cNvPr id="24" name="Espaço Reservado para Conteúdo 2">
            <a:extLst>
              <a:ext uri="{FF2B5EF4-FFF2-40B4-BE49-F238E27FC236}">
                <a16:creationId xmlns:a16="http://schemas.microsoft.com/office/drawing/2014/main" id="{F260476B-CCA6-412B-A9C5-399C34AE6F05}"/>
              </a:ext>
            </a:extLst>
          </p:cNvPr>
          <p:cNvSpPr>
            <a:spLocks noGrp="1"/>
          </p:cNvSpPr>
          <p:nvPr>
            <p:ph idx="1"/>
          </p:nvPr>
        </p:nvSpPr>
        <p:spPr>
          <a:xfrm>
            <a:off x="6860014" y="1173669"/>
            <a:ext cx="5011421" cy="4959927"/>
          </a:xfrm>
        </p:spPr>
        <p:txBody>
          <a:bodyPr rtlCol="0" anchor="t">
            <a:normAutofit/>
          </a:bodyPr>
          <a:lstStyle/>
          <a:p>
            <a:pPr rtl="0"/>
            <a:r>
              <a:rPr lang="pt-BR" sz="1400" dirty="0"/>
              <a:t>Desenhar o banco de dados – 26/09/2022</a:t>
            </a:r>
          </a:p>
          <a:p>
            <a:pPr marL="36900" indent="0" rtl="0">
              <a:buNone/>
            </a:pPr>
            <a:endParaRPr lang="pt-BR" sz="1400" dirty="0"/>
          </a:p>
          <a:p>
            <a:pPr rtl="0"/>
            <a:r>
              <a:rPr lang="pt-BR" sz="1400" dirty="0"/>
              <a:t>Criar a API com a Java Spring Boot – 10/10/2022</a:t>
            </a:r>
          </a:p>
          <a:p>
            <a:pPr marL="36900" indent="0" rtl="0">
              <a:buNone/>
            </a:pPr>
            <a:endParaRPr lang="pt-BR" sz="1400" dirty="0"/>
          </a:p>
          <a:p>
            <a:pPr rtl="0"/>
            <a:r>
              <a:rPr lang="pt-BR" sz="1400" dirty="0"/>
              <a:t>Conectar a API ao Banco de Dados – 17/10/2022</a:t>
            </a:r>
          </a:p>
          <a:p>
            <a:pPr marL="36900" indent="0" rtl="0">
              <a:buNone/>
            </a:pPr>
            <a:endParaRPr lang="pt-BR" sz="1400" dirty="0"/>
          </a:p>
          <a:p>
            <a:pPr rtl="0"/>
            <a:r>
              <a:rPr lang="pt-BR" sz="1400" dirty="0"/>
              <a:t>Criar o </a:t>
            </a:r>
            <a:r>
              <a:rPr lang="pt-BR" sz="1400" dirty="0" err="1"/>
              <a:t>Frontend</a:t>
            </a:r>
            <a:r>
              <a:rPr lang="pt-BR" sz="1400" dirty="0"/>
              <a:t> com </a:t>
            </a:r>
            <a:r>
              <a:rPr lang="pt-BR" sz="1400" dirty="0" err="1"/>
              <a:t>React</a:t>
            </a:r>
            <a:r>
              <a:rPr lang="pt-BR" sz="1400" dirty="0"/>
              <a:t> – 31/10/2022</a:t>
            </a:r>
          </a:p>
          <a:p>
            <a:pPr marL="36900" indent="0" rtl="0">
              <a:buNone/>
            </a:pPr>
            <a:endParaRPr lang="pt-BR" sz="1400" dirty="0"/>
          </a:p>
          <a:p>
            <a:pPr rtl="0"/>
            <a:r>
              <a:rPr lang="pt-BR" sz="1400" dirty="0"/>
              <a:t>Criar o sistema para alimentar os dados no sistema – 22/11/2022</a:t>
            </a:r>
          </a:p>
        </p:txBody>
      </p:sp>
    </p:spTree>
    <p:extLst>
      <p:ext uri="{BB962C8B-B14F-4D97-AF65-F5344CB8AC3E}">
        <p14:creationId xmlns:p14="http://schemas.microsoft.com/office/powerpoint/2010/main" val="153552732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â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m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m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158337"/>
            <a:ext cx="4464193" cy="602315"/>
          </a:xfrm>
        </p:spPr>
        <p:txBody>
          <a:bodyPr rtlCol="0" anchor="b">
            <a:normAutofit fontScale="90000"/>
          </a:bodyPr>
          <a:lstStyle/>
          <a:p>
            <a:pPr algn="l"/>
            <a:r>
              <a:rPr lang="pt-BR" sz="4000" dirty="0"/>
              <a:t>Banco de Dados </a:t>
            </a:r>
          </a:p>
        </p:txBody>
      </p:sp>
      <p:pic>
        <p:nvPicPr>
          <p:cNvPr id="1026" name="Imagem 1" descr="Diagrama&#10;&#10;Descrição gerada automaticamente">
            <a:extLst>
              <a:ext uri="{FF2B5EF4-FFF2-40B4-BE49-F238E27FC236}">
                <a16:creationId xmlns:a16="http://schemas.microsoft.com/office/drawing/2014/main" id="{99F663CC-F558-82A0-E461-62EAF0217DB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889" t="34029" r="12338" b="8249"/>
          <a:stretch/>
        </p:blipFill>
        <p:spPr bwMode="auto">
          <a:xfrm>
            <a:off x="7023258" y="1439334"/>
            <a:ext cx="4402507"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282758"/>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727_TF55705232.potx" id="{CF89F022-7C0A-442C-87D4-E924F7E5F040}" vid="{1DB92B71-4A04-4E0B-81E6-75673672B2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{B837621B-0FB6-45F2-8E15-C5034305F28E}tf55705232_win32</Template>
  <TotalTime>23</TotalTime>
  <Words>610</Words>
  <Application>Microsoft Office PowerPoint</Application>
  <PresentationFormat>Widescreen</PresentationFormat>
  <Paragraphs>49</Paragraphs>
  <Slides>7</Slides>
  <Notes>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Calibri</vt:lpstr>
      <vt:lpstr>Goudy Old Style</vt:lpstr>
      <vt:lpstr>Liberation Serif</vt:lpstr>
      <vt:lpstr>Wingdings 2</vt:lpstr>
      <vt:lpstr>SlateVTI</vt:lpstr>
      <vt:lpstr>TempMaster</vt:lpstr>
      <vt:lpstr>Descrição do Problema</vt:lpstr>
      <vt:lpstr>Objetivo Geral</vt:lpstr>
      <vt:lpstr>Metodologia</vt:lpstr>
      <vt:lpstr>Resumo</vt:lpstr>
      <vt:lpstr>Cronograma </vt:lpstr>
      <vt:lpstr>Banco de Dados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Lorem Ipsum</dc:title>
  <dc:creator>Roberto Barbosa</dc:creator>
  <cp:lastModifiedBy>Roberto Barbosa</cp:lastModifiedBy>
  <cp:revision>3</cp:revision>
  <dcterms:created xsi:type="dcterms:W3CDTF">2022-10-03T01:43:16Z</dcterms:created>
  <dcterms:modified xsi:type="dcterms:W3CDTF">2022-10-03T02:10:10Z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