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5" r:id="rId3"/>
    <p:sldId id="259" r:id="rId4"/>
    <p:sldId id="257" r:id="rId5"/>
    <p:sldId id="258" r:id="rId6"/>
    <p:sldId id="260" r:id="rId7"/>
    <p:sldId id="262" r:id="rId8"/>
    <p:sldId id="263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04" autoAdjust="0"/>
    <p:restoredTop sz="88065" autoAdjust="0"/>
  </p:normalViewPr>
  <p:slideViewPr>
    <p:cSldViewPr snapToGrid="0">
      <p:cViewPr>
        <p:scale>
          <a:sx n="72" d="100"/>
          <a:sy n="72" d="100"/>
        </p:scale>
        <p:origin x="106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BE7DF-B5CC-4F40-B6A9-A2589857D496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F32721-9518-45E7-AA13-79B0D89D2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51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Latinos are being priced out of neighborhoods, it made me think about financial resources they do or don’t have to help them out. What about access to affordable housing ? Chicago Housing Authority, or other housing authorities?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2721-9518-45E7-AA13-79B0D89D28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53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some research, I found this: </a:t>
            </a:r>
          </a:p>
          <a:p>
            <a:r>
              <a:rPr lang="en-US" dirty="0"/>
              <a:t>Public housing as a resource to mitigate the effects of gentrification</a:t>
            </a:r>
          </a:p>
          <a:p>
            <a:r>
              <a:rPr lang="en-US" dirty="0"/>
              <a:t>Being a noncitizen can make people more vulnerable to gentrification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2721-9518-45E7-AA13-79B0D89D28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70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Being a noncitizen can make people more vulnerable to gentrification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2721-9518-45E7-AA13-79B0D89D28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04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747DE-F7AC-4808-B95B-619A105F8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21AD4F-349F-4CC2-884F-DE040CC9D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6E8BD-7DC5-486E-BC33-866D0028F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4EEA8-1E88-40BD-9D4D-55073ADC9361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F8674-93E9-4A82-8AFB-E8FD23983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01A03-6053-48EA-BF7E-4B43FEBEC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29EE-17F5-4443-A306-232D4B0E6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16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C8672-6244-4A0B-927B-27055734D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FD894A-C3AF-493E-B97E-C74B20CB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2D70C-150B-4EDD-8E91-A444023B7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4EEA8-1E88-40BD-9D4D-55073ADC9361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47860-FD96-4E83-AA4F-BA749C99C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BFBDD-C746-4B72-AC9B-BEDB7A90D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29EE-17F5-4443-A306-232D4B0E6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22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A25F5A-4E0A-40AE-891A-681C78CF8B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CD3EE9-21D0-4DF0-8A73-A6087C4B5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95B58-8A9E-4C9E-9B9E-35D2F9912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4EEA8-1E88-40BD-9D4D-55073ADC9361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74033-4908-43D1-BC1E-56054CD7F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34CC7-26EE-4A12-AD73-355B0EB74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29EE-17F5-4443-A306-232D4B0E6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770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15B9F-138A-496A-B6D7-E831AA313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745B6-BF91-4856-B318-E246F8537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514C0-018E-434F-9329-05FFA8B3A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4EEA8-1E88-40BD-9D4D-55073ADC9361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AD3E6-AF72-4FBB-9E60-20A4EF0BB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FFCD5-05A9-4E36-9EAC-D6F72065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29EE-17F5-4443-A306-232D4B0E6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04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9DB04-BCEB-4E21-A1C4-206A54791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7EB5C-1044-4B14-AF01-CFAD1B5F2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96543-CF6E-47A7-8D22-0CC8200F1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4EEA8-1E88-40BD-9D4D-55073ADC9361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C6896-0019-475D-9C27-56EA9076A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8ED13-FBED-4C98-A026-9B0177A2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29EE-17F5-4443-A306-232D4B0E6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25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3A73B-6196-41F0-9631-9DF21CD81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151A0-1FD1-44D1-A06B-BCC8D727B3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B588AC-13E6-42A2-9A2F-A46C9C4D8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52D17C-B5BC-4C84-BDD5-384D9E435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4EEA8-1E88-40BD-9D4D-55073ADC9361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0B228-C09E-464B-BF93-7C34811C4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305A15-253F-4101-87E6-0DAEF1FFD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29EE-17F5-4443-A306-232D4B0E6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9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B88A6-8BF6-4254-842F-C792DE90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81342-AF03-4A9F-B0C5-29CC2D0FB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6D45DE-20C3-45C4-9470-E73E6F92D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0DA666-D514-4066-A8EB-7CC6E9143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52B704-E56D-489B-87D9-23903F1F0A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FFCBF1-344B-4672-B2BD-1349E95E8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4EEA8-1E88-40BD-9D4D-55073ADC9361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D7928D-B080-436B-ADA2-D1AEFC83F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3B0DAB-15F6-4DBE-9646-A06E89A6E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29EE-17F5-4443-A306-232D4B0E6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68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D2B48-5ED6-49E7-BA2D-CF7789124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9982CF-7865-4DA8-937D-B09CDAF44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4EEA8-1E88-40BD-9D4D-55073ADC9361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202CC7-82DA-4E7D-8F1C-831838713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1CBFB1-AC99-4766-AEBA-3C2D3BC27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29EE-17F5-4443-A306-232D4B0E6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39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3C6981-B44C-4B1D-A4A8-D66705731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4EEA8-1E88-40BD-9D4D-55073ADC9361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051F0F-3020-4B41-9409-D6675AA1C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B85733-73DC-40BC-9D7D-0F662B852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29EE-17F5-4443-A306-232D4B0E6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5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CFF0F-C6BC-4DDC-AF4D-D69120A44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EA555-65E8-4867-BCA3-C9DB6CF21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31D337-D2CE-455C-B86B-3BF88A0FB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C92F5-71D6-4371-9FF3-AEE7A452A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4EEA8-1E88-40BD-9D4D-55073ADC9361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874918-67DD-4942-9B8A-BF76B753C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60AD39-B19A-4368-A7C4-B3E573ED9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29EE-17F5-4443-A306-232D4B0E6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97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2072-B31A-416E-A5D4-456CCC068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7CC728-EB53-4EFE-9E41-69F1E51BED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AB588-8172-47E3-A487-C5F8E698EE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C3CB0-F367-4B52-88B5-E1CE8F756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4EEA8-1E88-40BD-9D4D-55073ADC9361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7022D-03A4-48C9-9E8F-68C2A22BB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9AE2D6-F5B2-4F00-BFE7-0D3496AE6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29EE-17F5-4443-A306-232D4B0E6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615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2B50DE-B02D-4D01-906A-70AB659C8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C6A7B-5E79-4087-974C-A0CB2BE26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3F2E9-A468-4893-A3A9-2E76320276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4EEA8-1E88-40BD-9D4D-55073ADC9361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AD7B5-7250-4CD5-AC20-A7CD15653E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D0CDC-32F5-4DAC-8F85-7C74505AC8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129EE-17F5-4443-A306-232D4B0E6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67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31" name="Freeform: Shape 12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14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33" name="Freeform: Shape 18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10C389-93C3-48D2-9AEF-0D32163D0B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1055098"/>
            <a:ext cx="5760719" cy="4747805"/>
          </a:xfrm>
        </p:spPr>
        <p:txBody>
          <a:bodyPr anchor="ctr">
            <a:normAutofit/>
          </a:bodyPr>
          <a:lstStyle/>
          <a:p>
            <a:pPr algn="l"/>
            <a:r>
              <a:rPr lang="en-US" sz="4000">
                <a:solidFill>
                  <a:schemeClr val="tx2"/>
                </a:solidFill>
              </a:rPr>
              <a:t>Gentrification and Citizenship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74DB99-5494-436E-AB2D-F21204F83A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42357" y="1638300"/>
            <a:ext cx="3330531" cy="3581400"/>
          </a:xfrm>
        </p:spPr>
        <p:txBody>
          <a:bodyPr anchor="ctr">
            <a:normAutofit/>
          </a:bodyPr>
          <a:lstStyle/>
          <a:p>
            <a:pPr algn="l"/>
            <a:r>
              <a:rPr lang="en-US">
                <a:solidFill>
                  <a:schemeClr val="tx2"/>
                </a:solidFill>
              </a:rPr>
              <a:t>UP 494 : Neighborhood Analysis</a:t>
            </a:r>
          </a:p>
          <a:p>
            <a:pPr algn="l"/>
            <a:r>
              <a:rPr lang="en-US">
                <a:solidFill>
                  <a:schemeClr val="tx2"/>
                </a:solidFill>
              </a:rPr>
              <a:t>Rosario Barrera</a:t>
            </a:r>
          </a:p>
        </p:txBody>
      </p:sp>
    </p:spTree>
    <p:extLst>
      <p:ext uri="{BB962C8B-B14F-4D97-AF65-F5344CB8AC3E}">
        <p14:creationId xmlns:p14="http://schemas.microsoft.com/office/powerpoint/2010/main" val="4993319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8131AD-E4AE-4551-B128-13ABC284E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466" y="991261"/>
            <a:ext cx="5754696" cy="1837349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Conclusions and Further Work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C3921CD-DDE5-4B57-8FDF-B37ADE4ED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219" y="3985"/>
            <a:ext cx="9747620" cy="6858000"/>
            <a:chOff x="1318434" y="36937"/>
            <a:chExt cx="9747620" cy="68580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4CBEDF6-7B5F-471F-AF99-301A23748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D43DB10-4F84-47C2-8170-CB9EED8667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F35C7A0-1526-4D97-BCD8-91B3576E3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009574A-38B7-43A8-A925-1FB54C6B1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A3AAA50-DE22-4E5D-9064-A37786C59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D0244-345F-41DC-8C58-549C779B9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5954" y="2979336"/>
            <a:ext cx="5709721" cy="2430864"/>
          </a:xfrm>
        </p:spPr>
        <p:txBody>
          <a:bodyPr anchor="t">
            <a:normAutofit lnSpcReduction="10000"/>
          </a:bodyPr>
          <a:lstStyle/>
          <a:p>
            <a:endParaRPr lang="en-US" sz="20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This research left me with more questions than answers: </a:t>
            </a:r>
            <a:r>
              <a:rPr lang="en-US" sz="2000" b="1" dirty="0">
                <a:solidFill>
                  <a:schemeClr val="tx2"/>
                </a:solidFill>
              </a:rPr>
              <a:t>as an urban planner what can we do to make public housing more accessible to noncitizens vulnerable to gentrification?</a:t>
            </a:r>
          </a:p>
          <a:p>
            <a:r>
              <a:rPr lang="en-US" sz="2000" dirty="0">
                <a:solidFill>
                  <a:schemeClr val="tx2"/>
                </a:solidFill>
              </a:rPr>
              <a:t>What role do banks have in the process of gentrification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Denying home loans to noncitizens ? </a:t>
            </a:r>
          </a:p>
          <a:p>
            <a:pPr lvl="1"/>
            <a:endParaRPr lang="en-US" sz="2000" dirty="0">
              <a:solidFill>
                <a:schemeClr val="tx2"/>
              </a:solidFill>
            </a:endParaRPr>
          </a:p>
          <a:p>
            <a:pPr lvl="1"/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256847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46EF58-C77E-4DF1-A226-D6E66986F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80147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6651B3B-2F8A-4E48-BEA0-5D35421CE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1DEDC9A4-FCAB-44FC-BC0A-7B92063F8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80542"/>
            <a:ext cx="6278851" cy="131855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12839B5-6527-4FE1-B5CA-71D5FFC47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752927"/>
            <a:ext cx="7566298" cy="822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A45EC3F-E6C7-4979-B30E-4EC4D0D319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3757248"/>
            <a:ext cx="6278852" cy="188365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E12D8E2-6088-4997-A8C6-1794DA9E1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6813" y="0"/>
            <a:ext cx="82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A225BB3-A124-4EA8-89D1-12C47CCA45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9986" y="726963"/>
            <a:ext cx="3440644" cy="240845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AF10F47-1605-47C5-AE58-9062909AD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6299" y="3862989"/>
            <a:ext cx="4625702" cy="822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7B7DDBE-EDD4-4289-ABF0-90CD9BF2FF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85" y="4636981"/>
            <a:ext cx="3440383" cy="139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796593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ED97EA-7B30-42F6-8CA4-18BB609BA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Citizenship and Policy Implications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CD08C-6030-4B7B-A46C-8AF2B0CF5F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76030" y="963507"/>
            <a:ext cx="6250940" cy="2304627"/>
          </a:xfrm>
        </p:spPr>
        <p:txBody>
          <a:bodyPr anchor="b">
            <a:normAutofit/>
          </a:bodyPr>
          <a:lstStyle/>
          <a:p>
            <a:r>
              <a:rPr lang="en-US" sz="1000"/>
              <a:t>The 1996 welfare law created two categories for immigrants to determine their eligibility to welfare services. However, the law excluded most people in both groups from welfare programs. </a:t>
            </a:r>
          </a:p>
          <a:p>
            <a:r>
              <a:rPr lang="en-US" sz="1000"/>
              <a:t>The following immigrants are eligible:</a:t>
            </a:r>
          </a:p>
          <a:p>
            <a:r>
              <a:rPr lang="en-US" sz="1000"/>
              <a:t>“lawful permanent residents,</a:t>
            </a:r>
          </a:p>
          <a:p>
            <a:r>
              <a:rPr lang="en-US" sz="1000"/>
              <a:t>refugees, people granted asylum or withholding of deportation/ removal and conditional entrants</a:t>
            </a:r>
          </a:p>
          <a:p>
            <a:r>
              <a:rPr lang="en-US" sz="1000"/>
              <a:t> people granted parole by the U.S Department of Homeland Security or a period of at least one year</a:t>
            </a:r>
          </a:p>
          <a:p>
            <a:r>
              <a:rPr lang="en-US" sz="1000"/>
              <a:t> Cuban or Haitian entrants</a:t>
            </a:r>
          </a:p>
          <a:p>
            <a:r>
              <a:rPr lang="en-US" sz="1000"/>
              <a:t> certain abused immigrants, their children, and/or their parents</a:t>
            </a:r>
          </a:p>
          <a:p>
            <a:r>
              <a:rPr lang="en-US" sz="1000"/>
              <a:t>certain survivors of trafficking.”</a:t>
            </a:r>
          </a:p>
          <a:p>
            <a:endParaRPr lang="en-US" sz="10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A1C50F-6890-4983-9189-E54311CA8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76030" y="3589866"/>
            <a:ext cx="6250940" cy="23046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Noncitizens do not have access to welfare programs including</a:t>
            </a:r>
          </a:p>
          <a:p>
            <a:r>
              <a:rPr lang="en-US" sz="2000"/>
              <a:t>SNAP</a:t>
            </a:r>
          </a:p>
          <a:p>
            <a:r>
              <a:rPr lang="en-US" sz="2000"/>
              <a:t>TANF</a:t>
            </a:r>
          </a:p>
          <a:p>
            <a:r>
              <a:rPr lang="en-US" sz="2000"/>
              <a:t>Social Security Benefits </a:t>
            </a:r>
          </a:p>
          <a:p>
            <a:r>
              <a:rPr lang="en-US" sz="2000"/>
              <a:t>Public Housing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598545592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561AEE4-4E38-4BAC-976D-E0DE523FC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0BC676B-D19A-44DB-910A-0C0E6D43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431" y="3985"/>
            <a:ext cx="9772765" cy="6858000"/>
            <a:chOff x="1303402" y="3985"/>
            <a:chExt cx="9772765" cy="6858000"/>
          </a:xfrm>
        </p:grpSpPr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999AA485-A13F-4455-814E-C116AD7E0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9C90D55F-0AFB-45E5-8815-A4701774C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D476B6C1-4A41-48E6-8540-FC48FCD76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3347F445-D2CA-4FEB-AB8E-7A47AB57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12F1B3D8-301E-4A54-9284-EB14E9056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CE4B9C67-860A-4569-AC84-3ADE433D1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1175B763-A6E6-4AD1-9138-9B1164A7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9A6E590-4C25-4991-B541-9730B07F2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466" y="991261"/>
            <a:ext cx="5754696" cy="1837349"/>
          </a:xfrm>
        </p:spPr>
        <p:txBody>
          <a:bodyPr anchor="ctr"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5202A-32AF-42A6-A30B-EEF7C02F0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5954" y="2979336"/>
            <a:ext cx="5709721" cy="243086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tx2"/>
                </a:solidFill>
              </a:rPr>
              <a:t>Is there a relationship between citizenship and gentrifying neighborhoods?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	Focus Area: Chicago, Illinois</a:t>
            </a:r>
          </a:p>
          <a:p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38847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28CFD1-FEA6-4BF8-9242-61E623269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Definitions </a:t>
            </a:r>
          </a:p>
        </p:txBody>
      </p:sp>
      <p:cxnSp>
        <p:nvCxnSpPr>
          <p:cNvPr id="2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2BB4E-88DB-4759-BA54-D20E285B5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 dirty="0"/>
              <a:t>Gentrification: </a:t>
            </a:r>
            <a:r>
              <a:rPr lang="en-US" sz="1700" b="1" dirty="0"/>
              <a:t>a process of neighborhood change that includes economic change in a historically disinvested neighborhood —by means of real estate investment and new higher-income residents moving in</a:t>
            </a:r>
            <a:r>
              <a:rPr lang="en-US" sz="1700" dirty="0"/>
              <a:t> - as well as demographic change - not only in terms of income level, but also in terms of changes in the education level or racial make-up of residents. (urbandisplacement.org) 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dirty="0"/>
              <a:t>Displacement - “Displacement can happen in many ways: direct displacement, in which </a:t>
            </a:r>
            <a:r>
              <a:rPr lang="en-US" sz="1700" b="1" dirty="0"/>
              <a:t>residents are forced to move out because of rent increases, building rehabilitation, or a combination of both</a:t>
            </a:r>
            <a:r>
              <a:rPr lang="en-US" sz="1700" dirty="0"/>
              <a:t>; exclusionary displacement, in which </a:t>
            </a:r>
            <a:r>
              <a:rPr lang="en-US" sz="1700" b="1" dirty="0"/>
              <a:t>housing choices for low-income residents are Displacement of Lower-Income Families in Urban Areas Report 5 limited</a:t>
            </a:r>
            <a:r>
              <a:rPr lang="en-US" sz="1700" dirty="0"/>
              <a:t>; and finally displacement pressures, when the entire neighborhood changes and the services and support system that low-income families relied on are no longer available to them,” (Slater, 2009).</a:t>
            </a:r>
          </a:p>
        </p:txBody>
      </p:sp>
    </p:spTree>
    <p:extLst>
      <p:ext uri="{BB962C8B-B14F-4D97-AF65-F5344CB8AC3E}">
        <p14:creationId xmlns:p14="http://schemas.microsoft.com/office/powerpoint/2010/main" val="2421626498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0" name="Rectangle 72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1" name="Rectangle 74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75C354-A5D6-410A-BB58-BE9EEAAA8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1261423"/>
            <a:ext cx="982980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Voorhees Gentrification Index</a:t>
            </a:r>
            <a:b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36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032" name="Group 76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1033" name="Freeform: Shape 77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4" name="Freeform: Shape 78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5" name="Freeform: Shape 79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6" name="Freeform: Shape 80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A8E73-079A-4D85-BE9F-E831337B90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4672" y="2827419"/>
            <a:ext cx="5126896" cy="32276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A clear and concise way to measure gentrification was created by the Center for Neighborhood and Community Improvement at the University of Illinois at Chicago by Natalie Vorhees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I am using these exact variables to replicate and measure gentrification throughout Chicago to see how different communities compare and whether citizenship plays a crucial role in the gentrification process</a:t>
            </a:r>
          </a:p>
        </p:txBody>
      </p:sp>
      <p:grpSp>
        <p:nvGrpSpPr>
          <p:cNvPr id="1037" name="Group 82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1038" name="Freeform: Shape 83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9" name="Freeform: Shape 84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0" name="Freeform: Shape 85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041" name="Freeform: Shape 86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9A2AE666-A4AF-4F3F-844F-AB8B8D563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29947" y="2837712"/>
            <a:ext cx="3996342" cy="342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569324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1CABD2-5B97-43D5-97FD-38E566942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1261423"/>
            <a:ext cx="982980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The Gentrification Index</a:t>
            </a:r>
            <a:b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36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73FB29-DCF2-4A1C-9D38-6DFF123C8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4672" y="2827419"/>
            <a:ext cx="5126896" cy="32276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Variables that indicate gentrification  are positive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Variables that indicate decline are negative 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Composite scores will determine the typology of the community 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Community Area variables are compared to city wide data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Total score of 7 + indicates </a:t>
            </a:r>
            <a:r>
              <a:rPr lang="en-US" sz="1800" u="sng" dirty="0">
                <a:solidFill>
                  <a:schemeClr val="tx2"/>
                </a:solidFill>
              </a:rPr>
              <a:t>gentrification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Total score of -7 + indicates </a:t>
            </a:r>
            <a:r>
              <a:rPr lang="en-US" sz="1800" u="sng" dirty="0">
                <a:solidFill>
                  <a:schemeClr val="tx2"/>
                </a:solidFill>
              </a:rPr>
              <a:t>decline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Total Score between 6 and -6 indicates </a:t>
            </a:r>
            <a:r>
              <a:rPr lang="en-US" sz="1800" u="sng" dirty="0">
                <a:solidFill>
                  <a:schemeClr val="tx2"/>
                </a:solidFill>
              </a:rPr>
              <a:t>No Change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C1F3CD4D-7E44-4577-A3D0-7166331D9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92802" y="2501592"/>
            <a:ext cx="5555116" cy="3280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073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51F6560-D61C-400F-B71A-3FDEBF451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938B951-7EFC-40A2-B198-E73D39DFB3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2E4506E-6A0E-49A0-BC31-8CADBFF3E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EED4D51-65BF-4AEE-B596-7CB61A70B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DF8330-8C11-42F6-A62F-A1438E3D8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452" y="391359"/>
            <a:ext cx="11090274" cy="675441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sz="4200"/>
              <a:t>City Averages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0DCB7EC1-E495-4168-B5B3-5546C0EDC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92" y="1342200"/>
            <a:ext cx="7561262" cy="3969662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89117C5-4558-4F31-B389-8AA98386BD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472" y="1342200"/>
            <a:ext cx="2902866" cy="4173599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536823-23DC-4896-B7F0-58B177298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1984" y="5587262"/>
            <a:ext cx="5988031" cy="74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9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EE6A518-6D1D-403C-B97A-65A5695BF8B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26985" y="643467"/>
            <a:ext cx="8538030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05848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564</Words>
  <Application>Microsoft Office PowerPoint</Application>
  <PresentationFormat>Widescreen</PresentationFormat>
  <Paragraphs>51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Gentrification and Citizenship</vt:lpstr>
      <vt:lpstr>PowerPoint Presentation</vt:lpstr>
      <vt:lpstr>Citizenship and Policy Implications</vt:lpstr>
      <vt:lpstr>Research Question</vt:lpstr>
      <vt:lpstr>Definitions </vt:lpstr>
      <vt:lpstr>Voorhees Gentrification Index </vt:lpstr>
      <vt:lpstr>The Gentrification Index </vt:lpstr>
      <vt:lpstr>City Averages</vt:lpstr>
      <vt:lpstr>PowerPoint Presentation</vt:lpstr>
      <vt:lpstr>Conclusions and Further Work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Gentrification and Citizenship</dc:title>
  <dc:creator>Barrera, Rosario</dc:creator>
  <cp:lastModifiedBy>Barrera, Rosario</cp:lastModifiedBy>
  <cp:revision>14</cp:revision>
  <dcterms:created xsi:type="dcterms:W3CDTF">2021-04-26T03:05:10Z</dcterms:created>
  <dcterms:modified xsi:type="dcterms:W3CDTF">2021-04-29T19:42:10Z</dcterms:modified>
</cp:coreProperties>
</file>