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4" r:id="rId4"/>
    <p:sldId id="259" r:id="rId5"/>
    <p:sldId id="257" r:id="rId6"/>
    <p:sldId id="258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4660"/>
  </p:normalViewPr>
  <p:slideViewPr>
    <p:cSldViewPr snapToGrid="0">
      <p:cViewPr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E7DF-B5CC-4F40-B6A9-A2589857D4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2721-9518-45E7-AA13-79B0D89D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Latinos are being priced out of neighborhoods, it made me think about financial resources they do or don’t have to help them out. What about access to affordable housing ? Chicago Housing Authority, or other housing authorities?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look, only 5,888 of 63,841 are for Hispanic/ Latinos Resident. Asked myself if this is an adequate amount or resources, especially for the amount of Latino Neighborhoods being gentrified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some research, I found this: </a:t>
            </a:r>
          </a:p>
          <a:p>
            <a:r>
              <a:rPr lang="en-US" dirty="0"/>
              <a:t>Public housing as a resource to mitigate the effects of gentrification</a:t>
            </a:r>
          </a:p>
          <a:p>
            <a:r>
              <a:rPr lang="en-US" dirty="0"/>
              <a:t>Being a noncitizen can make people more vulnerable to gentrification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a noncitizen can make people more vulnerable to gentrification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47DE-F7AC-4808-B95B-619A105F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AD4F-349F-4CC2-884F-DE040CC9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E8BD-7DC5-486E-BC33-866D0028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8674-93E9-4A82-8AFB-E8FD2398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1A03-6053-48EA-BF7E-4B43FE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672-6244-4A0B-927B-27055734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894A-C3AF-493E-B97E-C74B20CB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D70C-150B-4EDD-8E91-A444023B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7860-FD96-4E83-AA4F-BA749C9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FBDD-C746-4B72-AC9B-BEDB7A9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25F5A-4E0A-40AE-891A-681C78CF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D3EE9-21D0-4DF0-8A73-A6087C4B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5B58-8A9E-4C9E-9B9E-35D2F99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4033-4908-43D1-BC1E-56054CD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4CC7-26EE-4A12-AD73-355B0EB7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B9F-138A-496A-B6D7-E831AA3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45B6-BF91-4856-B318-E246F853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14C0-018E-434F-9329-05FFA8B3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D3E6-AF72-4FBB-9E60-20A4EF0B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FCD5-05A9-4E36-9EAC-D6F72065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DB04-BCEB-4E21-A1C4-206A5479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EB5C-1044-4B14-AF01-CFAD1B5F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6543-CF6E-47A7-8D22-0CC8200F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6896-0019-475D-9C27-56EA9076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D13-FBED-4C98-A026-9B0177A2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73B-6196-41F0-9631-9DF21CD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51A0-1FD1-44D1-A06B-BCC8D727B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88AC-13E6-42A2-9A2F-A46C9C4D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D17C-B5BC-4C84-BDD5-384D9E4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B228-C09E-464B-BF93-7C34811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5A15-253F-4101-87E6-0DAEF1F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8A6-8BF6-4254-842F-C792DE90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1342-AF03-4A9F-B0C5-29CC2D0F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45DE-20C3-45C4-9470-E73E6F92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A666-D514-4066-A8EB-7CC6E9143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2B704-E56D-489B-87D9-23903F1F0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CBF1-344B-4672-B2BD-1349E95E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928D-B080-436B-ADA2-D1AEFC83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B0DAB-15F6-4DBE-9646-A06E89A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2B48-5ED6-49E7-BA2D-CF778912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982CF-7865-4DA8-937D-B09CDAF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02CC7-82DA-4E7D-8F1C-83183871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BFB1-AC99-4766-AEBA-3C2D3BC2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C6981-B44C-4B1D-A4A8-D6670573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51F0F-3020-4B41-9409-D6675AA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85733-73DC-40BC-9D7D-0F662B85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FF0F-C6BC-4DDC-AF4D-D69120A4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A555-65E8-4867-BCA3-C9DB6CF2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1D337-D2CE-455C-B86B-3BF88A0F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92F5-71D6-4371-9FF3-AEE7A452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74918-67DD-4942-9B8A-BF76B753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AD39-B19A-4368-A7C4-B3E573E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072-B31A-416E-A5D4-456CCC06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C728-EB53-4EFE-9E41-69F1E51BE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88-8172-47E3-A487-C5F8E698E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3CB0-F367-4B52-88B5-E1CE8F75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022D-03A4-48C9-9E8F-68C2A22B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E2D6-F5B2-4F00-BFE7-0D3496A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B50DE-B02D-4D01-906A-70AB659C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6A7B-5E79-4087-974C-A0CB2BE2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F2E9-A468-4893-A3A9-2E7632027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EEA8-1E88-40BD-9D4D-55073ADC936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D7B5-7250-4CD5-AC20-A7CD1565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0CDC-32F5-4DAC-8F85-7C74505A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3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0C389-93C3-48D2-9AEF-0D32163D0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Gentrification and Citizenship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DB99-5494-436E-AB2D-F21204F8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UP 494 : Neighborhood Analysis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Rosario Barrera</a:t>
            </a:r>
          </a:p>
        </p:txBody>
      </p:sp>
    </p:spTree>
    <p:extLst>
      <p:ext uri="{BB962C8B-B14F-4D97-AF65-F5344CB8AC3E}">
        <p14:creationId xmlns:p14="http://schemas.microsoft.com/office/powerpoint/2010/main" val="4993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EDC9A4-FCAB-44FC-BC0A-7B92063F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0542"/>
            <a:ext cx="6278851" cy="13185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5EC3F-E6C7-4979-B30E-4EC4D0D31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757248"/>
            <a:ext cx="6278852" cy="18836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25BB3-A124-4EA8-89D1-12C47CCA4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986" y="726963"/>
            <a:ext cx="3440644" cy="24084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7DDBE-EDD4-4289-ABF0-90CD9BF2F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85" y="4636981"/>
            <a:ext cx="3440383" cy="13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D1FAE24-81FC-4EC1-AABE-118AEA6D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9" y="198119"/>
            <a:ext cx="7022297" cy="59652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406EEE-C9C7-481F-9FFF-3E2B752B3CAE}"/>
              </a:ext>
            </a:extLst>
          </p:cNvPr>
          <p:cNvSpPr/>
          <p:nvPr/>
        </p:nvSpPr>
        <p:spPr>
          <a:xfrm>
            <a:off x="2448233" y="2482661"/>
            <a:ext cx="6695768" cy="6980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0DD0FD-C938-4D02-A85E-CC601AA66B88}"/>
              </a:ext>
            </a:extLst>
          </p:cNvPr>
          <p:cNvSpPr/>
          <p:nvPr/>
        </p:nvSpPr>
        <p:spPr>
          <a:xfrm rot="10800000">
            <a:off x="9227935" y="2582536"/>
            <a:ext cx="701895" cy="3490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97EA-7B30-42F6-8CA4-18BB609B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Citizenship and Policy Implications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D08C-6030-4B7B-A46C-8AF2B0CF5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1000"/>
              <a:t>The 1996 welfare law created two categories for immigrants to determine their eligibility to welfare services. However, the law excluded most people in both groups from welfare programs. </a:t>
            </a:r>
          </a:p>
          <a:p>
            <a:r>
              <a:rPr lang="en-US" sz="1000"/>
              <a:t>The following immigrants are eligible:</a:t>
            </a:r>
          </a:p>
          <a:p>
            <a:r>
              <a:rPr lang="en-US" sz="1000"/>
              <a:t>“lawful permanent residents,</a:t>
            </a:r>
          </a:p>
          <a:p>
            <a:r>
              <a:rPr lang="en-US" sz="1000"/>
              <a:t>refugees, people granted asylum or withholding of deportation/ removal and conditional entrants</a:t>
            </a:r>
          </a:p>
          <a:p>
            <a:r>
              <a:rPr lang="en-US" sz="1000"/>
              <a:t> people granted parole by the U.S Department of Homeland Security or a period of at least one year</a:t>
            </a:r>
          </a:p>
          <a:p>
            <a:r>
              <a:rPr lang="en-US" sz="1000"/>
              <a:t> Cuban or Haitian entrants</a:t>
            </a:r>
          </a:p>
          <a:p>
            <a:r>
              <a:rPr lang="en-US" sz="1000"/>
              <a:t> certain abused immigrants, their children, and/or their parents</a:t>
            </a:r>
          </a:p>
          <a:p>
            <a:r>
              <a:rPr lang="en-US" sz="1000"/>
              <a:t>certain survivors of trafficking.”</a:t>
            </a:r>
          </a:p>
          <a:p>
            <a:endParaRPr lang="en-US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C50F-6890-4983-9189-E54311CA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Noncitizens do not have access to welfare programs including</a:t>
            </a:r>
          </a:p>
          <a:p>
            <a:r>
              <a:rPr lang="en-US" sz="2000"/>
              <a:t>SNAP</a:t>
            </a:r>
          </a:p>
          <a:p>
            <a:r>
              <a:rPr lang="en-US" sz="2000"/>
              <a:t>TANF</a:t>
            </a:r>
          </a:p>
          <a:p>
            <a:r>
              <a:rPr lang="en-US" sz="2000"/>
              <a:t>Social Security Benefits </a:t>
            </a:r>
          </a:p>
          <a:p>
            <a:r>
              <a:rPr lang="en-US" sz="2000"/>
              <a:t>Public Housing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8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6E590-4C25-4991-B541-9730B07F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02A-32AF-42A6-A30B-EEF7C02F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Is there a relationship between citizenship and gentrifying neighborhoods?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Focus Area: Chicago, Illinois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8CFD1-FEA6-4BF8-9242-61E62326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Definitions 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BB4E-88DB-4759-BA54-D20E285B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Gentrification: </a:t>
            </a:r>
            <a:r>
              <a:rPr lang="en-US" sz="1700" b="1" dirty="0"/>
              <a:t>a process of neighborhood change that includes economic change in a historically disinvested neighborhood —by means of real estate investment and new higher-income residents moving in</a:t>
            </a:r>
            <a:r>
              <a:rPr lang="en-US" sz="1700" dirty="0"/>
              <a:t> - as well as demographic change - not only in terms of income level, but also in terms of changes in the education level or racial make-up of residents. (urbandisplacement.org)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Displacement - “Displacement can happen in many ways: direct displacement, in which </a:t>
            </a:r>
            <a:r>
              <a:rPr lang="en-US" sz="1700" b="1" dirty="0"/>
              <a:t>residents are forced to move out because of rent increases, building rehabilitation, or a combination of both</a:t>
            </a:r>
            <a:r>
              <a:rPr lang="en-US" sz="1700" dirty="0"/>
              <a:t>; exclusionary displacement, in which </a:t>
            </a:r>
            <a:r>
              <a:rPr lang="en-US" sz="1700" b="1" dirty="0"/>
              <a:t>housing choices for low-income residents are Displacement of Lower-Income Families in Urban Areas Report 5 limited</a:t>
            </a:r>
            <a:r>
              <a:rPr lang="en-US" sz="1700" dirty="0"/>
              <a:t>; and finally displacement pressures, when the entire neighborhood changes and the services and support system that low-income families relied on are no longer available to them,” (Slater, 2009).</a:t>
            </a:r>
          </a:p>
        </p:txBody>
      </p:sp>
    </p:spTree>
    <p:extLst>
      <p:ext uri="{BB962C8B-B14F-4D97-AF65-F5344CB8AC3E}">
        <p14:creationId xmlns:p14="http://schemas.microsoft.com/office/powerpoint/2010/main" val="242162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5C354-A5D6-410A-BB58-BE9EEAAA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Voorhees Gentrification Index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33" name="Freeform: Shape 7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reeform: Shape 7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Freeform: Shape 7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Freeform: Shape 8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A8E73-079A-4D85-BE9F-E831337B9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 clear and concise way to measure gentrification was created by the Center for Neighborhood and Community Improvement at the University of Illinois at Chicago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 am using these exact variables to replicate and measure gentrification throughout Chicago to see how different communities compare and whether citizenship plays a crucial role in the gentrification process</a:t>
            </a:r>
          </a:p>
        </p:txBody>
      </p:sp>
      <p:grpSp>
        <p:nvGrpSpPr>
          <p:cNvPr id="1037" name="Group 8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38" name="Freeform: Shape 8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8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8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1" name="Freeform: Shape 8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2AE666-A4AF-4F3F-844F-AB8B8D56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947" y="2837712"/>
            <a:ext cx="3996342" cy="342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ABD2-5B97-43D5-97FD-38E5669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Gentrification Index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FB29-DCF2-4A1C-9D38-6DFF123C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Variables that indicate gentrification  are positive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Variables that indicate decline are negative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Composite scores will determine the typology of the community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Total score of 7 + indicates gentrification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Total score of -7 + indicates decline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Total Score between 6 and -6 indicates no Change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3CD4D-7E44-4577-A3D0-7166331D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8" y="3232479"/>
            <a:ext cx="4954693" cy="24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3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8330-8C11-42F6-A62F-A1438E3D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be populated</a:t>
            </a:r>
          </a:p>
        </p:txBody>
      </p:sp>
    </p:spTree>
    <p:extLst>
      <p:ext uri="{BB962C8B-B14F-4D97-AF65-F5344CB8AC3E}">
        <p14:creationId xmlns:p14="http://schemas.microsoft.com/office/powerpoint/2010/main" val="22379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536</Words>
  <Application>Microsoft Office PowerPoint</Application>
  <PresentationFormat>Widescreen</PresentationFormat>
  <Paragraphs>46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Gentrification and Citizenship</vt:lpstr>
      <vt:lpstr>PowerPoint Presentation</vt:lpstr>
      <vt:lpstr>PowerPoint Presentation</vt:lpstr>
      <vt:lpstr>Citizenship and Policy Implications</vt:lpstr>
      <vt:lpstr>Research Question</vt:lpstr>
      <vt:lpstr>Definitions </vt:lpstr>
      <vt:lpstr>Voorhees Gentrification Index </vt:lpstr>
      <vt:lpstr>The Gentrification Index </vt:lpstr>
      <vt:lpstr>To be populated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Gentrification and Citizenship</dc:title>
  <dc:creator>Barrera, Rosario</dc:creator>
  <cp:lastModifiedBy>Barrera, Rosario</cp:lastModifiedBy>
  <cp:revision>5</cp:revision>
  <dcterms:created xsi:type="dcterms:W3CDTF">2021-04-26T03:05:10Z</dcterms:created>
  <dcterms:modified xsi:type="dcterms:W3CDTF">2021-04-26T03:40:44Z</dcterms:modified>
</cp:coreProperties>
</file>