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3" r:id="rId2"/>
    <p:sldId id="295" r:id="rId3"/>
    <p:sldId id="273" r:id="rId4"/>
    <p:sldId id="272" r:id="rId5"/>
    <p:sldId id="264" r:id="rId6"/>
    <p:sldId id="266" r:id="rId7"/>
    <p:sldId id="274" r:id="rId8"/>
    <p:sldId id="276" r:id="rId9"/>
    <p:sldId id="275" r:id="rId10"/>
    <p:sldId id="279" r:id="rId11"/>
    <p:sldId id="280" r:id="rId12"/>
    <p:sldId id="271" r:id="rId13"/>
    <p:sldId id="257" r:id="rId14"/>
    <p:sldId id="281" r:id="rId15"/>
    <p:sldId id="283" r:id="rId16"/>
    <p:sldId id="282" r:id="rId17"/>
    <p:sldId id="277" r:id="rId18"/>
    <p:sldId id="268" r:id="rId19"/>
    <p:sldId id="267" r:id="rId20"/>
    <p:sldId id="269" r:id="rId21"/>
    <p:sldId id="278" r:id="rId22"/>
    <p:sldId id="270" r:id="rId23"/>
    <p:sldId id="285" r:id="rId24"/>
    <p:sldId id="286" r:id="rId25"/>
    <p:sldId id="287" r:id="rId26"/>
    <p:sldId id="288" r:id="rId27"/>
    <p:sldId id="289" r:id="rId28"/>
    <p:sldId id="290" r:id="rId29"/>
    <p:sldId id="291"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3" d="100"/>
          <a:sy n="53" d="100"/>
        </p:scale>
        <p:origin x="-102" y="-4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1A93C9-6DEA-4B85-A1C9-229DB7331FAB}" type="datetimeFigureOut">
              <a:rPr lang="en-US" smtClean="0"/>
              <a:pPr/>
              <a:t>1/17/2009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0A87C-2B3D-4386-982D-C97652D420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2BDACF3-EAFC-4D32-9565-37F43F2DA56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yty</a:t>
            </a:r>
            <a:endParaRPr lang="en-US" dirty="0"/>
          </a:p>
        </p:txBody>
      </p:sp>
      <p:sp>
        <p:nvSpPr>
          <p:cNvPr id="4" name="Slide Number Placeholder 3"/>
          <p:cNvSpPr>
            <a:spLocks noGrp="1"/>
          </p:cNvSpPr>
          <p:nvPr>
            <p:ph type="sldNum" sz="quarter" idx="10"/>
          </p:nvPr>
        </p:nvSpPr>
        <p:spPr/>
        <p:txBody>
          <a:bodyPr/>
          <a:lstStyle/>
          <a:p>
            <a:fld id="{E3B0A87C-2B3D-4386-982D-C97652D42001}"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C082AF-405E-47AC-B37E-BA2DECC502E4}" type="datetimeFigureOut">
              <a:rPr lang="en-US" smtClean="0"/>
              <a:pPr/>
              <a:t>1/17/2009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AB643-41D1-42E9-80CF-740A26AAF9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C082AF-405E-47AC-B37E-BA2DECC502E4}" type="datetimeFigureOut">
              <a:rPr lang="en-US" smtClean="0"/>
              <a:pPr/>
              <a:t>1/17/2009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AB643-41D1-42E9-80CF-740A26AAF9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C082AF-405E-47AC-B37E-BA2DECC502E4}" type="datetimeFigureOut">
              <a:rPr lang="en-US" smtClean="0"/>
              <a:pPr/>
              <a:t>1/17/2009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AB643-41D1-42E9-80CF-740A26AAF9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C082AF-405E-47AC-B37E-BA2DECC502E4}" type="datetimeFigureOut">
              <a:rPr lang="en-US" smtClean="0"/>
              <a:pPr/>
              <a:t>1/17/2009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AB643-41D1-42E9-80CF-740A26AAF9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C082AF-405E-47AC-B37E-BA2DECC502E4}" type="datetimeFigureOut">
              <a:rPr lang="en-US" smtClean="0"/>
              <a:pPr/>
              <a:t>1/17/2009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AB643-41D1-42E9-80CF-740A26AAF9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C082AF-405E-47AC-B37E-BA2DECC502E4}" type="datetimeFigureOut">
              <a:rPr lang="en-US" smtClean="0"/>
              <a:pPr/>
              <a:t>1/17/2009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CAB643-41D1-42E9-80CF-740A26AAF9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C082AF-405E-47AC-B37E-BA2DECC502E4}" type="datetimeFigureOut">
              <a:rPr lang="en-US" smtClean="0"/>
              <a:pPr/>
              <a:t>1/17/2009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CAB643-41D1-42E9-80CF-740A26AAF9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C082AF-405E-47AC-B37E-BA2DECC502E4}" type="datetimeFigureOut">
              <a:rPr lang="en-US" smtClean="0"/>
              <a:pPr/>
              <a:t>1/17/2009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CAB643-41D1-42E9-80CF-740A26AAF9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082AF-405E-47AC-B37E-BA2DECC502E4}" type="datetimeFigureOut">
              <a:rPr lang="en-US" smtClean="0"/>
              <a:pPr/>
              <a:t>1/17/2009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CAB643-41D1-42E9-80CF-740A26AAF9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C082AF-405E-47AC-B37E-BA2DECC502E4}" type="datetimeFigureOut">
              <a:rPr lang="en-US" smtClean="0"/>
              <a:pPr/>
              <a:t>1/17/2009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CAB643-41D1-42E9-80CF-740A26AAF9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C082AF-405E-47AC-B37E-BA2DECC502E4}" type="datetimeFigureOut">
              <a:rPr lang="en-US" smtClean="0"/>
              <a:pPr/>
              <a:t>1/17/2009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CAB643-41D1-42E9-80CF-740A26AAF9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1447800"/>
          </a:xfrm>
          <a:prstGeom prst="rect">
            <a:avLst/>
          </a:prstGeom>
          <a:gradFill>
            <a:gsLst>
              <a:gs pos="0">
                <a:srgbClr val="FFEFD1"/>
              </a:gs>
              <a:gs pos="64999">
                <a:srgbClr val="F0EBD5"/>
              </a:gs>
              <a:gs pos="100000">
                <a:srgbClr val="D1C39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082AF-405E-47AC-B37E-BA2DECC502E4}" type="datetimeFigureOut">
              <a:rPr lang="en-US" smtClean="0"/>
              <a:pPr/>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AB643-41D1-42E9-80CF-740A26AAF9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i="0" kern="1200" baseline="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ibm.com/developerworks/rational/library/769.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Object-oriented Programming with Ruby</a:t>
            </a:r>
            <a:endParaRPr lang="en-US" sz="5400" dirty="0"/>
          </a:p>
        </p:txBody>
      </p:sp>
      <p:sp>
        <p:nvSpPr>
          <p:cNvPr id="3" name="Subtitle 2"/>
          <p:cNvSpPr>
            <a:spLocks noGrp="1"/>
          </p:cNvSpPr>
          <p:nvPr>
            <p:ph type="subTitle" idx="1"/>
          </p:nvPr>
        </p:nvSpPr>
        <p:spPr/>
        <p:txBody>
          <a:bodyPr/>
          <a:lstStyle/>
          <a:p>
            <a:r>
              <a:rPr lang="en-US" b="1" cap="small" dirty="0" err="1" smtClean="0">
                <a:solidFill>
                  <a:srgbClr val="C00000"/>
                </a:solidFill>
              </a:rPr>
              <a:t>r</a:t>
            </a:r>
            <a:r>
              <a:rPr lang="en-US" b="1" cap="small" dirty="0" err="1" smtClean="0">
                <a:solidFill>
                  <a:srgbClr val="C00000"/>
                </a:solidFill>
              </a:rPr>
              <a:t>obert</a:t>
            </a:r>
            <a:r>
              <a:rPr lang="en-US" b="1" cap="small" dirty="0" smtClean="0">
                <a:solidFill>
                  <a:srgbClr val="C00000"/>
                </a:solidFill>
              </a:rPr>
              <a:t> </a:t>
            </a:r>
            <a:r>
              <a:rPr lang="en-US" b="1" cap="small" dirty="0" err="1" smtClean="0">
                <a:solidFill>
                  <a:srgbClr val="C00000"/>
                </a:solidFill>
              </a:rPr>
              <a:t>batzinger</a:t>
            </a:r>
            <a:endParaRPr lang="en-US" b="1" cap="small" dirty="0" smtClean="0">
              <a:solidFill>
                <a:srgbClr val="C00000"/>
              </a:solidFill>
            </a:endParaRPr>
          </a:p>
          <a:p>
            <a:r>
              <a:rPr lang="en-US" b="1" cap="small" dirty="0" smtClean="0">
                <a:solidFill>
                  <a:srgbClr val="C00000"/>
                </a:solidFill>
              </a:rPr>
              <a:t>CSCI A-201</a:t>
            </a:r>
          </a:p>
          <a:p>
            <a:r>
              <a:rPr lang="en-US" b="1" cap="small" dirty="0" smtClean="0">
                <a:solidFill>
                  <a:srgbClr val="C00000"/>
                </a:solidFill>
              </a:rPr>
              <a:t>Spring 2009</a:t>
            </a:r>
          </a:p>
          <a:p>
            <a:endParaRPr lang="en-US" dirty="0" smtClean="0"/>
          </a:p>
        </p:txBody>
      </p:sp>
      <p:sp>
        <p:nvSpPr>
          <p:cNvPr id="4" name="Rectangle 3"/>
          <p:cNvSpPr/>
          <p:nvPr/>
        </p:nvSpPr>
        <p:spPr>
          <a:xfrm>
            <a:off x="0" y="0"/>
            <a:ext cx="9144000" cy="1447800"/>
          </a:xfrm>
          <a:prstGeom prst="rect">
            <a:avLst/>
          </a:prstGeom>
          <a:blipFill dpi="0" rotWithShape="1">
            <a:blip r:embed="rId3"/>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5791200"/>
            <a:ext cx="9144000" cy="1066800"/>
          </a:xfrm>
          <a:prstGeom prst="rect">
            <a:avLst/>
          </a:prstGeom>
          <a:blipFill dpi="0" rotWithShape="1">
            <a:blip r:embed="rId3"/>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Marked improvement in our model</a:t>
            </a:r>
            <a:endParaRPr lang="en-US" dirty="0"/>
          </a:p>
        </p:txBody>
      </p:sp>
      <p:pic>
        <p:nvPicPr>
          <p:cNvPr id="5" name="Content Placeholder 4" descr="pets3.gif"/>
          <p:cNvPicPr>
            <a:picLocks noGrp="1" noChangeAspect="1"/>
          </p:cNvPicPr>
          <p:nvPr>
            <p:ph sz="half" idx="2"/>
          </p:nvPr>
        </p:nvPicPr>
        <p:blipFill>
          <a:blip r:embed="rId2"/>
          <a:stretch>
            <a:fillRect/>
          </a:stretch>
        </p:blipFill>
        <p:spPr>
          <a:xfrm>
            <a:off x="381000" y="1219200"/>
            <a:ext cx="8458200" cy="56388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Comparing to the problem description</a:t>
            </a:r>
            <a:endParaRPr lang="en-US" dirty="0"/>
          </a:p>
        </p:txBody>
      </p:sp>
      <p:sp>
        <p:nvSpPr>
          <p:cNvPr id="3" name="Content Placeholder 2"/>
          <p:cNvSpPr>
            <a:spLocks noGrp="1"/>
          </p:cNvSpPr>
          <p:nvPr>
            <p:ph idx="1"/>
          </p:nvPr>
        </p:nvSpPr>
        <p:spPr>
          <a:xfrm>
            <a:off x="457200" y="1676400"/>
            <a:ext cx="8229600" cy="4525963"/>
          </a:xfrm>
        </p:spPr>
        <p:txBody>
          <a:bodyPr/>
          <a:lstStyle/>
          <a:p>
            <a:pPr>
              <a:buNone/>
            </a:pPr>
            <a:r>
              <a:rPr lang="en-US" dirty="0" smtClean="0"/>
              <a:t>We now have all the functionality:</a:t>
            </a:r>
          </a:p>
        </p:txBody>
      </p:sp>
      <p:sp>
        <p:nvSpPr>
          <p:cNvPr id="4" name="Content Placeholder 3"/>
          <p:cNvSpPr>
            <a:spLocks noGrp="1"/>
          </p:cNvSpPr>
          <p:nvPr>
            <p:ph sz="half" idx="4294967295"/>
          </p:nvPr>
        </p:nvSpPr>
        <p:spPr>
          <a:xfrm>
            <a:off x="2057400" y="4343400"/>
            <a:ext cx="5562600" cy="4525963"/>
          </a:xfrm>
        </p:spPr>
        <p:txBody>
          <a:bodyPr/>
          <a:lstStyle/>
          <a:p>
            <a:r>
              <a:rPr lang="en-US" dirty="0" smtClean="0"/>
              <a:t> </a:t>
            </a:r>
            <a:endParaRPr lang="en-US" dirty="0"/>
          </a:p>
        </p:txBody>
      </p:sp>
      <p:graphicFrame>
        <p:nvGraphicFramePr>
          <p:cNvPr id="6" name="Table 5"/>
          <p:cNvGraphicFramePr>
            <a:graphicFrameLocks noGrp="1"/>
          </p:cNvGraphicFramePr>
          <p:nvPr/>
        </p:nvGraphicFramePr>
        <p:xfrm>
          <a:off x="609600" y="2514600"/>
          <a:ext cx="8001000" cy="2499360"/>
        </p:xfrm>
        <a:graphic>
          <a:graphicData uri="http://schemas.openxmlformats.org/drawingml/2006/table">
            <a:tbl>
              <a:tblPr firstRow="1" bandRow="1">
                <a:tableStyleId>{5C22544A-7EE6-4342-B048-85BDC9FD1C3A}</a:tableStyleId>
              </a:tblPr>
              <a:tblGrid>
                <a:gridCol w="2895600"/>
                <a:gridCol w="5105400"/>
              </a:tblGrid>
              <a:tr h="0">
                <a:tc>
                  <a:txBody>
                    <a:bodyPr/>
                    <a:lstStyle/>
                    <a:p>
                      <a:r>
                        <a:rPr lang="en-US" dirty="0" smtClean="0"/>
                        <a:t>Description</a:t>
                      </a:r>
                      <a:endParaRPr lang="en-US" dirty="0"/>
                    </a:p>
                  </a:txBody>
                  <a:tcPr/>
                </a:tc>
                <a:tc>
                  <a:txBody>
                    <a:bodyPr/>
                    <a:lstStyle/>
                    <a:p>
                      <a:r>
                        <a:rPr lang="en-US" dirty="0" smtClean="0"/>
                        <a:t>Code equivalent</a:t>
                      </a:r>
                      <a:endParaRPr lang="en-US" dirty="0"/>
                    </a:p>
                  </a:txBody>
                  <a:tcPr/>
                </a:tc>
              </a:tr>
              <a:tr h="370840">
                <a:tc>
                  <a:txBody>
                    <a:bodyPr/>
                    <a:lstStyle/>
                    <a:p>
                      <a:r>
                        <a:rPr lang="en-US" dirty="0" smtClean="0"/>
                        <a:t>Add</a:t>
                      </a:r>
                      <a:r>
                        <a:rPr lang="en-US" baseline="0" dirty="0" smtClean="0"/>
                        <a:t> a pet to the system</a:t>
                      </a:r>
                      <a:endParaRPr lang="en-US" dirty="0"/>
                    </a:p>
                  </a:txBody>
                  <a:tcPr anchor="ctr"/>
                </a:tc>
                <a:tc>
                  <a:txBody>
                    <a:bodyPr/>
                    <a:lstStyle/>
                    <a:p>
                      <a:r>
                        <a:rPr lang="en-US" sz="2200" dirty="0" smtClean="0"/>
                        <a:t>dog = </a:t>
                      </a:r>
                      <a:r>
                        <a:rPr lang="en-US" sz="2200" dirty="0" err="1" smtClean="0"/>
                        <a:t>Pet.new</a:t>
                      </a:r>
                      <a:r>
                        <a:rPr lang="en-US" sz="2200" dirty="0" smtClean="0"/>
                        <a:t>("Spot", "dog </a:t>
                      </a:r>
                      <a:r>
                        <a:rPr lang="en-US" sz="2200" dirty="0" err="1" smtClean="0"/>
                        <a:t>food","bowl</a:t>
                      </a:r>
                      <a:r>
                        <a:rPr lang="en-US" sz="2200" dirty="0" smtClean="0"/>
                        <a:t>")</a:t>
                      </a:r>
                      <a:endParaRPr lang="en-US" sz="2200" dirty="0"/>
                    </a:p>
                  </a:txBody>
                  <a:tcPr/>
                </a:tc>
              </a:tr>
              <a:tr h="370840">
                <a:tc>
                  <a:txBody>
                    <a:bodyPr/>
                    <a:lstStyle/>
                    <a:p>
                      <a:r>
                        <a:rPr lang="en-US" dirty="0" smtClean="0"/>
                        <a:t>Feed</a:t>
                      </a:r>
                      <a:r>
                        <a:rPr lang="en-US" baseline="0" dirty="0" smtClean="0"/>
                        <a:t> the pet</a:t>
                      </a:r>
                      <a:endParaRPr lang="en-US" dirty="0"/>
                    </a:p>
                  </a:txBody>
                  <a:tcPr anchor="ctr"/>
                </a:tc>
                <a:tc>
                  <a:txBody>
                    <a:bodyPr/>
                    <a:lstStyle/>
                    <a:p>
                      <a:r>
                        <a:rPr lang="en-US" sz="2200" dirty="0" err="1" smtClean="0"/>
                        <a:t>dog.feed</a:t>
                      </a:r>
                      <a:endParaRPr lang="en-US" sz="2200" dirty="0"/>
                    </a:p>
                  </a:txBody>
                  <a:tcPr/>
                </a:tc>
              </a:tr>
              <a:tr h="370840">
                <a:tc>
                  <a:txBody>
                    <a:bodyPr/>
                    <a:lstStyle/>
                    <a:p>
                      <a:r>
                        <a:rPr lang="en-US" dirty="0" smtClean="0"/>
                        <a:t>Water the pet</a:t>
                      </a:r>
                      <a:endParaRPr lang="en-US" dirty="0"/>
                    </a:p>
                  </a:txBody>
                  <a:tcPr anchor="ctr"/>
                </a:tc>
                <a:tc>
                  <a:txBody>
                    <a:bodyPr/>
                    <a:lstStyle/>
                    <a:p>
                      <a:r>
                        <a:rPr lang="en-US" sz="2200" dirty="0" err="1" smtClean="0"/>
                        <a:t>dog.water</a:t>
                      </a:r>
                      <a:endParaRPr lang="en-US" sz="2200" dirty="0"/>
                    </a:p>
                  </a:txBody>
                  <a:tcPr/>
                </a:tc>
              </a:tr>
              <a:tr h="370840">
                <a:tc>
                  <a:txBody>
                    <a:bodyPr/>
                    <a:lstStyle/>
                    <a:p>
                      <a:r>
                        <a:rPr lang="en-US" dirty="0" smtClean="0"/>
                        <a:t>Check if the pet was fed</a:t>
                      </a:r>
                      <a:endParaRPr lang="en-US" dirty="0"/>
                    </a:p>
                  </a:txBody>
                  <a:tcPr anchor="ctr"/>
                </a:tc>
                <a:tc>
                  <a:txBody>
                    <a:bodyPr/>
                    <a:lstStyle/>
                    <a:p>
                      <a:r>
                        <a:rPr lang="en-US" sz="2200" dirty="0" smtClean="0"/>
                        <a:t>dog.fed?</a:t>
                      </a:r>
                      <a:endParaRPr lang="en-US" sz="2200" dirty="0"/>
                    </a:p>
                  </a:txBody>
                  <a:tcPr/>
                </a:tc>
              </a:tr>
              <a:tr h="370840">
                <a:tc>
                  <a:txBody>
                    <a:bodyPr/>
                    <a:lstStyle/>
                    <a:p>
                      <a:r>
                        <a:rPr lang="en-US" dirty="0" smtClean="0"/>
                        <a:t>Check if the pet was watered</a:t>
                      </a:r>
                      <a:endParaRPr lang="en-US" dirty="0"/>
                    </a:p>
                  </a:txBody>
                  <a:tcPr anchor="ctr"/>
                </a:tc>
                <a:tc>
                  <a:txBody>
                    <a:bodyPr/>
                    <a:lstStyle/>
                    <a:p>
                      <a:r>
                        <a:rPr lang="en-US" sz="2200" dirty="0" err="1" smtClean="0"/>
                        <a:t>dog.watered</a:t>
                      </a:r>
                      <a:r>
                        <a:rPr lang="en-US" sz="2200" dirty="0" smtClean="0"/>
                        <a:t>?</a:t>
                      </a:r>
                      <a:endParaRPr lang="en-US" sz="2200"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5" descr="pets3.jpg"/>
          <p:cNvPicPr>
            <a:picLocks noGrp="1" noChangeAspect="1"/>
          </p:cNvPicPr>
          <p:nvPr>
            <p:ph sz="half" idx="1"/>
          </p:nvPr>
        </p:nvPicPr>
        <p:blipFill>
          <a:blip r:embed="rId2"/>
          <a:stretch>
            <a:fillRect/>
          </a:stretch>
        </p:blipFill>
        <p:spPr>
          <a:xfrm>
            <a:off x="381000" y="1524000"/>
            <a:ext cx="4055165" cy="5181600"/>
          </a:xfrm>
        </p:spPr>
      </p:pic>
      <p:sp>
        <p:nvSpPr>
          <p:cNvPr id="2" name="Title 1"/>
          <p:cNvSpPr>
            <a:spLocks noGrp="1"/>
          </p:cNvSpPr>
          <p:nvPr>
            <p:ph type="title"/>
          </p:nvPr>
        </p:nvSpPr>
        <p:spPr/>
        <p:txBody>
          <a:bodyPr/>
          <a:lstStyle/>
          <a:p>
            <a:r>
              <a:rPr lang="en-US" dirty="0" smtClean="0"/>
              <a:t>A class</a:t>
            </a:r>
            <a:endParaRPr lang="en-US" dirty="0"/>
          </a:p>
        </p:txBody>
      </p:sp>
      <p:sp>
        <p:nvSpPr>
          <p:cNvPr id="4" name="Content Placeholder 3"/>
          <p:cNvSpPr>
            <a:spLocks noGrp="1"/>
          </p:cNvSpPr>
          <p:nvPr>
            <p:ph sz="half" idx="2"/>
          </p:nvPr>
        </p:nvSpPr>
        <p:spPr/>
        <p:txBody>
          <a:bodyPr>
            <a:normAutofit fontScale="92500"/>
          </a:bodyPr>
          <a:lstStyle/>
          <a:p>
            <a:r>
              <a:rPr lang="en-US" dirty="0" smtClean="0"/>
              <a:t>A class acts a container of attributes and methods we associate with objects of a given type</a:t>
            </a:r>
          </a:p>
          <a:p>
            <a:r>
              <a:rPr lang="en-US" dirty="0" smtClean="0"/>
              <a:t>The attributes list describes characteristics of these objects</a:t>
            </a:r>
          </a:p>
          <a:p>
            <a:r>
              <a:rPr lang="en-US" dirty="0" smtClean="0"/>
              <a:t>Methods List is a toolbox of procedures for  changing the attributes</a:t>
            </a:r>
            <a:endParaRPr lang="en-US" dirty="0"/>
          </a:p>
        </p:txBody>
      </p:sp>
      <p:sp>
        <p:nvSpPr>
          <p:cNvPr id="6" name="TextBox 5"/>
          <p:cNvSpPr txBox="1"/>
          <p:nvPr/>
        </p:nvSpPr>
        <p:spPr>
          <a:xfrm>
            <a:off x="2743200" y="4495800"/>
            <a:ext cx="1042273" cy="369332"/>
          </a:xfrm>
          <a:prstGeom prst="rect">
            <a:avLst/>
          </a:prstGeom>
          <a:solidFill>
            <a:srgbClr val="FFFF00"/>
          </a:solidFill>
        </p:spPr>
        <p:txBody>
          <a:bodyPr wrap="none" rtlCol="0">
            <a:spAutoFit/>
          </a:bodyPr>
          <a:lstStyle/>
          <a:p>
            <a:r>
              <a:rPr lang="en-US" b="1" dirty="0" smtClean="0">
                <a:solidFill>
                  <a:srgbClr val="C00000"/>
                </a:solidFill>
              </a:rPr>
              <a:t>Methods</a:t>
            </a:r>
            <a:endParaRPr lang="en-US" b="1" dirty="0">
              <a:solidFill>
                <a:srgbClr val="C00000"/>
              </a:solidFill>
            </a:endParaRPr>
          </a:p>
        </p:txBody>
      </p:sp>
      <p:sp>
        <p:nvSpPr>
          <p:cNvPr id="8" name="TextBox 7"/>
          <p:cNvSpPr txBox="1"/>
          <p:nvPr/>
        </p:nvSpPr>
        <p:spPr>
          <a:xfrm>
            <a:off x="2971800" y="1981200"/>
            <a:ext cx="918841" cy="369332"/>
          </a:xfrm>
          <a:prstGeom prst="rect">
            <a:avLst/>
          </a:prstGeom>
          <a:solidFill>
            <a:srgbClr val="FFFF00"/>
          </a:solidFill>
        </p:spPr>
        <p:txBody>
          <a:bodyPr wrap="square" rtlCol="0">
            <a:spAutoFit/>
          </a:bodyPr>
          <a:lstStyle/>
          <a:p>
            <a:r>
              <a:rPr lang="en-US" b="1" dirty="0" smtClean="0">
                <a:solidFill>
                  <a:srgbClr val="C00000"/>
                </a:solidFill>
              </a:rPr>
              <a:t>Class ID</a:t>
            </a:r>
            <a:endParaRPr lang="en-US" b="1" dirty="0">
              <a:solidFill>
                <a:srgbClr val="C00000"/>
              </a:solidFill>
            </a:endParaRPr>
          </a:p>
        </p:txBody>
      </p:sp>
      <p:sp>
        <p:nvSpPr>
          <p:cNvPr id="9" name="TextBox 8"/>
          <p:cNvSpPr txBox="1"/>
          <p:nvPr/>
        </p:nvSpPr>
        <p:spPr>
          <a:xfrm>
            <a:off x="2743200" y="2514600"/>
            <a:ext cx="1143455" cy="369332"/>
          </a:xfrm>
          <a:prstGeom prst="rect">
            <a:avLst/>
          </a:prstGeom>
          <a:solidFill>
            <a:srgbClr val="FFFF00"/>
          </a:solidFill>
        </p:spPr>
        <p:txBody>
          <a:bodyPr wrap="none" rtlCol="0">
            <a:spAutoFit/>
          </a:bodyPr>
          <a:lstStyle/>
          <a:p>
            <a:r>
              <a:rPr lang="en-US" b="1" dirty="0" smtClean="0">
                <a:solidFill>
                  <a:srgbClr val="C00000"/>
                </a:solidFill>
              </a:rPr>
              <a:t>Attributes</a:t>
            </a:r>
            <a:endParaRPr lang="en-US" b="1"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Pet Class:</a:t>
            </a:r>
            <a:br>
              <a:rPr lang="en-US" dirty="0" smtClean="0"/>
            </a:br>
            <a:r>
              <a:rPr lang="en-US" dirty="0" smtClean="0"/>
              <a:t>Animals with customized utility packs</a:t>
            </a:r>
            <a:endParaRPr lang="en-US" dirty="0"/>
          </a:p>
        </p:txBody>
      </p:sp>
      <p:pic>
        <p:nvPicPr>
          <p:cNvPr id="4" name="Content Placeholder 3" descr="dog.jpg"/>
          <p:cNvPicPr>
            <a:picLocks noGrp="1" noChangeAspect="1"/>
          </p:cNvPicPr>
          <p:nvPr>
            <p:ph idx="1"/>
          </p:nvPr>
        </p:nvPicPr>
        <p:blipFill>
          <a:blip r:embed="rId2"/>
          <a:stretch>
            <a:fillRect/>
          </a:stretch>
        </p:blipFill>
        <p:spPr>
          <a:xfrm>
            <a:off x="838200" y="4191000"/>
            <a:ext cx="2009988" cy="2254527"/>
          </a:xfrm>
        </p:spPr>
      </p:pic>
      <p:pic>
        <p:nvPicPr>
          <p:cNvPr id="5" name="Picture 2"/>
          <p:cNvPicPr>
            <a:picLocks noChangeAspect="1" noChangeArrowheads="1"/>
          </p:cNvPicPr>
          <p:nvPr/>
        </p:nvPicPr>
        <p:blipFill>
          <a:blip r:embed="rId3"/>
          <a:srcRect l="12000" t="10070" r="14400" b="10070"/>
          <a:stretch>
            <a:fillRect/>
          </a:stretch>
        </p:blipFill>
        <p:spPr bwMode="auto">
          <a:xfrm>
            <a:off x="5943600" y="4225299"/>
            <a:ext cx="2804160" cy="2175501"/>
          </a:xfrm>
          <a:prstGeom prst="rect">
            <a:avLst/>
          </a:prstGeom>
          <a:noFill/>
          <a:ln w="9525">
            <a:noFill/>
            <a:miter lim="800000"/>
            <a:headEnd/>
            <a:tailEnd/>
          </a:ln>
          <a:effectLst/>
        </p:spPr>
      </p:pic>
      <p:pic>
        <p:nvPicPr>
          <p:cNvPr id="6" name="Picture 2"/>
          <p:cNvPicPr>
            <a:picLocks noChangeAspect="1" noChangeArrowheads="1"/>
          </p:cNvPicPr>
          <p:nvPr/>
        </p:nvPicPr>
        <p:blipFill>
          <a:blip r:embed="rId4"/>
          <a:srcRect/>
          <a:stretch>
            <a:fillRect/>
          </a:stretch>
        </p:blipFill>
        <p:spPr bwMode="auto">
          <a:xfrm>
            <a:off x="5867400" y="1786899"/>
            <a:ext cx="2971800" cy="2146706"/>
          </a:xfrm>
          <a:prstGeom prst="rect">
            <a:avLst/>
          </a:prstGeom>
          <a:noFill/>
          <a:ln w="9525">
            <a:noFill/>
            <a:miter lim="800000"/>
            <a:headEnd/>
            <a:tailEnd/>
          </a:ln>
          <a:effectLst/>
        </p:spPr>
      </p:pic>
      <p:pic>
        <p:nvPicPr>
          <p:cNvPr id="8" name="Picture 2"/>
          <p:cNvPicPr>
            <a:picLocks noChangeAspect="1" noChangeArrowheads="1"/>
          </p:cNvPicPr>
          <p:nvPr/>
        </p:nvPicPr>
        <p:blipFill>
          <a:blip r:embed="rId5"/>
          <a:srcRect l="13833" t="43542" r="24899" b="16587"/>
          <a:stretch>
            <a:fillRect/>
          </a:stretch>
        </p:blipFill>
        <p:spPr bwMode="auto">
          <a:xfrm>
            <a:off x="3276600" y="1634499"/>
            <a:ext cx="2438400" cy="1920956"/>
          </a:xfrm>
          <a:prstGeom prst="rect">
            <a:avLst/>
          </a:prstGeom>
          <a:noFill/>
          <a:ln w="9525">
            <a:noFill/>
            <a:miter lim="800000"/>
            <a:headEnd/>
            <a:tailEnd/>
          </a:ln>
          <a:effectLst/>
        </p:spPr>
      </p:pic>
      <p:pic>
        <p:nvPicPr>
          <p:cNvPr id="9" name="Picture 8" descr="snake.jpg"/>
          <p:cNvPicPr>
            <a:picLocks noChangeAspect="1"/>
          </p:cNvPicPr>
          <p:nvPr/>
        </p:nvPicPr>
        <p:blipFill>
          <a:blip r:embed="rId6"/>
          <a:stretch>
            <a:fillRect/>
          </a:stretch>
        </p:blipFill>
        <p:spPr>
          <a:xfrm>
            <a:off x="457200" y="3006099"/>
            <a:ext cx="1924050" cy="1048539"/>
          </a:xfrm>
          <a:prstGeom prst="rect">
            <a:avLst/>
          </a:prstGeom>
        </p:spPr>
      </p:pic>
      <p:pic>
        <p:nvPicPr>
          <p:cNvPr id="10" name="Picture 2"/>
          <p:cNvPicPr>
            <a:picLocks noChangeAspect="1" noChangeArrowheads="1"/>
          </p:cNvPicPr>
          <p:nvPr/>
        </p:nvPicPr>
        <p:blipFill>
          <a:blip r:embed="rId7" cstate="print"/>
          <a:srcRect/>
          <a:stretch>
            <a:fillRect/>
          </a:stretch>
        </p:blipFill>
        <p:spPr bwMode="auto">
          <a:xfrm flipH="1">
            <a:off x="1905000" y="1786899"/>
            <a:ext cx="990600" cy="1619061"/>
          </a:xfrm>
          <a:prstGeom prst="rect">
            <a:avLst/>
          </a:prstGeom>
          <a:noFill/>
          <a:ln w="9525">
            <a:noFill/>
            <a:miter lim="800000"/>
            <a:headEnd/>
            <a:tailEnd/>
          </a:ln>
          <a:effectLst/>
        </p:spPr>
      </p:pic>
      <p:pic>
        <p:nvPicPr>
          <p:cNvPr id="11" name="Picture 2"/>
          <p:cNvPicPr>
            <a:picLocks noChangeAspect="1" noChangeArrowheads="1"/>
          </p:cNvPicPr>
          <p:nvPr/>
        </p:nvPicPr>
        <p:blipFill>
          <a:blip r:embed="rId8"/>
          <a:srcRect/>
          <a:stretch>
            <a:fillRect/>
          </a:stretch>
        </p:blipFill>
        <p:spPr bwMode="auto">
          <a:xfrm>
            <a:off x="3276600" y="3691899"/>
            <a:ext cx="2486025" cy="26955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Encapsulation</a:t>
            </a:r>
            <a:endParaRPr lang="en-US" dirty="0"/>
          </a:p>
        </p:txBody>
      </p:sp>
      <p:sp>
        <p:nvSpPr>
          <p:cNvPr id="3" name="Content Placeholder 2"/>
          <p:cNvSpPr>
            <a:spLocks noGrp="1"/>
          </p:cNvSpPr>
          <p:nvPr>
            <p:ph sz="half" idx="1"/>
          </p:nvPr>
        </p:nvSpPr>
        <p:spPr/>
        <p:txBody>
          <a:bodyPr/>
          <a:lstStyle/>
          <a:p>
            <a:r>
              <a:rPr lang="en-US" dirty="0" smtClean="0"/>
              <a:t>Using internal processing to simplify the interface.</a:t>
            </a:r>
          </a:p>
          <a:p>
            <a:r>
              <a:rPr lang="en-US" dirty="0" smtClean="0"/>
              <a:t>The subclasses can take care of the details that are constant to them (such as food and water container) </a:t>
            </a:r>
            <a:endParaRPr lang="en-US" dirty="0"/>
          </a:p>
        </p:txBody>
      </p:sp>
      <p:pic>
        <p:nvPicPr>
          <p:cNvPr id="8" name="Content Placeholder 7" descr="pets4.jpg"/>
          <p:cNvPicPr>
            <a:picLocks noGrp="1" noChangeAspect="1"/>
          </p:cNvPicPr>
          <p:nvPr>
            <p:ph sz="half" idx="2"/>
          </p:nvPr>
        </p:nvPicPr>
        <p:blipFill>
          <a:blip r:embed="rId2"/>
          <a:stretch>
            <a:fillRect/>
          </a:stretch>
        </p:blipFill>
        <p:spPr>
          <a:xfrm>
            <a:off x="4543913" y="1668159"/>
            <a:ext cx="4600087" cy="5189841"/>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Running interactive Ruby in this mode</a:t>
            </a:r>
            <a:endParaRPr lang="en-US" dirty="0"/>
          </a:p>
        </p:txBody>
      </p:sp>
      <p:pic>
        <p:nvPicPr>
          <p:cNvPr id="7" name="Content Placeholder 6" descr="pets4.gif"/>
          <p:cNvPicPr>
            <a:picLocks noGrp="1" noChangeAspect="1"/>
          </p:cNvPicPr>
          <p:nvPr>
            <p:ph idx="1"/>
          </p:nvPr>
        </p:nvPicPr>
        <p:blipFill>
          <a:blip r:embed="rId2"/>
          <a:srcRect l="1147" t="5414" r="3441" b="5414"/>
          <a:stretch>
            <a:fillRect/>
          </a:stretch>
        </p:blipFill>
        <p:spPr>
          <a:xfrm>
            <a:off x="88674" y="304800"/>
            <a:ext cx="8979126" cy="63246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 subclasses handle the details</a:t>
            </a:r>
            <a:endParaRPr lang="en-US" dirty="0"/>
          </a:p>
        </p:txBody>
      </p:sp>
      <p:sp>
        <p:nvSpPr>
          <p:cNvPr id="3" name="Content Placeholder 2"/>
          <p:cNvSpPr>
            <a:spLocks noGrp="1"/>
          </p:cNvSpPr>
          <p:nvPr>
            <p:ph idx="1"/>
          </p:nvPr>
        </p:nvSpPr>
        <p:spPr>
          <a:xfrm>
            <a:off x="457200" y="1676400"/>
            <a:ext cx="8229600" cy="4525963"/>
          </a:xfrm>
        </p:spPr>
        <p:txBody>
          <a:bodyPr>
            <a:normAutofit/>
          </a:bodyPr>
          <a:lstStyle/>
          <a:p>
            <a:pPr>
              <a:buNone/>
            </a:pPr>
            <a:r>
              <a:rPr lang="en-US" sz="2800" dirty="0" smtClean="0"/>
              <a:t>The user still has all the functionality with less work:</a:t>
            </a:r>
          </a:p>
        </p:txBody>
      </p:sp>
      <p:sp>
        <p:nvSpPr>
          <p:cNvPr id="4" name="Content Placeholder 3"/>
          <p:cNvSpPr>
            <a:spLocks noGrp="1"/>
          </p:cNvSpPr>
          <p:nvPr>
            <p:ph sz="half" idx="4294967295"/>
          </p:nvPr>
        </p:nvSpPr>
        <p:spPr>
          <a:xfrm>
            <a:off x="2057400" y="4343400"/>
            <a:ext cx="5562600" cy="4525963"/>
          </a:xfrm>
        </p:spPr>
        <p:txBody>
          <a:bodyPr/>
          <a:lstStyle/>
          <a:p>
            <a:r>
              <a:rPr lang="en-US" dirty="0" smtClean="0"/>
              <a:t> </a:t>
            </a:r>
            <a:endParaRPr lang="en-US" dirty="0"/>
          </a:p>
        </p:txBody>
      </p:sp>
      <p:graphicFrame>
        <p:nvGraphicFramePr>
          <p:cNvPr id="6" name="Table 5"/>
          <p:cNvGraphicFramePr>
            <a:graphicFrameLocks noGrp="1"/>
          </p:cNvGraphicFramePr>
          <p:nvPr/>
        </p:nvGraphicFramePr>
        <p:xfrm>
          <a:off x="609600" y="2514600"/>
          <a:ext cx="8001000" cy="3505200"/>
        </p:xfrm>
        <a:graphic>
          <a:graphicData uri="http://schemas.openxmlformats.org/drawingml/2006/table">
            <a:tbl>
              <a:tblPr firstRow="1" bandRow="1">
                <a:tableStyleId>{5C22544A-7EE6-4342-B048-85BDC9FD1C3A}</a:tableStyleId>
              </a:tblPr>
              <a:tblGrid>
                <a:gridCol w="2895600"/>
                <a:gridCol w="5105400"/>
              </a:tblGrid>
              <a:tr h="0">
                <a:tc>
                  <a:txBody>
                    <a:bodyPr/>
                    <a:lstStyle/>
                    <a:p>
                      <a:r>
                        <a:rPr lang="en-US" dirty="0" smtClean="0"/>
                        <a:t>Description</a:t>
                      </a:r>
                      <a:endParaRPr lang="en-US" dirty="0"/>
                    </a:p>
                  </a:txBody>
                  <a:tcPr/>
                </a:tc>
                <a:tc>
                  <a:txBody>
                    <a:bodyPr/>
                    <a:lstStyle/>
                    <a:p>
                      <a:r>
                        <a:rPr lang="en-US" dirty="0" smtClean="0"/>
                        <a:t>Code equivalent</a:t>
                      </a:r>
                      <a:endParaRPr lang="en-US" dirty="0"/>
                    </a:p>
                  </a:txBody>
                  <a:tcPr/>
                </a:tc>
              </a:tr>
              <a:tr h="370840">
                <a:tc>
                  <a:txBody>
                    <a:bodyPr/>
                    <a:lstStyle/>
                    <a:p>
                      <a:r>
                        <a:rPr lang="en-US" dirty="0" smtClean="0"/>
                        <a:t>Add</a:t>
                      </a:r>
                      <a:r>
                        <a:rPr lang="en-US" baseline="0" dirty="0" smtClean="0"/>
                        <a:t> a pet to the system</a:t>
                      </a:r>
                      <a:endParaRPr lang="en-US" dirty="0"/>
                    </a:p>
                  </a:txBody>
                  <a:tcPr anchor="ctr"/>
                </a:tc>
                <a:tc>
                  <a:txBody>
                    <a:bodyPr/>
                    <a:lstStyle/>
                    <a:p>
                      <a:r>
                        <a:rPr lang="en-US" sz="2200" dirty="0" smtClean="0"/>
                        <a:t>pet1  = </a:t>
                      </a:r>
                      <a:r>
                        <a:rPr lang="en-US" sz="2200" dirty="0" err="1" smtClean="0"/>
                        <a:t>Dog.new</a:t>
                      </a:r>
                      <a:r>
                        <a:rPr lang="en-US" sz="2200" dirty="0" smtClean="0"/>
                        <a:t>("Spot“)</a:t>
                      </a:r>
                    </a:p>
                    <a:p>
                      <a:r>
                        <a:rPr lang="en-US" sz="2200" dirty="0" smtClean="0"/>
                        <a:t>pet2  = </a:t>
                      </a:r>
                      <a:r>
                        <a:rPr lang="en-US" sz="2200" dirty="0" err="1" smtClean="0"/>
                        <a:t>Cat.new</a:t>
                      </a:r>
                      <a:r>
                        <a:rPr lang="en-US" sz="2200" dirty="0" smtClean="0"/>
                        <a:t>(”Buffy”)</a:t>
                      </a:r>
                    </a:p>
                    <a:p>
                      <a:r>
                        <a:rPr lang="en-US" sz="2200" dirty="0" smtClean="0"/>
                        <a:t>pet3  =  </a:t>
                      </a:r>
                      <a:r>
                        <a:rPr lang="en-US" sz="2200" dirty="0" err="1" smtClean="0"/>
                        <a:t>Bird.new</a:t>
                      </a:r>
                      <a:r>
                        <a:rPr lang="en-US" sz="2200" dirty="0" smtClean="0"/>
                        <a:t>(“Tweedy”)</a:t>
                      </a:r>
                    </a:p>
                    <a:p>
                      <a:r>
                        <a:rPr lang="en-US" sz="2200" dirty="0" smtClean="0"/>
                        <a:t>pet4  =  </a:t>
                      </a:r>
                      <a:r>
                        <a:rPr lang="en-US" sz="2200" dirty="0" err="1" smtClean="0"/>
                        <a:t>Horse.new</a:t>
                      </a:r>
                      <a:r>
                        <a:rPr lang="en-US" sz="2200" dirty="0" smtClean="0"/>
                        <a:t>(“Trigger”)</a:t>
                      </a:r>
                      <a:endParaRPr lang="en-US" sz="2200" dirty="0"/>
                    </a:p>
                  </a:txBody>
                  <a:tcPr/>
                </a:tc>
              </a:tr>
              <a:tr h="370840">
                <a:tc>
                  <a:txBody>
                    <a:bodyPr/>
                    <a:lstStyle/>
                    <a:p>
                      <a:r>
                        <a:rPr lang="en-US" dirty="0" smtClean="0"/>
                        <a:t>Feed</a:t>
                      </a:r>
                      <a:r>
                        <a:rPr lang="en-US" baseline="0" dirty="0" smtClean="0"/>
                        <a:t> the pet</a:t>
                      </a:r>
                      <a:endParaRPr lang="en-US" dirty="0"/>
                    </a:p>
                  </a:txBody>
                  <a:tcPr anchor="ctr"/>
                </a:tc>
                <a:tc>
                  <a:txBody>
                    <a:bodyPr/>
                    <a:lstStyle/>
                    <a:p>
                      <a:r>
                        <a:rPr lang="en-US" sz="2200" dirty="0" smtClean="0"/>
                        <a:t>pet1.feed</a:t>
                      </a:r>
                      <a:endParaRPr lang="en-US" sz="2200" dirty="0"/>
                    </a:p>
                  </a:txBody>
                  <a:tcPr/>
                </a:tc>
              </a:tr>
              <a:tr h="370840">
                <a:tc>
                  <a:txBody>
                    <a:bodyPr/>
                    <a:lstStyle/>
                    <a:p>
                      <a:r>
                        <a:rPr lang="en-US" dirty="0" smtClean="0"/>
                        <a:t>Water the pet</a:t>
                      </a:r>
                      <a:endParaRPr lang="en-US" dirty="0"/>
                    </a:p>
                  </a:txBody>
                  <a:tcPr anchor="ctr"/>
                </a:tc>
                <a:tc>
                  <a:txBody>
                    <a:bodyPr/>
                    <a:lstStyle/>
                    <a:p>
                      <a:r>
                        <a:rPr lang="en-US" sz="2200" dirty="0" smtClean="0"/>
                        <a:t>pet1.water</a:t>
                      </a:r>
                      <a:endParaRPr lang="en-US" sz="2200" dirty="0"/>
                    </a:p>
                  </a:txBody>
                  <a:tcPr/>
                </a:tc>
              </a:tr>
              <a:tr h="370840">
                <a:tc>
                  <a:txBody>
                    <a:bodyPr/>
                    <a:lstStyle/>
                    <a:p>
                      <a:r>
                        <a:rPr lang="en-US" dirty="0" smtClean="0"/>
                        <a:t>Check if the pet was fed</a:t>
                      </a:r>
                      <a:endParaRPr lang="en-US" dirty="0"/>
                    </a:p>
                  </a:txBody>
                  <a:tcPr anchor="ctr"/>
                </a:tc>
                <a:tc>
                  <a:txBody>
                    <a:bodyPr/>
                    <a:lstStyle/>
                    <a:p>
                      <a:r>
                        <a:rPr lang="en-US" sz="2200" dirty="0" smtClean="0"/>
                        <a:t>pet1.fed?</a:t>
                      </a:r>
                      <a:endParaRPr lang="en-US" sz="2200" dirty="0"/>
                    </a:p>
                  </a:txBody>
                  <a:tcPr/>
                </a:tc>
              </a:tr>
              <a:tr h="370840">
                <a:tc>
                  <a:txBody>
                    <a:bodyPr/>
                    <a:lstStyle/>
                    <a:p>
                      <a:r>
                        <a:rPr lang="en-US" dirty="0" smtClean="0"/>
                        <a:t>Check if the pet was watered</a:t>
                      </a:r>
                      <a:endParaRPr lang="en-US" dirty="0"/>
                    </a:p>
                  </a:txBody>
                  <a:tcPr anchor="ctr"/>
                </a:tc>
                <a:tc>
                  <a:txBody>
                    <a:bodyPr/>
                    <a:lstStyle/>
                    <a:p>
                      <a:r>
                        <a:rPr lang="en-US" sz="2200" dirty="0" smtClean="0"/>
                        <a:t>pet1.watered?</a:t>
                      </a:r>
                      <a:endParaRPr lang="en-US" sz="2200"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5562600" cy="1143000"/>
          </a:xfrm>
        </p:spPr>
        <p:txBody>
          <a:bodyPr>
            <a:normAutofit/>
          </a:bodyPr>
          <a:lstStyle/>
          <a:p>
            <a:r>
              <a:rPr lang="en-US" sz="3600" dirty="0" smtClean="0"/>
              <a:t>Beware of too much detail</a:t>
            </a:r>
            <a:endParaRPr lang="en-US" sz="3600" dirty="0"/>
          </a:p>
        </p:txBody>
      </p:sp>
      <p:sp>
        <p:nvSpPr>
          <p:cNvPr id="7" name="Content Placeholder 6"/>
          <p:cNvSpPr>
            <a:spLocks noGrp="1"/>
          </p:cNvSpPr>
          <p:nvPr>
            <p:ph sz="half" idx="1"/>
          </p:nvPr>
        </p:nvSpPr>
        <p:spPr>
          <a:xfrm>
            <a:off x="457200" y="1600200"/>
            <a:ext cx="4953000" cy="4953000"/>
          </a:xfrm>
        </p:spPr>
        <p:txBody>
          <a:bodyPr>
            <a:normAutofit lnSpcReduction="10000"/>
          </a:bodyPr>
          <a:lstStyle/>
          <a:p>
            <a:r>
              <a:rPr lang="en-US" dirty="0" smtClean="0"/>
              <a:t>KISS – Keep it simple, Students!</a:t>
            </a:r>
          </a:p>
          <a:p>
            <a:r>
              <a:rPr lang="en-US" dirty="0" smtClean="0"/>
              <a:t>Your model should have enough to solve the relevant issues of the problem</a:t>
            </a:r>
          </a:p>
          <a:p>
            <a:r>
              <a:rPr lang="en-US" dirty="0" smtClean="0"/>
              <a:t>Complete detailed knowledge is not required to solve all problems</a:t>
            </a:r>
          </a:p>
          <a:p>
            <a:r>
              <a:rPr lang="en-US" dirty="0" smtClean="0"/>
              <a:t>Implementation of attributes and methods that will never be used is a waste of time.</a:t>
            </a:r>
            <a:endParaRPr lang="en-US" dirty="0"/>
          </a:p>
        </p:txBody>
      </p:sp>
      <p:pic>
        <p:nvPicPr>
          <p:cNvPr id="1027" name="Picture 3"/>
          <p:cNvPicPr>
            <a:picLocks noChangeAspect="1" noChangeArrowheads="1"/>
          </p:cNvPicPr>
          <p:nvPr/>
        </p:nvPicPr>
        <p:blipFill>
          <a:blip r:embed="rId2"/>
          <a:srcRect/>
          <a:stretch>
            <a:fillRect/>
          </a:stretch>
        </p:blipFill>
        <p:spPr bwMode="auto">
          <a:xfrm>
            <a:off x="5683456" y="0"/>
            <a:ext cx="3460544" cy="687654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class</a:t>
            </a:r>
            <a:endParaRPr lang="en-US" dirty="0"/>
          </a:p>
        </p:txBody>
      </p:sp>
      <p:pic>
        <p:nvPicPr>
          <p:cNvPr id="5" name="Content Placeholder 4" descr="planets.jpg"/>
          <p:cNvPicPr>
            <a:picLocks noGrp="1" noChangeAspect="1"/>
          </p:cNvPicPr>
          <p:nvPr>
            <p:ph sz="half" idx="1"/>
          </p:nvPr>
        </p:nvPicPr>
        <p:blipFill>
          <a:blip r:embed="rId3"/>
          <a:stretch>
            <a:fillRect/>
          </a:stretch>
        </p:blipFill>
        <p:spPr>
          <a:xfrm>
            <a:off x="838200" y="1524000"/>
            <a:ext cx="2971800" cy="4370295"/>
          </a:xfrm>
        </p:spPr>
      </p:pic>
      <p:sp>
        <p:nvSpPr>
          <p:cNvPr id="4" name="Content Placeholder 3"/>
          <p:cNvSpPr>
            <a:spLocks noGrp="1"/>
          </p:cNvSpPr>
          <p:nvPr>
            <p:ph sz="half" idx="2"/>
          </p:nvPr>
        </p:nvSpPr>
        <p:spPr/>
        <p:txBody>
          <a:bodyPr>
            <a:normAutofit fontScale="92500" lnSpcReduction="20000"/>
          </a:bodyPr>
          <a:lstStyle/>
          <a:p>
            <a:r>
              <a:rPr lang="en-US" dirty="0" smtClean="0"/>
              <a:t>Primarily used as a container to keep attributes and methods together</a:t>
            </a:r>
          </a:p>
          <a:p>
            <a:r>
              <a:rPr lang="en-US" dirty="0" smtClean="0"/>
              <a:t>Could be used as a element of an array or other class </a:t>
            </a:r>
          </a:p>
          <a:p>
            <a:r>
              <a:rPr lang="en-US" dirty="0" smtClean="0"/>
              <a:t>The naming scheme is key to its simplicity and clarity</a:t>
            </a:r>
          </a:p>
          <a:p>
            <a:r>
              <a:rPr lang="en-US" dirty="0" smtClean="0"/>
              <a:t>Standardization of the naming scheme is key to the flexibility</a:t>
            </a:r>
          </a:p>
          <a:p>
            <a:pPr>
              <a:buNone/>
            </a:pPr>
            <a:endParaRPr lang="en-US" dirty="0" smtClean="0"/>
          </a:p>
          <a:p>
            <a:pPr>
              <a:buNone/>
            </a:pP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Simplification using inheritance</a:t>
            </a:r>
            <a:endParaRPr lang="en-US" dirty="0"/>
          </a:p>
        </p:txBody>
      </p:sp>
      <p:pic>
        <p:nvPicPr>
          <p:cNvPr id="8" name="Content Placeholder 7" descr="contacts.jpg"/>
          <p:cNvPicPr>
            <a:picLocks noGrp="1" noChangeAspect="1"/>
          </p:cNvPicPr>
          <p:nvPr>
            <p:ph sz="half" idx="2"/>
          </p:nvPr>
        </p:nvPicPr>
        <p:blipFill>
          <a:blip r:embed="rId2"/>
          <a:stretch>
            <a:fillRect/>
          </a:stretch>
        </p:blipFill>
        <p:spPr>
          <a:xfrm>
            <a:off x="5181600" y="1600200"/>
            <a:ext cx="3733800" cy="4576917"/>
          </a:xfrm>
        </p:spPr>
      </p:pic>
      <p:pic>
        <p:nvPicPr>
          <p:cNvPr id="7" name="Content Placeholder 6" descr="units.jpg"/>
          <p:cNvPicPr>
            <a:picLocks noGrp="1" noChangeAspect="1"/>
          </p:cNvPicPr>
          <p:nvPr>
            <p:ph sz="half" idx="1"/>
          </p:nvPr>
        </p:nvPicPr>
        <p:blipFill>
          <a:blip r:embed="rId3"/>
          <a:stretch>
            <a:fillRect/>
          </a:stretch>
        </p:blipFill>
        <p:spPr>
          <a:xfrm>
            <a:off x="304800" y="1905000"/>
            <a:ext cx="3581400" cy="2716924"/>
          </a:xfrm>
        </p:spPr>
      </p:pic>
      <p:sp>
        <p:nvSpPr>
          <p:cNvPr id="9" name="Right Arrow 8"/>
          <p:cNvSpPr/>
          <p:nvPr/>
        </p:nvSpPr>
        <p:spPr>
          <a:xfrm>
            <a:off x="4191000" y="3048000"/>
            <a:ext cx="978408" cy="4846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85800" y="2133600"/>
            <a:ext cx="7772400" cy="1600200"/>
          </a:xfrm>
        </p:spPr>
        <p:txBody>
          <a:bodyPr>
            <a:noAutofit/>
          </a:bodyPr>
          <a:lstStyle/>
          <a:p>
            <a:r>
              <a:rPr lang="en-US" dirty="0" smtClean="0">
                <a:effectLst>
                  <a:outerShdw blurRad="50800" dist="38100" dir="8100000" algn="tr" rotWithShape="0">
                    <a:prstClr val="black">
                      <a:alpha val="40000"/>
                    </a:prstClr>
                  </a:outerShdw>
                </a:effectLst>
              </a:rPr>
              <a:t>Lecture 1:</a:t>
            </a:r>
            <a:r>
              <a:rPr lang="en-US" sz="5400" dirty="0" smtClean="0">
                <a:effectLst>
                  <a:outerShdw blurRad="50800" dist="38100" dir="8100000" algn="tr" rotWithShape="0">
                    <a:prstClr val="black">
                      <a:alpha val="40000"/>
                    </a:prstClr>
                  </a:outerShdw>
                </a:effectLst>
              </a:rPr>
              <a:t/>
            </a:r>
            <a:br>
              <a:rPr lang="en-US" sz="5400" dirty="0" smtClean="0">
                <a:effectLst>
                  <a:outerShdw blurRad="50800" dist="38100" dir="8100000" algn="tr" rotWithShape="0">
                    <a:prstClr val="black">
                      <a:alpha val="40000"/>
                    </a:prstClr>
                  </a:outerShdw>
                </a:effectLst>
              </a:rPr>
            </a:br>
            <a:r>
              <a:rPr lang="en-US" sz="5400" dirty="0" smtClean="0">
                <a:effectLst>
                  <a:outerShdw blurRad="50800" dist="38100" dir="8100000" algn="tr" rotWithShape="0">
                    <a:prstClr val="black">
                      <a:alpha val="40000"/>
                    </a:prstClr>
                  </a:outerShdw>
                </a:effectLst>
              </a:rPr>
              <a:t>Object-oriented </a:t>
            </a:r>
            <a:r>
              <a:rPr lang="en-US" sz="5400" dirty="0" smtClean="0">
                <a:effectLst>
                  <a:outerShdw blurRad="50800" dist="38100" dir="8100000" algn="tr" rotWithShape="0">
                    <a:prstClr val="black">
                      <a:alpha val="40000"/>
                    </a:prstClr>
                  </a:outerShdw>
                </a:effectLst>
              </a:rPr>
              <a:t>design</a:t>
            </a:r>
            <a:endParaRPr lang="en-US" sz="5400" dirty="0">
              <a:effectLst>
                <a:outerShdw blurRad="50800" dist="38100" dir="8100000" algn="tr" rotWithShape="0">
                  <a:prstClr val="black">
                    <a:alpha val="40000"/>
                  </a:prstClr>
                </a:outerShdw>
              </a:effectLst>
            </a:endParaRPr>
          </a:p>
        </p:txBody>
      </p:sp>
      <p:sp>
        <p:nvSpPr>
          <p:cNvPr id="8" name="Text Placeholder 7"/>
          <p:cNvSpPr>
            <a:spLocks noGrp="1"/>
          </p:cNvSpPr>
          <p:nvPr>
            <p:ph type="body" idx="1"/>
          </p:nvPr>
        </p:nvSpPr>
        <p:spPr>
          <a:xfrm>
            <a:off x="685800" y="3810000"/>
            <a:ext cx="8116887" cy="1500187"/>
          </a:xfrm>
        </p:spPr>
        <p:txBody>
          <a:bodyPr anchor="t" anchorCtr="0">
            <a:normAutofit/>
          </a:bodyPr>
          <a:lstStyle/>
          <a:p>
            <a:r>
              <a:rPr lang="en-US" sz="3200" b="1" i="1" cap="small" dirty="0" smtClean="0">
                <a:solidFill>
                  <a:srgbClr val="C00000"/>
                </a:solidFill>
              </a:rPr>
              <a:t>c</a:t>
            </a:r>
            <a:r>
              <a:rPr lang="en-US" sz="3200" b="1" i="1" cap="small" dirty="0" smtClean="0">
                <a:solidFill>
                  <a:srgbClr val="C00000"/>
                </a:solidFill>
              </a:rPr>
              <a:t>apturing </a:t>
            </a:r>
            <a:r>
              <a:rPr lang="en-US" sz="3200" b="1" i="1" cap="small" dirty="0" smtClean="0">
                <a:solidFill>
                  <a:srgbClr val="C00000"/>
                </a:solidFill>
              </a:rPr>
              <a:t>the essentials of a problem domain as programmable objects</a:t>
            </a:r>
            <a:endParaRPr lang="en-US" sz="3200" b="1" i="1" cap="small" dirty="0">
              <a:solidFill>
                <a:srgbClr val="C00000"/>
              </a:solidFill>
            </a:endParaRPr>
          </a:p>
        </p:txBody>
      </p:sp>
      <p:sp>
        <p:nvSpPr>
          <p:cNvPr id="5" name="Footer Placeholder 4"/>
          <p:cNvSpPr>
            <a:spLocks noGrp="1"/>
          </p:cNvSpPr>
          <p:nvPr>
            <p:ph type="ftr" sz="quarter" idx="11"/>
          </p:nvPr>
        </p:nvSpPr>
        <p:spPr/>
        <p:txBody>
          <a:bodyPr/>
          <a:lstStyle/>
          <a:p>
            <a:r>
              <a:rPr lang="en-US" dirty="0" smtClean="0"/>
              <a:t>CSCI A201 Spring 2009</a:t>
            </a:r>
          </a:p>
        </p:txBody>
      </p:sp>
      <p:sp>
        <p:nvSpPr>
          <p:cNvPr id="6" name="Slide Number Placeholder 5"/>
          <p:cNvSpPr>
            <a:spLocks noGrp="1"/>
          </p:cNvSpPr>
          <p:nvPr>
            <p:ph type="sldNum" sz="quarter" idx="12"/>
          </p:nvPr>
        </p:nvSpPr>
        <p:spPr/>
        <p:txBody>
          <a:bodyPr/>
          <a:lstStyle/>
          <a:p>
            <a:fld id="{56430C49-DBD6-47B7-8A03-875AFD9E3974}" type="slidenum">
              <a:rPr lang="en-US" smtClean="0"/>
              <a:pPr/>
              <a:t>2</a:t>
            </a:fld>
            <a:endParaRPr lang="en-US"/>
          </a:p>
        </p:txBody>
      </p:sp>
      <p:sp>
        <p:nvSpPr>
          <p:cNvPr id="9" name="Rectangle 8"/>
          <p:cNvSpPr/>
          <p:nvPr/>
        </p:nvSpPr>
        <p:spPr>
          <a:xfrm>
            <a:off x="0" y="6248400"/>
            <a:ext cx="9144000" cy="6096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0" y="0"/>
            <a:ext cx="9144000" cy="15240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pic>
        <p:nvPicPr>
          <p:cNvPr id="5" name="Content Placeholder 4" descr="system.jpg"/>
          <p:cNvPicPr>
            <a:picLocks noGrp="1" noChangeAspect="1"/>
          </p:cNvPicPr>
          <p:nvPr>
            <p:ph sz="half" idx="1"/>
          </p:nvPr>
        </p:nvPicPr>
        <p:blipFill>
          <a:blip r:embed="rId2"/>
          <a:stretch>
            <a:fillRect/>
          </a:stretch>
        </p:blipFill>
        <p:spPr>
          <a:xfrm>
            <a:off x="530664" y="1481316"/>
            <a:ext cx="3888936" cy="4767084"/>
          </a:xfrm>
        </p:spPr>
      </p:pic>
      <p:sp>
        <p:nvSpPr>
          <p:cNvPr id="4" name="Content Placeholder 3"/>
          <p:cNvSpPr>
            <a:spLocks noGrp="1"/>
          </p:cNvSpPr>
          <p:nvPr>
            <p:ph sz="half" idx="2"/>
          </p:nvPr>
        </p:nvSpPr>
        <p:spPr/>
        <p:txBody>
          <a:bodyPr/>
          <a:lstStyle/>
          <a:p>
            <a:r>
              <a:rPr lang="en-US" dirty="0" smtClean="0"/>
              <a:t>Pool common attributes and methods into a shared container or abstract class</a:t>
            </a:r>
          </a:p>
          <a:p>
            <a:r>
              <a:rPr lang="en-US" dirty="0" smtClean="0"/>
              <a:t>Unique attributes held in separate subclasses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Class Decomposition Diagrams</a:t>
            </a:r>
            <a:endParaRPr lang="en-US" dirty="0"/>
          </a:p>
        </p:txBody>
      </p:sp>
      <p:sp>
        <p:nvSpPr>
          <p:cNvPr id="6" name="Content Placeholder 5"/>
          <p:cNvSpPr>
            <a:spLocks noGrp="1"/>
          </p:cNvSpPr>
          <p:nvPr>
            <p:ph idx="1"/>
          </p:nvPr>
        </p:nvSpPr>
        <p:spPr/>
        <p:txBody>
          <a:bodyPr/>
          <a:lstStyle/>
          <a:p>
            <a:r>
              <a:rPr lang="en-US" dirty="0" smtClean="0"/>
              <a:t>Shows the interaction between the objects</a:t>
            </a:r>
            <a:endParaRPr lang="en-US" dirty="0"/>
          </a:p>
        </p:txBody>
      </p:sp>
      <p:pic>
        <p:nvPicPr>
          <p:cNvPr id="2052" name="Picture 4"/>
          <p:cNvPicPr>
            <a:picLocks noChangeAspect="1" noChangeArrowheads="1"/>
          </p:cNvPicPr>
          <p:nvPr/>
        </p:nvPicPr>
        <p:blipFill>
          <a:blip r:embed="rId2"/>
          <a:srcRect/>
          <a:stretch>
            <a:fillRect/>
          </a:stretch>
        </p:blipFill>
        <p:spPr bwMode="auto">
          <a:xfrm>
            <a:off x="533400" y="2743200"/>
            <a:ext cx="8153400" cy="2646996"/>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Diagrams required for programming assigns</a:t>
            </a:r>
            <a:endParaRPr lang="en-US" dirty="0"/>
          </a:p>
        </p:txBody>
      </p:sp>
      <p:sp>
        <p:nvSpPr>
          <p:cNvPr id="5" name="Text Placeholder 4"/>
          <p:cNvSpPr>
            <a:spLocks noGrp="1"/>
          </p:cNvSpPr>
          <p:nvPr>
            <p:ph type="body" idx="1"/>
          </p:nvPr>
        </p:nvSpPr>
        <p:spPr/>
        <p:txBody>
          <a:bodyPr/>
          <a:lstStyle/>
          <a:p>
            <a:r>
              <a:rPr lang="en-US" dirty="0" smtClean="0"/>
              <a:t>Class Hierarchy Diagram</a:t>
            </a:r>
            <a:endParaRPr lang="en-US" dirty="0"/>
          </a:p>
        </p:txBody>
      </p:sp>
      <p:pic>
        <p:nvPicPr>
          <p:cNvPr id="11" name="Content Placeholder 10" descr="contacts.jpg"/>
          <p:cNvPicPr>
            <a:picLocks noGrp="1" noChangeAspect="1"/>
          </p:cNvPicPr>
          <p:nvPr>
            <p:ph sz="half" idx="2"/>
          </p:nvPr>
        </p:nvPicPr>
        <p:blipFill>
          <a:blip r:embed="rId2"/>
          <a:stretch>
            <a:fillRect/>
          </a:stretch>
        </p:blipFill>
        <p:spPr>
          <a:xfrm>
            <a:off x="609600" y="2286000"/>
            <a:ext cx="3342481" cy="4097235"/>
          </a:xfrm>
        </p:spPr>
      </p:pic>
      <p:sp>
        <p:nvSpPr>
          <p:cNvPr id="7" name="Text Placeholder 6"/>
          <p:cNvSpPr>
            <a:spLocks noGrp="1"/>
          </p:cNvSpPr>
          <p:nvPr>
            <p:ph type="body" sz="quarter" idx="3"/>
          </p:nvPr>
        </p:nvSpPr>
        <p:spPr/>
        <p:txBody>
          <a:bodyPr>
            <a:normAutofit/>
          </a:bodyPr>
          <a:lstStyle/>
          <a:p>
            <a:r>
              <a:rPr lang="en-US" dirty="0" smtClean="0"/>
              <a:t>Class Decomposition Diagram</a:t>
            </a:r>
            <a:endParaRPr lang="en-US" dirty="0"/>
          </a:p>
        </p:txBody>
      </p:sp>
      <p:pic>
        <p:nvPicPr>
          <p:cNvPr id="9" name="Content Placeholder 8" descr="contactde.jpg"/>
          <p:cNvPicPr>
            <a:picLocks noGrp="1" noChangeAspect="1"/>
          </p:cNvPicPr>
          <p:nvPr>
            <p:ph sz="quarter" idx="4"/>
          </p:nvPr>
        </p:nvPicPr>
        <p:blipFill>
          <a:blip r:embed="rId3"/>
          <a:stretch>
            <a:fillRect/>
          </a:stretch>
        </p:blipFill>
        <p:spPr>
          <a:xfrm>
            <a:off x="4267200" y="2209800"/>
            <a:ext cx="4751416" cy="434340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Classes of Actors: tend to be nouns</a:t>
            </a:r>
          </a:p>
          <a:p>
            <a:r>
              <a:rPr lang="en-US" dirty="0" smtClean="0"/>
              <a:t>Methods: tend to be verbs</a:t>
            </a:r>
          </a:p>
          <a:p>
            <a:r>
              <a:rPr lang="en-US" dirty="0" smtClean="0"/>
              <a:t>Attributes: tend to adjectives and noun phrases</a:t>
            </a:r>
            <a:endParaRPr lang="en-US" dirty="0"/>
          </a:p>
        </p:txBody>
      </p:sp>
      <p:sp>
        <p:nvSpPr>
          <p:cNvPr id="3" name="Title 2"/>
          <p:cNvSpPr>
            <a:spLocks noGrp="1"/>
          </p:cNvSpPr>
          <p:nvPr>
            <p:ph type="title"/>
          </p:nvPr>
        </p:nvSpPr>
        <p:spPr/>
        <p:txBody>
          <a:bodyPr/>
          <a:lstStyle/>
          <a:p>
            <a:r>
              <a:rPr lang="en-US" dirty="0" smtClean="0"/>
              <a:t>What to look for</a:t>
            </a:r>
            <a:endParaRPr lang="en-US" dirty="0"/>
          </a:p>
        </p:txBody>
      </p:sp>
      <p:sp>
        <p:nvSpPr>
          <p:cNvPr id="4" name="Footer Placeholder 3"/>
          <p:cNvSpPr>
            <a:spLocks noGrp="1"/>
          </p:cNvSpPr>
          <p:nvPr>
            <p:ph type="ftr" sz="quarter" idx="11"/>
          </p:nvPr>
        </p:nvSpPr>
        <p:spPr/>
        <p:txBody>
          <a:bodyPr/>
          <a:lstStyle/>
          <a:p>
            <a:r>
              <a:rPr lang="en-US" smtClean="0"/>
              <a:t>CSCI A 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23</a:t>
            </a:fld>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Program description</a:t>
            </a:r>
            <a:endParaRPr lang="en-US" dirty="0"/>
          </a:p>
        </p:txBody>
      </p:sp>
      <p:sp>
        <p:nvSpPr>
          <p:cNvPr id="7" name="Footer Placeholder 6"/>
          <p:cNvSpPr>
            <a:spLocks noGrp="1"/>
          </p:cNvSpPr>
          <p:nvPr>
            <p:ph type="ftr" sz="quarter" idx="11"/>
          </p:nvPr>
        </p:nvSpPr>
        <p:spPr/>
        <p:txBody>
          <a:bodyPr/>
          <a:lstStyle/>
          <a:p>
            <a:r>
              <a:rPr lang="en-US" smtClean="0"/>
              <a:t>CSCI A 201 Spring 2009</a:t>
            </a:r>
            <a:endParaRPr lang="en-US" dirty="0" smtClean="0"/>
          </a:p>
        </p:txBody>
      </p:sp>
      <p:sp>
        <p:nvSpPr>
          <p:cNvPr id="8" name="Slide Number Placeholder 7"/>
          <p:cNvSpPr>
            <a:spLocks noGrp="1"/>
          </p:cNvSpPr>
          <p:nvPr>
            <p:ph type="sldNum" sz="quarter" idx="12"/>
          </p:nvPr>
        </p:nvSpPr>
        <p:spPr/>
        <p:txBody>
          <a:bodyPr/>
          <a:lstStyle/>
          <a:p>
            <a:fld id="{56430C49-DBD6-47B7-8A03-875AFD9E3974}" type="slidenum">
              <a:rPr lang="en-US" smtClean="0"/>
              <a:pPr/>
              <a:t>24</a:t>
            </a:fld>
            <a:endParaRPr lang="en-US" dirty="0"/>
          </a:p>
        </p:txBody>
      </p:sp>
      <p:sp>
        <p:nvSpPr>
          <p:cNvPr id="12" name="Content Placeholder 9"/>
          <p:cNvSpPr txBox="1">
            <a:spLocks/>
          </p:cNvSpPr>
          <p:nvPr/>
        </p:nvSpPr>
        <p:spPr>
          <a:xfrm>
            <a:off x="457200" y="990600"/>
            <a:ext cx="8229600" cy="4709160"/>
          </a:xfrm>
          <a:prstGeom prst="rect">
            <a:avLst/>
          </a:prstGeom>
          <a:ln>
            <a:no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Content Placeholder 12"/>
          <p:cNvSpPr>
            <a:spLocks noGrp="1"/>
          </p:cNvSpPr>
          <p:nvPr>
            <p:ph idx="1"/>
          </p:nvPr>
        </p:nvSpPr>
        <p:spPr/>
        <p:txBody>
          <a:bodyPr>
            <a:normAutofit fontScale="92500" lnSpcReduction="10000"/>
          </a:bodyPr>
          <a:lstStyle/>
          <a:p>
            <a:pPr lvl="0">
              <a:buNone/>
            </a:pPr>
            <a:r>
              <a:rPr lang="en-US" dirty="0" smtClean="0"/>
              <a:t>    The weather station must send a data summary of the weather  measurements  that has been collected from a thermometer, an anemometer, rain gauge and a barometer within the past hour. The weather station sends the hourly summaries of data from its location to its regional weather center. The summary includes minimum, maximum and average temperature and air pressure as well as rainfall and five minute readings of the wind direction and speed.</a:t>
            </a:r>
          </a:p>
          <a:p>
            <a:pPr>
              <a:buNone/>
            </a:pP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en-US" dirty="0" smtClean="0"/>
              <a:t>Main actors identified as Classes</a:t>
            </a:r>
            <a:endParaRPr lang="en-US" dirty="0"/>
          </a:p>
        </p:txBody>
      </p:sp>
      <p:sp>
        <p:nvSpPr>
          <p:cNvPr id="7" name="Footer Placeholder 6"/>
          <p:cNvSpPr>
            <a:spLocks noGrp="1"/>
          </p:cNvSpPr>
          <p:nvPr>
            <p:ph type="ftr" sz="quarter" idx="11"/>
          </p:nvPr>
        </p:nvSpPr>
        <p:spPr/>
        <p:txBody>
          <a:bodyPr/>
          <a:lstStyle/>
          <a:p>
            <a:r>
              <a:rPr lang="en-US" smtClean="0"/>
              <a:t>CSCI A 201 Spring 2009</a:t>
            </a:r>
            <a:endParaRPr lang="en-US" dirty="0" smtClean="0"/>
          </a:p>
        </p:txBody>
      </p:sp>
      <p:sp>
        <p:nvSpPr>
          <p:cNvPr id="8" name="Slide Number Placeholder 7"/>
          <p:cNvSpPr>
            <a:spLocks noGrp="1"/>
          </p:cNvSpPr>
          <p:nvPr>
            <p:ph type="sldNum" sz="quarter" idx="12"/>
          </p:nvPr>
        </p:nvSpPr>
        <p:spPr/>
        <p:txBody>
          <a:bodyPr/>
          <a:lstStyle/>
          <a:p>
            <a:fld id="{56430C49-DBD6-47B7-8A03-875AFD9E3974}" type="slidenum">
              <a:rPr lang="en-US" smtClean="0"/>
              <a:pPr/>
              <a:t>25</a:t>
            </a:fld>
            <a:endParaRPr lang="en-US" dirty="0"/>
          </a:p>
        </p:txBody>
      </p:sp>
      <p:sp>
        <p:nvSpPr>
          <p:cNvPr id="19" name="Content Placeholder 18"/>
          <p:cNvSpPr>
            <a:spLocks noGrp="1"/>
          </p:cNvSpPr>
          <p:nvPr>
            <p:ph idx="1"/>
          </p:nvPr>
        </p:nvSpPr>
        <p:spPr>
          <a:xfrm>
            <a:off x="457200" y="1600200"/>
            <a:ext cx="8229600" cy="4525963"/>
          </a:xfrm>
        </p:spPr>
        <p:txBody>
          <a:bodyPr>
            <a:normAutofit fontScale="92500" lnSpcReduction="10000"/>
          </a:bodyPr>
          <a:lstStyle/>
          <a:p>
            <a:pPr>
              <a:buNone/>
            </a:pPr>
            <a:r>
              <a:rPr lang="en-US" dirty="0" smtClean="0"/>
              <a:t>    The </a:t>
            </a:r>
            <a:r>
              <a:rPr lang="en-US" dirty="0" smtClean="0">
                <a:solidFill>
                  <a:srgbClr val="FF0000"/>
                </a:solidFill>
                <a:effectLst>
                  <a:outerShdw blurRad="38100" dist="38100" dir="2700000" algn="tl">
                    <a:srgbClr val="000000">
                      <a:alpha val="43137"/>
                    </a:srgbClr>
                  </a:outerShdw>
                </a:effectLst>
              </a:rPr>
              <a:t>weather station</a:t>
            </a:r>
            <a:r>
              <a:rPr lang="en-US" dirty="0" smtClean="0"/>
              <a:t> must send a </a:t>
            </a:r>
            <a:r>
              <a:rPr lang="en-US" dirty="0" smtClean="0">
                <a:solidFill>
                  <a:srgbClr val="FF0000"/>
                </a:solidFill>
                <a:effectLst>
                  <a:outerShdw blurRad="38100" dist="38100" dir="2700000" algn="tl">
                    <a:srgbClr val="000000">
                      <a:alpha val="43137"/>
                    </a:srgbClr>
                  </a:outerShdw>
                </a:effectLst>
              </a:rPr>
              <a:t>data summary </a:t>
            </a:r>
            <a:r>
              <a:rPr lang="en-US" dirty="0" smtClean="0"/>
              <a:t>of the weather  measurements  that has been collected from a </a:t>
            </a:r>
            <a:r>
              <a:rPr lang="en-US" dirty="0" smtClean="0">
                <a:solidFill>
                  <a:srgbClr val="FF0000"/>
                </a:solidFill>
                <a:effectLst>
                  <a:outerShdw blurRad="38100" dist="38100" dir="2700000" algn="tl">
                    <a:srgbClr val="000000">
                      <a:alpha val="43137"/>
                    </a:srgbClr>
                  </a:outerShdw>
                </a:effectLst>
              </a:rPr>
              <a:t>thermometer,</a:t>
            </a:r>
            <a:r>
              <a:rPr lang="en-US" dirty="0" smtClean="0"/>
              <a:t> an </a:t>
            </a:r>
            <a:r>
              <a:rPr lang="en-US" dirty="0" smtClean="0">
                <a:solidFill>
                  <a:srgbClr val="FF0000"/>
                </a:solidFill>
                <a:effectLst>
                  <a:outerShdw blurRad="38100" dist="38100" dir="2700000" algn="tl">
                    <a:srgbClr val="000000">
                      <a:alpha val="43137"/>
                    </a:srgbClr>
                  </a:outerShdw>
                </a:effectLst>
              </a:rPr>
              <a:t>anemometer,</a:t>
            </a:r>
            <a:r>
              <a:rPr lang="en-US" dirty="0" smtClean="0"/>
              <a:t> </a:t>
            </a:r>
            <a:r>
              <a:rPr lang="en-US" dirty="0" smtClean="0">
                <a:solidFill>
                  <a:srgbClr val="FF0000"/>
                </a:solidFill>
                <a:effectLst>
                  <a:outerShdw blurRad="38100" dist="38100" dir="2700000" algn="tl">
                    <a:srgbClr val="000000">
                      <a:alpha val="43137"/>
                    </a:srgbClr>
                  </a:outerShdw>
                </a:effectLst>
              </a:rPr>
              <a:t>rain gauge </a:t>
            </a:r>
            <a:r>
              <a:rPr lang="en-US" dirty="0" smtClean="0"/>
              <a:t>and a </a:t>
            </a:r>
            <a:r>
              <a:rPr lang="en-US" dirty="0" smtClean="0">
                <a:solidFill>
                  <a:srgbClr val="FF0000"/>
                </a:solidFill>
                <a:effectLst>
                  <a:outerShdw blurRad="38100" dist="38100" dir="2700000" algn="tl">
                    <a:srgbClr val="000000">
                      <a:alpha val="43137"/>
                    </a:srgbClr>
                  </a:outerShdw>
                </a:effectLst>
              </a:rPr>
              <a:t>barometer</a:t>
            </a:r>
            <a:r>
              <a:rPr lang="en-US" dirty="0" smtClean="0"/>
              <a:t> within the past hour. The weather station sends the hourly summaries of data from its location to its regional weather center. The summary includes minimum, maximum and average temperature and air pressure as well as rainfall and five minute readings of the wind direction and speed.</a:t>
            </a:r>
            <a:endParaRPr lang="en-US" dirty="0"/>
          </a:p>
        </p:txBody>
      </p:sp>
      <p:sp>
        <p:nvSpPr>
          <p:cNvPr id="20" name="Content Placeholder 12"/>
          <p:cNvSpPr txBox="1">
            <a:spLocks/>
          </p:cNvSpPr>
          <p:nvPr/>
        </p:nvSpPr>
        <p:spPr>
          <a:xfrm>
            <a:off x="533400" y="4595018"/>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smtClean="0"/>
              <a:t>Main actions identified as Methods</a:t>
            </a:r>
            <a:endParaRPr lang="en-US" dirty="0"/>
          </a:p>
        </p:txBody>
      </p:sp>
      <p:sp>
        <p:nvSpPr>
          <p:cNvPr id="7" name="Footer Placeholder 6"/>
          <p:cNvSpPr>
            <a:spLocks noGrp="1"/>
          </p:cNvSpPr>
          <p:nvPr>
            <p:ph type="ftr" sz="quarter" idx="11"/>
          </p:nvPr>
        </p:nvSpPr>
        <p:spPr/>
        <p:txBody>
          <a:bodyPr/>
          <a:lstStyle/>
          <a:p>
            <a:r>
              <a:rPr lang="en-US" smtClean="0"/>
              <a:t>CSCI A 201 Spring 2009</a:t>
            </a:r>
            <a:endParaRPr lang="en-US" dirty="0" smtClean="0"/>
          </a:p>
        </p:txBody>
      </p:sp>
      <p:sp>
        <p:nvSpPr>
          <p:cNvPr id="8" name="Slide Number Placeholder 7"/>
          <p:cNvSpPr>
            <a:spLocks noGrp="1"/>
          </p:cNvSpPr>
          <p:nvPr>
            <p:ph type="sldNum" sz="quarter" idx="12"/>
          </p:nvPr>
        </p:nvSpPr>
        <p:spPr/>
        <p:txBody>
          <a:bodyPr/>
          <a:lstStyle/>
          <a:p>
            <a:fld id="{56430C49-DBD6-47B7-8A03-875AFD9E3974}" type="slidenum">
              <a:rPr lang="en-US" smtClean="0"/>
              <a:pPr/>
              <a:t>26</a:t>
            </a:fld>
            <a:endParaRPr lang="en-US" dirty="0"/>
          </a:p>
        </p:txBody>
      </p:sp>
      <p:sp>
        <p:nvSpPr>
          <p:cNvPr id="21" name="Content Placeholder 20"/>
          <p:cNvSpPr>
            <a:spLocks noGrp="1"/>
          </p:cNvSpPr>
          <p:nvPr>
            <p:ph idx="1"/>
          </p:nvPr>
        </p:nvSpPr>
        <p:spPr/>
        <p:txBody>
          <a:bodyPr>
            <a:normAutofit fontScale="92500" lnSpcReduction="10000"/>
          </a:bodyPr>
          <a:lstStyle/>
          <a:p>
            <a:pPr>
              <a:buNone/>
            </a:pPr>
            <a:r>
              <a:rPr lang="en-US" dirty="0" smtClean="0"/>
              <a:t>    The </a:t>
            </a:r>
            <a:r>
              <a:rPr lang="en-US" dirty="0" smtClean="0">
                <a:solidFill>
                  <a:srgbClr val="FF0000"/>
                </a:solidFill>
                <a:effectLst>
                  <a:outerShdw blurRad="38100" dist="38100" dir="2700000" algn="tl">
                    <a:srgbClr val="000000">
                      <a:alpha val="43137"/>
                    </a:srgbClr>
                  </a:outerShdw>
                </a:effectLst>
              </a:rPr>
              <a:t>weather station</a:t>
            </a:r>
            <a:r>
              <a:rPr lang="en-US" dirty="0" smtClean="0"/>
              <a:t> must </a:t>
            </a:r>
            <a:r>
              <a:rPr lang="en-US" u="sng" dirty="0" smtClean="0">
                <a:solidFill>
                  <a:schemeClr val="tx2">
                    <a:lumMod val="60000"/>
                    <a:lumOff val="40000"/>
                  </a:schemeClr>
                </a:solidFill>
                <a:effectLst>
                  <a:outerShdw blurRad="38100" dist="38100" dir="2700000" algn="tl">
                    <a:srgbClr val="000000">
                      <a:alpha val="43137"/>
                    </a:srgbClr>
                  </a:outerShdw>
                </a:effectLst>
              </a:rPr>
              <a:t>send</a:t>
            </a:r>
            <a:r>
              <a:rPr lang="en-US" u="sng" dirty="0" smtClean="0">
                <a:solidFill>
                  <a:schemeClr val="tx2">
                    <a:lumMod val="60000"/>
                    <a:lumOff val="40000"/>
                  </a:schemeClr>
                </a:solidFill>
              </a:rPr>
              <a:t> </a:t>
            </a:r>
            <a:r>
              <a:rPr lang="en-US" dirty="0" smtClean="0"/>
              <a:t>a </a:t>
            </a:r>
            <a:r>
              <a:rPr lang="en-US" dirty="0" smtClean="0">
                <a:solidFill>
                  <a:srgbClr val="FF0000"/>
                </a:solidFill>
                <a:effectLst>
                  <a:outerShdw blurRad="38100" dist="38100" dir="2700000" algn="tl">
                    <a:srgbClr val="000000">
                      <a:alpha val="43137"/>
                    </a:srgbClr>
                  </a:outerShdw>
                </a:effectLst>
              </a:rPr>
              <a:t>data summary </a:t>
            </a:r>
            <a:r>
              <a:rPr lang="en-US" dirty="0" smtClean="0"/>
              <a:t>of the weather  measurements  that has been </a:t>
            </a:r>
            <a:r>
              <a:rPr lang="en-US" u="sng" dirty="0" smtClean="0">
                <a:solidFill>
                  <a:schemeClr val="tx2">
                    <a:lumMod val="60000"/>
                    <a:lumOff val="40000"/>
                  </a:schemeClr>
                </a:solidFill>
                <a:effectLst>
                  <a:outerShdw blurRad="38100" dist="38100" dir="2700000" algn="tl">
                    <a:srgbClr val="000000">
                      <a:alpha val="43137"/>
                    </a:srgbClr>
                  </a:outerShdw>
                </a:effectLst>
              </a:rPr>
              <a:t>collected</a:t>
            </a:r>
            <a:r>
              <a:rPr lang="en-US" dirty="0" smtClean="0">
                <a:solidFill>
                  <a:schemeClr val="tx2">
                    <a:lumMod val="60000"/>
                    <a:lumOff val="40000"/>
                  </a:schemeClr>
                </a:solidFill>
              </a:rPr>
              <a:t> </a:t>
            </a:r>
            <a:r>
              <a:rPr lang="en-US" dirty="0" smtClean="0"/>
              <a:t>from a </a:t>
            </a:r>
            <a:r>
              <a:rPr lang="en-US" dirty="0" smtClean="0">
                <a:solidFill>
                  <a:srgbClr val="FF0000"/>
                </a:solidFill>
                <a:effectLst>
                  <a:outerShdw blurRad="38100" dist="38100" dir="2700000" algn="tl">
                    <a:srgbClr val="000000">
                      <a:alpha val="43137"/>
                    </a:srgbClr>
                  </a:outerShdw>
                </a:effectLst>
              </a:rPr>
              <a:t>thermometer,</a:t>
            </a:r>
            <a:r>
              <a:rPr lang="en-US" dirty="0" smtClean="0"/>
              <a:t> an </a:t>
            </a:r>
            <a:r>
              <a:rPr lang="en-US" dirty="0" smtClean="0">
                <a:solidFill>
                  <a:srgbClr val="FF0000"/>
                </a:solidFill>
                <a:effectLst>
                  <a:outerShdw blurRad="38100" dist="38100" dir="2700000" algn="tl">
                    <a:srgbClr val="000000">
                      <a:alpha val="43137"/>
                    </a:srgbClr>
                  </a:outerShdw>
                </a:effectLst>
              </a:rPr>
              <a:t>anemometer,</a:t>
            </a:r>
            <a:r>
              <a:rPr lang="en-US" dirty="0" smtClean="0"/>
              <a:t> </a:t>
            </a:r>
            <a:r>
              <a:rPr lang="en-US" dirty="0" smtClean="0">
                <a:solidFill>
                  <a:srgbClr val="FF0000"/>
                </a:solidFill>
                <a:effectLst>
                  <a:outerShdw blurRad="38100" dist="38100" dir="2700000" algn="tl">
                    <a:srgbClr val="000000">
                      <a:alpha val="43137"/>
                    </a:srgbClr>
                  </a:outerShdw>
                </a:effectLst>
              </a:rPr>
              <a:t>rain gauge </a:t>
            </a:r>
            <a:r>
              <a:rPr lang="en-US" dirty="0" smtClean="0"/>
              <a:t>and a </a:t>
            </a:r>
            <a:r>
              <a:rPr lang="en-US" dirty="0" smtClean="0">
                <a:solidFill>
                  <a:srgbClr val="FF0000"/>
                </a:solidFill>
                <a:effectLst>
                  <a:outerShdw blurRad="38100" dist="38100" dir="2700000" algn="tl">
                    <a:srgbClr val="000000">
                      <a:alpha val="43137"/>
                    </a:srgbClr>
                  </a:outerShdw>
                </a:effectLst>
              </a:rPr>
              <a:t>barometer</a:t>
            </a:r>
            <a:r>
              <a:rPr lang="en-US" dirty="0" smtClean="0"/>
              <a:t> within the past hour. The weather station sends the </a:t>
            </a:r>
            <a:r>
              <a:rPr lang="en-US" u="sng" dirty="0" smtClean="0">
                <a:solidFill>
                  <a:schemeClr val="tx2">
                    <a:lumMod val="60000"/>
                    <a:lumOff val="40000"/>
                  </a:schemeClr>
                </a:solidFill>
                <a:effectLst>
                  <a:outerShdw blurRad="38100" dist="38100" dir="2700000" algn="tl">
                    <a:srgbClr val="000000">
                      <a:alpha val="43137"/>
                    </a:srgbClr>
                  </a:outerShdw>
                </a:effectLst>
              </a:rPr>
              <a:t>hourly summaries </a:t>
            </a:r>
            <a:r>
              <a:rPr lang="en-US" dirty="0" smtClean="0"/>
              <a:t>of data from its location to its regional weather center. The summary includes minimum, maximum and average temperature and air pressure as well as rainfall and five minute readings of the wind direction and speed.</a:t>
            </a:r>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smtClean="0"/>
              <a:t>Characteristics identified as Attributes</a:t>
            </a:r>
            <a:endParaRPr lang="en-US" dirty="0"/>
          </a:p>
        </p:txBody>
      </p:sp>
      <p:sp>
        <p:nvSpPr>
          <p:cNvPr id="7" name="Footer Placeholder 6"/>
          <p:cNvSpPr>
            <a:spLocks noGrp="1"/>
          </p:cNvSpPr>
          <p:nvPr>
            <p:ph type="ftr" sz="quarter" idx="11"/>
          </p:nvPr>
        </p:nvSpPr>
        <p:spPr/>
        <p:txBody>
          <a:bodyPr/>
          <a:lstStyle/>
          <a:p>
            <a:r>
              <a:rPr lang="en-US" smtClean="0"/>
              <a:t>CSCI A 201 Spring 2009</a:t>
            </a:r>
            <a:endParaRPr lang="en-US" dirty="0" smtClean="0"/>
          </a:p>
        </p:txBody>
      </p:sp>
      <p:sp>
        <p:nvSpPr>
          <p:cNvPr id="8" name="Slide Number Placeholder 7"/>
          <p:cNvSpPr>
            <a:spLocks noGrp="1"/>
          </p:cNvSpPr>
          <p:nvPr>
            <p:ph type="sldNum" sz="quarter" idx="12"/>
          </p:nvPr>
        </p:nvSpPr>
        <p:spPr/>
        <p:txBody>
          <a:bodyPr/>
          <a:lstStyle/>
          <a:p>
            <a:fld id="{56430C49-DBD6-47B7-8A03-875AFD9E3974}" type="slidenum">
              <a:rPr lang="en-US" smtClean="0"/>
              <a:pPr/>
              <a:t>27</a:t>
            </a:fld>
            <a:endParaRPr lang="en-US" dirty="0"/>
          </a:p>
        </p:txBody>
      </p:sp>
      <p:sp>
        <p:nvSpPr>
          <p:cNvPr id="27" name="Content Placeholder 26"/>
          <p:cNvSpPr>
            <a:spLocks noGrp="1"/>
          </p:cNvSpPr>
          <p:nvPr>
            <p:ph idx="1"/>
          </p:nvPr>
        </p:nvSpPr>
        <p:spPr>
          <a:xfrm>
            <a:off x="457200" y="1600200"/>
            <a:ext cx="8229600" cy="4525963"/>
          </a:xfrm>
        </p:spPr>
        <p:txBody>
          <a:bodyPr>
            <a:normAutofit fontScale="92500" lnSpcReduction="10000"/>
          </a:bodyPr>
          <a:lstStyle/>
          <a:p>
            <a:pPr>
              <a:buNone/>
            </a:pPr>
            <a:r>
              <a:rPr lang="en-US" dirty="0" smtClean="0"/>
              <a:t>    The </a:t>
            </a:r>
            <a:r>
              <a:rPr lang="en-US" dirty="0" smtClean="0">
                <a:solidFill>
                  <a:srgbClr val="FF0000"/>
                </a:solidFill>
                <a:effectLst>
                  <a:outerShdw blurRad="38100" dist="38100" dir="2700000" algn="tl">
                    <a:srgbClr val="000000">
                      <a:alpha val="43137"/>
                    </a:srgbClr>
                  </a:outerShdw>
                </a:effectLst>
              </a:rPr>
              <a:t>weather station</a:t>
            </a:r>
            <a:r>
              <a:rPr lang="en-US" dirty="0" smtClean="0"/>
              <a:t> must </a:t>
            </a:r>
            <a:r>
              <a:rPr lang="en-US" u="sng" dirty="0" smtClean="0">
                <a:solidFill>
                  <a:schemeClr val="tx2">
                    <a:lumMod val="60000"/>
                    <a:lumOff val="40000"/>
                  </a:schemeClr>
                </a:solidFill>
                <a:effectLst>
                  <a:outerShdw blurRad="38100" dist="38100" dir="2700000" algn="tl">
                    <a:srgbClr val="000000">
                      <a:alpha val="43137"/>
                    </a:srgbClr>
                  </a:outerShdw>
                </a:effectLst>
              </a:rPr>
              <a:t>send</a:t>
            </a:r>
            <a:r>
              <a:rPr lang="en-US" dirty="0" smtClean="0"/>
              <a:t> a </a:t>
            </a:r>
            <a:r>
              <a:rPr lang="en-US" dirty="0" smtClean="0">
                <a:solidFill>
                  <a:srgbClr val="FF0000"/>
                </a:solidFill>
                <a:effectLst>
                  <a:outerShdw blurRad="38100" dist="38100" dir="2700000" algn="tl">
                    <a:srgbClr val="000000">
                      <a:alpha val="43137"/>
                    </a:srgbClr>
                  </a:outerShdw>
                </a:effectLst>
              </a:rPr>
              <a:t>data summary </a:t>
            </a:r>
            <a:r>
              <a:rPr lang="en-US" dirty="0" smtClean="0"/>
              <a:t>of the weather  measurements  that has been </a:t>
            </a:r>
            <a:r>
              <a:rPr lang="en-US" u="sng" dirty="0" smtClean="0">
                <a:solidFill>
                  <a:schemeClr val="tx2">
                    <a:lumMod val="60000"/>
                    <a:lumOff val="40000"/>
                  </a:schemeClr>
                </a:solidFill>
                <a:effectLst>
                  <a:outerShdw blurRad="38100" dist="38100" dir="2700000" algn="tl">
                    <a:srgbClr val="000000">
                      <a:alpha val="43137"/>
                    </a:srgbClr>
                  </a:outerShdw>
                </a:effectLst>
              </a:rPr>
              <a:t>collected</a:t>
            </a:r>
            <a:r>
              <a:rPr lang="en-US" dirty="0" smtClean="0"/>
              <a:t> from a </a:t>
            </a:r>
            <a:r>
              <a:rPr lang="en-US" dirty="0" smtClean="0">
                <a:solidFill>
                  <a:srgbClr val="FF0000"/>
                </a:solidFill>
                <a:effectLst>
                  <a:outerShdw blurRad="38100" dist="38100" dir="2700000" algn="tl">
                    <a:srgbClr val="000000">
                      <a:alpha val="43137"/>
                    </a:srgbClr>
                  </a:outerShdw>
                </a:effectLst>
              </a:rPr>
              <a:t>thermometer,</a:t>
            </a:r>
            <a:r>
              <a:rPr lang="en-US" dirty="0" smtClean="0"/>
              <a:t> an </a:t>
            </a:r>
            <a:r>
              <a:rPr lang="en-US" dirty="0" smtClean="0">
                <a:solidFill>
                  <a:srgbClr val="FF0000"/>
                </a:solidFill>
                <a:effectLst>
                  <a:outerShdw blurRad="38100" dist="38100" dir="2700000" algn="tl">
                    <a:srgbClr val="000000">
                      <a:alpha val="43137"/>
                    </a:srgbClr>
                  </a:outerShdw>
                </a:effectLst>
              </a:rPr>
              <a:t>anemometer,</a:t>
            </a:r>
            <a:r>
              <a:rPr lang="en-US" dirty="0" smtClean="0"/>
              <a:t> </a:t>
            </a:r>
            <a:r>
              <a:rPr lang="en-US" dirty="0" smtClean="0">
                <a:solidFill>
                  <a:srgbClr val="FF0000"/>
                </a:solidFill>
                <a:effectLst>
                  <a:outerShdw blurRad="38100" dist="38100" dir="2700000" algn="tl">
                    <a:srgbClr val="000000">
                      <a:alpha val="43137"/>
                    </a:srgbClr>
                  </a:outerShdw>
                </a:effectLst>
              </a:rPr>
              <a:t>rain gauge </a:t>
            </a:r>
            <a:r>
              <a:rPr lang="en-US" dirty="0" smtClean="0"/>
              <a:t>and a </a:t>
            </a:r>
            <a:r>
              <a:rPr lang="en-US" dirty="0" smtClean="0">
                <a:solidFill>
                  <a:srgbClr val="FF0000"/>
                </a:solidFill>
                <a:effectLst>
                  <a:outerShdw blurRad="38100" dist="38100" dir="2700000" algn="tl">
                    <a:srgbClr val="000000">
                      <a:alpha val="43137"/>
                    </a:srgbClr>
                  </a:outerShdw>
                </a:effectLst>
              </a:rPr>
              <a:t>barometer</a:t>
            </a:r>
            <a:r>
              <a:rPr lang="en-US" dirty="0" smtClean="0"/>
              <a:t> within the past hour. The weather station sends the </a:t>
            </a:r>
            <a:r>
              <a:rPr lang="en-US" u="sng" dirty="0" smtClean="0">
                <a:solidFill>
                  <a:schemeClr val="tx2">
                    <a:lumMod val="60000"/>
                    <a:lumOff val="40000"/>
                  </a:schemeClr>
                </a:solidFill>
                <a:effectLst>
                  <a:outerShdw blurRad="38100" dist="38100" dir="2700000" algn="tl">
                    <a:srgbClr val="000000">
                      <a:alpha val="43137"/>
                    </a:srgbClr>
                  </a:outerShdw>
                </a:effectLst>
              </a:rPr>
              <a:t>hourly summaries </a:t>
            </a:r>
            <a:r>
              <a:rPr lang="en-US" dirty="0" smtClean="0"/>
              <a:t>of data from its location to its </a:t>
            </a:r>
            <a:r>
              <a:rPr lang="en-US" u="sng" dirty="0" smtClean="0">
                <a:solidFill>
                  <a:schemeClr val="accent3">
                    <a:lumMod val="75000"/>
                  </a:schemeClr>
                </a:solidFill>
                <a:effectLst>
                  <a:outerShdw blurRad="38100" dist="38100" dir="2700000" algn="tl">
                    <a:srgbClr val="000000">
                      <a:alpha val="43137"/>
                    </a:srgbClr>
                  </a:outerShdw>
                </a:effectLst>
              </a:rPr>
              <a:t>regional weather </a:t>
            </a:r>
            <a:r>
              <a:rPr lang="en-US" dirty="0" smtClean="0"/>
              <a:t>center. The summary includes minimum, maximum and average </a:t>
            </a:r>
            <a:r>
              <a:rPr lang="en-US" dirty="0" smtClean="0">
                <a:solidFill>
                  <a:schemeClr val="accent3">
                    <a:lumMod val="75000"/>
                  </a:schemeClr>
                </a:solidFill>
                <a:effectLst>
                  <a:outerShdw blurRad="38100" dist="38100" dir="2700000" algn="tl">
                    <a:srgbClr val="000000">
                      <a:alpha val="43137"/>
                    </a:srgbClr>
                  </a:outerShdw>
                </a:effectLst>
              </a:rPr>
              <a:t>temperature</a:t>
            </a:r>
            <a:r>
              <a:rPr lang="en-US" dirty="0" smtClean="0"/>
              <a:t> and air </a:t>
            </a:r>
            <a:r>
              <a:rPr lang="en-US" u="sng" dirty="0" smtClean="0">
                <a:solidFill>
                  <a:schemeClr val="accent3">
                    <a:lumMod val="75000"/>
                  </a:schemeClr>
                </a:solidFill>
                <a:effectLst>
                  <a:outerShdw blurRad="38100" dist="38100" dir="2700000" algn="tl">
                    <a:srgbClr val="000000">
                      <a:alpha val="43137"/>
                    </a:srgbClr>
                  </a:outerShdw>
                </a:effectLst>
              </a:rPr>
              <a:t>pressure</a:t>
            </a:r>
            <a:r>
              <a:rPr lang="en-US" dirty="0" smtClean="0"/>
              <a:t> as well as </a:t>
            </a:r>
            <a:r>
              <a:rPr lang="en-US" u="sng" dirty="0" smtClean="0">
                <a:solidFill>
                  <a:schemeClr val="accent3">
                    <a:lumMod val="75000"/>
                  </a:schemeClr>
                </a:solidFill>
                <a:effectLst>
                  <a:outerShdw blurRad="38100" dist="38100" dir="2700000" algn="tl">
                    <a:srgbClr val="000000">
                      <a:alpha val="43137"/>
                    </a:srgbClr>
                  </a:outerShdw>
                </a:effectLst>
              </a:rPr>
              <a:t>rainfall</a:t>
            </a:r>
            <a:r>
              <a:rPr lang="en-US" dirty="0" smtClean="0"/>
              <a:t> and five minute readings of the </a:t>
            </a:r>
            <a:r>
              <a:rPr lang="en-US" u="sng" dirty="0" smtClean="0">
                <a:solidFill>
                  <a:schemeClr val="accent3">
                    <a:lumMod val="75000"/>
                  </a:schemeClr>
                </a:solidFill>
                <a:effectLst>
                  <a:outerShdw blurRad="38100" dist="38100" dir="2700000" algn="tl">
                    <a:srgbClr val="000000">
                      <a:alpha val="43137"/>
                    </a:srgbClr>
                  </a:outerShdw>
                </a:effectLst>
              </a:rPr>
              <a:t>wind direction </a:t>
            </a:r>
            <a:r>
              <a:rPr lang="en-US" dirty="0" smtClean="0"/>
              <a:t>and </a:t>
            </a:r>
            <a:r>
              <a:rPr lang="en-US" u="sng" dirty="0" smtClean="0">
                <a:solidFill>
                  <a:schemeClr val="accent3">
                    <a:lumMod val="75000"/>
                  </a:schemeClr>
                </a:solidFill>
                <a:effectLst>
                  <a:outerShdw blurRad="38100" dist="38100" dir="2700000" algn="tl">
                    <a:srgbClr val="000000">
                      <a:alpha val="43137"/>
                    </a:srgbClr>
                  </a:outerShdw>
                </a:effectLst>
              </a:rPr>
              <a:t>speed</a:t>
            </a:r>
            <a:r>
              <a:rPr lang="en-US" dirty="0" smtClean="0"/>
              <a:t>.</a:t>
            </a:r>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Drawing Classes</a:t>
            </a:r>
            <a:endParaRPr lang="en-US" dirty="0"/>
          </a:p>
        </p:txBody>
      </p:sp>
      <p:sp>
        <p:nvSpPr>
          <p:cNvPr id="6" name="Content Placeholder 5"/>
          <p:cNvSpPr>
            <a:spLocks noGrp="1"/>
          </p:cNvSpPr>
          <p:nvPr>
            <p:ph sz="half" idx="1"/>
          </p:nvPr>
        </p:nvSpPr>
        <p:spPr/>
        <p:txBody>
          <a:bodyPr/>
          <a:lstStyle/>
          <a:p>
            <a:pPr>
              <a:buNone/>
            </a:pPr>
            <a:endParaRPr lang="en-US" dirty="0"/>
          </a:p>
        </p:txBody>
      </p:sp>
      <p:sp>
        <p:nvSpPr>
          <p:cNvPr id="7" name="Content Placeholder 6"/>
          <p:cNvSpPr>
            <a:spLocks noGrp="1"/>
          </p:cNvSpPr>
          <p:nvPr>
            <p:ph sz="half" idx="2"/>
          </p:nvPr>
        </p:nvSpPr>
        <p:spPr>
          <a:xfrm>
            <a:off x="4953000" y="3124200"/>
            <a:ext cx="3429000" cy="1752600"/>
          </a:xfrm>
          <a:ln>
            <a:noFill/>
          </a:ln>
        </p:spPr>
        <p:txBody>
          <a:bodyPr/>
          <a:lstStyle/>
          <a:p>
            <a:r>
              <a:rPr lang="en-US" dirty="0" smtClean="0"/>
              <a:t>Class ID</a:t>
            </a:r>
          </a:p>
          <a:p>
            <a:r>
              <a:rPr lang="en-US" dirty="0" smtClean="0"/>
              <a:t>Attribute list</a:t>
            </a:r>
          </a:p>
          <a:p>
            <a:r>
              <a:rPr lang="en-US" dirty="0" smtClean="0"/>
              <a:t>Method list</a:t>
            </a:r>
            <a:endParaRPr lang="en-US" dirty="0"/>
          </a:p>
        </p:txBody>
      </p:sp>
      <p:sp>
        <p:nvSpPr>
          <p:cNvPr id="4" name="Footer Placeholder 3"/>
          <p:cNvSpPr>
            <a:spLocks noGrp="1"/>
          </p:cNvSpPr>
          <p:nvPr>
            <p:ph type="ftr" sz="quarter" idx="11"/>
          </p:nvPr>
        </p:nvSpPr>
        <p:spPr/>
        <p:txBody>
          <a:bodyPr/>
          <a:lstStyle/>
          <a:p>
            <a:r>
              <a:rPr lang="en-US" smtClean="0"/>
              <a:t>CSCI A 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28</a:t>
            </a:fld>
            <a:endParaRPr lang="en-US" dirty="0"/>
          </a:p>
        </p:txBody>
      </p:sp>
      <p:sp>
        <p:nvSpPr>
          <p:cNvPr id="8" name="Rectangle 7"/>
          <p:cNvSpPr/>
          <p:nvPr/>
        </p:nvSpPr>
        <p:spPr>
          <a:xfrm>
            <a:off x="1143000" y="1905000"/>
            <a:ext cx="2743200" cy="914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rgbClr val="C00000"/>
                </a:solidFill>
                <a:latin typeface="Arial Rounded MT Bold" pitchFamily="34" charset="0"/>
              </a:rPr>
              <a:t>ClassName</a:t>
            </a:r>
            <a:endParaRPr lang="en-US" sz="2400" dirty="0">
              <a:solidFill>
                <a:srgbClr val="C00000"/>
              </a:solidFill>
              <a:latin typeface="Arial Rounded MT Bold" pitchFamily="34" charset="0"/>
            </a:endParaRPr>
          </a:p>
        </p:txBody>
      </p:sp>
      <p:sp>
        <p:nvSpPr>
          <p:cNvPr id="9" name="Rectangle 8"/>
          <p:cNvSpPr/>
          <p:nvPr/>
        </p:nvSpPr>
        <p:spPr>
          <a:xfrm>
            <a:off x="1143000" y="2971800"/>
            <a:ext cx="27432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Arial Rounded MT Bold" pitchFamily="34" charset="0"/>
              </a:rPr>
              <a:t>Attribute 1</a:t>
            </a:r>
          </a:p>
          <a:p>
            <a:pPr algn="ctr"/>
            <a:r>
              <a:rPr lang="en-US" sz="2400" dirty="0" smtClean="0">
                <a:latin typeface="Arial Rounded MT Bold" pitchFamily="34" charset="0"/>
              </a:rPr>
              <a:t>Attribute 2</a:t>
            </a:r>
          </a:p>
          <a:p>
            <a:pPr algn="ctr"/>
            <a:r>
              <a:rPr lang="en-US" sz="2400" dirty="0" smtClean="0">
                <a:latin typeface="Arial Rounded MT Bold" pitchFamily="34" charset="0"/>
              </a:rPr>
              <a:t>Attribute 3</a:t>
            </a:r>
            <a:endParaRPr lang="en-US" sz="2400" dirty="0">
              <a:latin typeface="Arial Rounded MT Bold" pitchFamily="34" charset="0"/>
            </a:endParaRPr>
          </a:p>
        </p:txBody>
      </p:sp>
      <p:sp>
        <p:nvSpPr>
          <p:cNvPr id="10" name="Rectangle 9"/>
          <p:cNvSpPr/>
          <p:nvPr/>
        </p:nvSpPr>
        <p:spPr>
          <a:xfrm>
            <a:off x="1143000" y="4800600"/>
            <a:ext cx="274320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Arial Rounded MT Bold" pitchFamily="34" charset="0"/>
              </a:rPr>
              <a:t>Method 1</a:t>
            </a:r>
            <a:br>
              <a:rPr lang="en-US" sz="2400" dirty="0" smtClean="0">
                <a:solidFill>
                  <a:schemeClr val="tx1"/>
                </a:solidFill>
                <a:latin typeface="Arial Rounded MT Bold" pitchFamily="34" charset="0"/>
              </a:rPr>
            </a:br>
            <a:r>
              <a:rPr lang="en-US" sz="2400" dirty="0" smtClean="0">
                <a:solidFill>
                  <a:schemeClr val="tx1"/>
                </a:solidFill>
                <a:latin typeface="Arial Rounded MT Bold" pitchFamily="34" charset="0"/>
              </a:rPr>
              <a:t>Method 2</a:t>
            </a:r>
            <a:endParaRPr lang="en-US" sz="2400" dirty="0">
              <a:solidFill>
                <a:schemeClr val="tx1"/>
              </a:solidFill>
              <a:latin typeface="Arial Rounded MT Bold" pitchFamily="34" charset="0"/>
            </a:endParaRPr>
          </a:p>
        </p:txBody>
      </p:sp>
      <p:cxnSp>
        <p:nvCxnSpPr>
          <p:cNvPr id="12" name="Straight Arrow Connector 11"/>
          <p:cNvCxnSpPr/>
          <p:nvPr/>
        </p:nvCxnSpPr>
        <p:spPr>
          <a:xfrm rot="10800000" flipV="1">
            <a:off x="3962400" y="4343400"/>
            <a:ext cx="1295400" cy="7620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3962400" y="3886200"/>
            <a:ext cx="1295400" cy="76200"/>
          </a:xfrm>
          <a:prstGeom prst="straightConnector1">
            <a:avLst/>
          </a:prstGeom>
          <a:ln w="25400">
            <a:headEnd type="none"/>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3962400" y="2362200"/>
            <a:ext cx="1295400" cy="9906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weather.wmf"/>
          <p:cNvPicPr>
            <a:picLocks noGrp="1" noChangeAspect="1"/>
          </p:cNvPicPr>
          <p:nvPr>
            <p:ph idx="1"/>
          </p:nvPr>
        </p:nvPicPr>
        <p:blipFill>
          <a:blip r:embed="rId2"/>
          <a:stretch>
            <a:fillRect/>
          </a:stretch>
        </p:blipFill>
        <p:spPr>
          <a:xfrm>
            <a:off x="838200" y="1600200"/>
            <a:ext cx="7317348" cy="4724400"/>
          </a:xfrm>
        </p:spPr>
      </p:pic>
      <p:sp>
        <p:nvSpPr>
          <p:cNvPr id="3" name="Title 2"/>
          <p:cNvSpPr>
            <a:spLocks noGrp="1"/>
          </p:cNvSpPr>
          <p:nvPr>
            <p:ph type="title"/>
          </p:nvPr>
        </p:nvSpPr>
        <p:spPr/>
        <p:txBody>
          <a:bodyPr/>
          <a:lstStyle/>
          <a:p>
            <a:r>
              <a:rPr lang="en-US" dirty="0" smtClean="0"/>
              <a:t>Putting the model together</a:t>
            </a:r>
            <a:endParaRPr lang="en-US" dirty="0"/>
          </a:p>
        </p:txBody>
      </p:sp>
      <p:sp>
        <p:nvSpPr>
          <p:cNvPr id="4" name="Footer Placeholder 3"/>
          <p:cNvSpPr>
            <a:spLocks noGrp="1"/>
          </p:cNvSpPr>
          <p:nvPr>
            <p:ph type="ftr" sz="quarter" idx="11"/>
          </p:nvPr>
        </p:nvSpPr>
        <p:spPr/>
        <p:txBody>
          <a:bodyPr/>
          <a:lstStyle/>
          <a:p>
            <a:r>
              <a:rPr lang="en-US" smtClean="0"/>
              <a:t>CSCI A 201 Spring 2009</a:t>
            </a:r>
            <a:endParaRPr lang="en-US" dirty="0"/>
          </a:p>
        </p:txBody>
      </p:sp>
      <p:sp>
        <p:nvSpPr>
          <p:cNvPr id="5" name="Slide Number Placeholder 4"/>
          <p:cNvSpPr>
            <a:spLocks noGrp="1"/>
          </p:cNvSpPr>
          <p:nvPr>
            <p:ph type="sldNum" sz="quarter" idx="12"/>
          </p:nvPr>
        </p:nvSpPr>
        <p:spPr/>
        <p:txBody>
          <a:bodyPr/>
          <a:lstStyle/>
          <a:p>
            <a:fld id="{56430C49-DBD6-47B7-8A03-875AFD9E3974}" type="slidenum">
              <a:rPr lang="en-US" smtClean="0"/>
              <a:pPr/>
              <a:t>29</a:t>
            </a:fld>
            <a:endParaRPr lang="en-US" dirty="0"/>
          </a:p>
        </p:txBody>
      </p:sp>
      <p:sp>
        <p:nvSpPr>
          <p:cNvPr id="7" name="TextBox 6"/>
          <p:cNvSpPr txBox="1"/>
          <p:nvPr/>
        </p:nvSpPr>
        <p:spPr>
          <a:xfrm>
            <a:off x="3886200" y="2286000"/>
            <a:ext cx="1255985" cy="369332"/>
          </a:xfrm>
          <a:prstGeom prst="rect">
            <a:avLst/>
          </a:prstGeom>
          <a:noFill/>
        </p:spPr>
        <p:txBody>
          <a:bodyPr wrap="none" rtlCol="0">
            <a:spAutoFit/>
          </a:bodyPr>
          <a:lstStyle/>
          <a:p>
            <a:r>
              <a:rPr lang="en-US" dirty="0" err="1" smtClean="0"/>
              <a:t>has_many</a:t>
            </a:r>
            <a:r>
              <a:rPr lang="en-US" dirty="0" smtClean="0">
                <a:sym typeface="Wingdings 3"/>
              </a:rPr>
              <a:t></a:t>
            </a:r>
            <a:endParaRPr lang="en-US" dirty="0"/>
          </a:p>
        </p:txBody>
      </p:sp>
      <p:sp>
        <p:nvSpPr>
          <p:cNvPr id="8" name="TextBox 7"/>
          <p:cNvSpPr txBox="1"/>
          <p:nvPr/>
        </p:nvSpPr>
        <p:spPr>
          <a:xfrm>
            <a:off x="4038600" y="3124200"/>
            <a:ext cx="1344151" cy="369332"/>
          </a:xfrm>
          <a:prstGeom prst="rect">
            <a:avLst/>
          </a:prstGeom>
          <a:noFill/>
        </p:spPr>
        <p:txBody>
          <a:bodyPr wrap="none" rtlCol="0">
            <a:spAutoFit/>
          </a:bodyPr>
          <a:lstStyle/>
          <a:p>
            <a:r>
              <a:rPr lang="en-US" dirty="0" smtClean="0">
                <a:sym typeface="Wingdings 3"/>
              </a:rPr>
              <a:t></a:t>
            </a:r>
            <a:r>
              <a:rPr lang="en-US" dirty="0" err="1" smtClean="0"/>
              <a:t>has_many</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programming in Ruby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Analyze the problem</a:t>
            </a:r>
          </a:p>
          <a:p>
            <a:r>
              <a:rPr lang="en-US" b="1" dirty="0" smtClean="0"/>
              <a:t>Refine the class model to handle implicit information</a:t>
            </a:r>
          </a:p>
          <a:p>
            <a:r>
              <a:rPr lang="en-US" b="1" dirty="0" smtClean="0">
                <a:solidFill>
                  <a:schemeClr val="tx1">
                    <a:lumMod val="50000"/>
                    <a:lumOff val="50000"/>
                  </a:schemeClr>
                </a:solidFill>
              </a:rPr>
              <a:t>Implement a class library that models relevant classes of objects </a:t>
            </a:r>
          </a:p>
          <a:p>
            <a:r>
              <a:rPr lang="en-US" b="1" dirty="0" smtClean="0">
                <a:solidFill>
                  <a:schemeClr val="tx1">
                    <a:lumMod val="50000"/>
                    <a:lumOff val="50000"/>
                  </a:schemeClr>
                </a:solidFill>
              </a:rPr>
              <a:t>Test the validity of the methods implemented</a:t>
            </a:r>
          </a:p>
          <a:p>
            <a:r>
              <a:rPr lang="en-US" b="1" dirty="0" smtClean="0">
                <a:solidFill>
                  <a:schemeClr val="tx1">
                    <a:lumMod val="50000"/>
                    <a:lumOff val="50000"/>
                  </a:schemeClr>
                </a:solidFill>
              </a:rPr>
              <a:t>Provide an interface to initiate the interaction between the classes of objects</a:t>
            </a:r>
          </a:p>
          <a:p>
            <a:r>
              <a:rPr lang="en-US" b="1" dirty="0" smtClean="0">
                <a:solidFill>
                  <a:schemeClr val="tx1">
                    <a:lumMod val="50000"/>
                    <a:lumOff val="50000"/>
                  </a:schemeClr>
                </a:solidFill>
              </a:rPr>
              <a:t>Optimize the software</a:t>
            </a:r>
          </a:p>
          <a:p>
            <a:pPr>
              <a:buNone/>
            </a:pPr>
            <a:endParaRPr lang="en-US" dirty="0" smtClean="0"/>
          </a:p>
          <a:p>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additional materials</a:t>
            </a:r>
            <a:endParaRPr lang="en-US" dirty="0"/>
          </a:p>
        </p:txBody>
      </p:sp>
      <p:sp>
        <p:nvSpPr>
          <p:cNvPr id="7" name="Content Placeholder 6"/>
          <p:cNvSpPr>
            <a:spLocks noGrp="1"/>
          </p:cNvSpPr>
          <p:nvPr>
            <p:ph idx="1"/>
          </p:nvPr>
        </p:nvSpPr>
        <p:spPr/>
        <p:txBody>
          <a:bodyPr>
            <a:normAutofit/>
          </a:bodyPr>
          <a:lstStyle/>
          <a:p>
            <a:r>
              <a:rPr lang="en-US" b="1" dirty="0" smtClean="0"/>
              <a:t>UML basics: An introduction to the Unified Modeling Language</a:t>
            </a:r>
            <a:r>
              <a:rPr lang="en-US" sz="2000" dirty="0" smtClean="0"/>
              <a:t/>
            </a:r>
            <a:br>
              <a:rPr lang="en-US" sz="2000" dirty="0" smtClean="0"/>
            </a:br>
            <a:r>
              <a:rPr lang="en-US" sz="2000" dirty="0" smtClean="0">
                <a:hlinkClick r:id="rId2"/>
              </a:rPr>
              <a:t>http://www.ibm.com/developerworks/rational/library/769.html</a:t>
            </a:r>
            <a:endParaRPr lang="en-US" sz="2000" dirty="0" smtClean="0"/>
          </a:p>
          <a:p>
            <a:r>
              <a:rPr lang="en-US" b="1" dirty="0" smtClean="0"/>
              <a:t>UML for Mere Mortals</a:t>
            </a:r>
            <a:r>
              <a:rPr lang="en-US" sz="2800" dirty="0" smtClean="0"/>
              <a:t> by Robert A. </a:t>
            </a:r>
            <a:r>
              <a:rPr lang="en-US" sz="2800" dirty="0" err="1" smtClean="0"/>
              <a:t>Maksimchuk</a:t>
            </a:r>
            <a:r>
              <a:rPr lang="en-US" sz="2800" dirty="0" smtClean="0"/>
              <a:t> and Eric J. </a:t>
            </a:r>
            <a:r>
              <a:rPr lang="en-US" sz="2800" dirty="0" err="1" smtClean="0"/>
              <a:t>Naiburg</a:t>
            </a:r>
            <a:r>
              <a:rPr lang="en-US" sz="2800" dirty="0" smtClean="0"/>
              <a:t>. Published by Addison-Wesley 2005. ISBN 0321246241</a:t>
            </a:r>
          </a:p>
          <a:p>
            <a:r>
              <a:rPr lang="en-US" sz="2800" b="1" dirty="0" smtClean="0"/>
              <a:t>Unified Modeling Language (UML) Tutorial</a:t>
            </a:r>
          </a:p>
          <a:p>
            <a:pPr>
              <a:buNone/>
            </a:pPr>
            <a:r>
              <a:rPr lang="en-US" sz="2000" dirty="0" smtClean="0"/>
              <a:t>      http://atlas.kennesaw.edu/~dbraun/csis4650/A&amp;D/UML_tutorial/</a:t>
            </a:r>
          </a:p>
          <a:p>
            <a:pPr>
              <a:buNone/>
            </a:pPr>
            <a:r>
              <a:rPr lang="en-US" sz="2000" dirty="0" smtClean="0"/>
              <a:t/>
            </a:r>
            <a:br>
              <a:rPr lang="en-US" sz="2000" dirty="0" smtClean="0"/>
            </a:br>
            <a:endParaRPr lang="en-US" sz="2000" dirty="0" smtClean="0"/>
          </a:p>
          <a:p>
            <a:endParaRPr lang="en-US" sz="2000" dirty="0"/>
          </a:p>
        </p:txBody>
      </p:sp>
      <p:pic>
        <p:nvPicPr>
          <p:cNvPr id="1027" name="Picture 3"/>
          <p:cNvPicPr>
            <a:picLocks noChangeAspect="1" noChangeArrowheads="1"/>
          </p:cNvPicPr>
          <p:nvPr/>
        </p:nvPicPr>
        <p:blipFill>
          <a:blip r:embed="rId3"/>
          <a:srcRect/>
          <a:stretch>
            <a:fillRect/>
          </a:stretch>
        </p:blipFill>
        <p:spPr bwMode="auto">
          <a:xfrm>
            <a:off x="6858000" y="5344582"/>
            <a:ext cx="1828800" cy="1303867"/>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It starts with the analysis of the problem..</a:t>
            </a:r>
            <a:endParaRPr lang="en-US" dirty="0"/>
          </a:p>
        </p:txBody>
      </p:sp>
      <p:sp>
        <p:nvSpPr>
          <p:cNvPr id="8" name="Content Placeholder 7"/>
          <p:cNvSpPr>
            <a:spLocks noGrp="1"/>
          </p:cNvSpPr>
          <p:nvPr>
            <p:ph idx="1"/>
          </p:nvPr>
        </p:nvSpPr>
        <p:spPr/>
        <p:txBody>
          <a:bodyPr>
            <a:normAutofit/>
          </a:bodyPr>
          <a:lstStyle/>
          <a:p>
            <a:pPr lvl="1"/>
            <a:r>
              <a:rPr lang="en-US" dirty="0" smtClean="0"/>
              <a:t>Determine the main objects involved</a:t>
            </a:r>
          </a:p>
          <a:p>
            <a:pPr lvl="1"/>
            <a:r>
              <a:rPr lang="en-US" dirty="0" smtClean="0"/>
              <a:t>Identify which attributes of the object are key to solving the problem</a:t>
            </a:r>
          </a:p>
          <a:p>
            <a:pPr lvl="1"/>
            <a:r>
              <a:rPr lang="en-US" dirty="0" smtClean="0"/>
              <a:t>Identify the </a:t>
            </a:r>
            <a:r>
              <a:rPr lang="en-US" dirty="0" err="1" smtClean="0"/>
              <a:t>simularities</a:t>
            </a:r>
            <a:r>
              <a:rPr lang="en-US" dirty="0" smtClean="0"/>
              <a:t> between the objects</a:t>
            </a:r>
          </a:p>
          <a:p>
            <a:pPr lvl="1"/>
            <a:r>
              <a:rPr lang="en-US" dirty="0" smtClean="0"/>
              <a:t>Identify the relationship between the objects</a:t>
            </a:r>
          </a:p>
        </p:txBody>
      </p:sp>
      <p:sp>
        <p:nvSpPr>
          <p:cNvPr id="9" name="Title 4"/>
          <p:cNvSpPr txBox="1">
            <a:spLocks/>
          </p:cNvSpPr>
          <p:nvPr/>
        </p:nvSpPr>
        <p:spPr>
          <a:xfrm>
            <a:off x="457200" y="4724400"/>
            <a:ext cx="8229600" cy="1143000"/>
          </a:xfrm>
          <a:prstGeom prst="rect">
            <a:avLst/>
          </a:prstGeom>
        </p:spPr>
        <p:txBody>
          <a:bodyPr vert="horz" lIns="91440" tIns="45720" rIns="91440" bIns="45720" rtlCol="0"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4400" b="0" i="1" u="none" strike="noStrike" kern="1200" cap="none" spc="0" normalizeH="0" baseline="0" noProof="0" dirty="0" smtClean="0">
                <a:ln>
                  <a:noFill/>
                </a:ln>
                <a:solidFill>
                  <a:schemeClr val="tx1"/>
                </a:solidFill>
                <a:effectLst/>
                <a:uLnTx/>
                <a:uFillTx/>
                <a:latin typeface="+mj-lt"/>
                <a:ea typeface="+mj-ea"/>
                <a:cs typeface="+mj-cs"/>
              </a:rPr>
              <a:t>For example …</a:t>
            </a:r>
            <a:endParaRPr kumimoji="0" lang="en-US" sz="4400" b="0" i="1"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457200"/>
            <a:ext cx="3581400" cy="5867400"/>
          </a:xfrm>
        </p:spPr>
        <p:txBody>
          <a:bodyPr>
            <a:noAutofit/>
          </a:bodyPr>
          <a:lstStyle/>
          <a:p>
            <a:pPr>
              <a:buNone/>
            </a:pPr>
            <a:r>
              <a:rPr lang="en-US" sz="2100" dirty="0" smtClean="0"/>
              <a:t>Mary: Daddy, can I have another pet?</a:t>
            </a:r>
          </a:p>
          <a:p>
            <a:pPr>
              <a:buNone/>
            </a:pPr>
            <a:r>
              <a:rPr lang="en-US" sz="2100" dirty="0" smtClean="0"/>
              <a:t>Dad:  You already have a dog, a mouse and a hamster.</a:t>
            </a:r>
          </a:p>
          <a:p>
            <a:pPr>
              <a:buNone/>
            </a:pPr>
            <a:r>
              <a:rPr lang="en-US" sz="2100" dirty="0" smtClean="0"/>
              <a:t>Mary: But I want to get a rabbit too!</a:t>
            </a:r>
          </a:p>
          <a:p>
            <a:pPr>
              <a:buNone/>
            </a:pPr>
            <a:r>
              <a:rPr lang="en-US" sz="2100" dirty="0" smtClean="0"/>
              <a:t>Dad: Do you realize that how much more work and expense that will be?</a:t>
            </a:r>
          </a:p>
          <a:p>
            <a:pPr>
              <a:buNone/>
            </a:pPr>
            <a:r>
              <a:rPr lang="en-US" sz="2100" dirty="0" smtClean="0"/>
              <a:t>Mary: But I will take good care of it!!</a:t>
            </a:r>
          </a:p>
          <a:p>
            <a:pPr>
              <a:buNone/>
            </a:pPr>
            <a:r>
              <a:rPr lang="en-US" sz="2100" dirty="0" smtClean="0"/>
              <a:t>Dad: You will have to prove it for me. Also, every new kind of pet requires special ways to be fed and watered. You will have to learn how to  care for it properly.  </a:t>
            </a:r>
          </a:p>
        </p:txBody>
      </p:sp>
      <p:sp>
        <p:nvSpPr>
          <p:cNvPr id="6" name="Content Placeholder 5"/>
          <p:cNvSpPr>
            <a:spLocks noGrp="1"/>
          </p:cNvSpPr>
          <p:nvPr>
            <p:ph sz="half" idx="2"/>
          </p:nvPr>
        </p:nvSpPr>
        <p:spPr>
          <a:xfrm>
            <a:off x="4876800" y="533400"/>
            <a:ext cx="3657600" cy="6096000"/>
          </a:xfrm>
        </p:spPr>
        <p:txBody>
          <a:bodyPr>
            <a:normAutofit fontScale="77500" lnSpcReduction="20000"/>
          </a:bodyPr>
          <a:lstStyle/>
          <a:p>
            <a:pPr>
              <a:buNone/>
            </a:pPr>
            <a:r>
              <a:rPr lang="en-US" sz="2700" dirty="0" smtClean="0"/>
              <a:t>Mary: I will, I will. I’ll figure out it out and give it food and water every day.</a:t>
            </a:r>
          </a:p>
          <a:p>
            <a:pPr>
              <a:buNone/>
            </a:pPr>
            <a:r>
              <a:rPr lang="en-US" sz="2700" dirty="0" smtClean="0"/>
              <a:t>Dad: But you get so mixed up with those you do have.  Just tonight you gave the cat dog food and put the hamster water bottle in the bird cage.</a:t>
            </a:r>
          </a:p>
          <a:p>
            <a:pPr>
              <a:buNone/>
            </a:pPr>
            <a:r>
              <a:rPr lang="en-US" sz="2700" dirty="0" smtClean="0"/>
              <a:t>Mary: I do get forgetful and mixed up sometimes. </a:t>
            </a:r>
          </a:p>
          <a:p>
            <a:pPr>
              <a:buNone/>
            </a:pPr>
            <a:r>
              <a:rPr lang="en-US" sz="2700" dirty="0" smtClean="0"/>
              <a:t>Dad: So unless you can take care of the ones you have, I am not buying you another kind of pet.</a:t>
            </a:r>
          </a:p>
          <a:p>
            <a:pPr>
              <a:buNone/>
            </a:pPr>
            <a:r>
              <a:rPr lang="en-US" sz="2700" dirty="0" smtClean="0"/>
              <a:t>Mary: Maybe if I could have a program to remind me it would be easier.</a:t>
            </a:r>
          </a:p>
          <a:p>
            <a:pPr>
              <a:buNone/>
            </a:pPr>
            <a:r>
              <a:rPr lang="en-US" sz="2700" dirty="0" smtClean="0"/>
              <a:t>Dad: I will talk to my students and see if they could make a </a:t>
            </a:r>
            <a:r>
              <a:rPr lang="en-US" sz="2700" dirty="0" err="1" smtClean="0"/>
              <a:t>tamagotchi</a:t>
            </a:r>
            <a:r>
              <a:rPr lang="en-US" sz="2700" dirty="0" smtClean="0"/>
              <a:t> to track food and water for each of your pets.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smtClean="0"/>
              <a:t>The </a:t>
            </a:r>
            <a:r>
              <a:rPr lang="en-US" b="1" dirty="0" err="1" smtClean="0"/>
              <a:t>Tamagotchi</a:t>
            </a:r>
            <a:r>
              <a:rPr lang="en-US" dirty="0" smtClean="0"/>
              <a:t> (</a:t>
            </a:r>
            <a:r>
              <a:rPr lang="ja-JP" altLang="en-US" smtClean="0"/>
              <a:t>たまごっち</a:t>
            </a:r>
            <a:r>
              <a:rPr lang="en-US" altLang="ja-JP" dirty="0" smtClean="0"/>
              <a:t>)</a:t>
            </a:r>
            <a:endParaRPr lang="en-US" dirty="0"/>
          </a:p>
        </p:txBody>
      </p:sp>
      <p:sp>
        <p:nvSpPr>
          <p:cNvPr id="9" name="Content Placeholder 8"/>
          <p:cNvSpPr>
            <a:spLocks noGrp="1"/>
          </p:cNvSpPr>
          <p:nvPr>
            <p:ph sz="half" idx="1"/>
          </p:nvPr>
        </p:nvSpPr>
        <p:spPr>
          <a:xfrm>
            <a:off x="609600" y="4724400"/>
            <a:ext cx="3886200" cy="1401763"/>
          </a:xfrm>
        </p:spPr>
        <p:txBody>
          <a:bodyPr>
            <a:normAutofit fontScale="77500" lnSpcReduction="20000"/>
          </a:bodyPr>
          <a:lstStyle/>
          <a:p>
            <a:pPr>
              <a:buNone/>
            </a:pPr>
            <a:r>
              <a:rPr lang="en-US" dirty="0" smtClean="0"/>
              <a:t>     </a:t>
            </a:r>
            <a:r>
              <a:rPr lang="en-US" sz="3600" i="1" dirty="0" smtClean="0"/>
              <a:t>a handheld egg-shaped computer that acts as a digital pet</a:t>
            </a:r>
          </a:p>
        </p:txBody>
      </p:sp>
      <p:sp>
        <p:nvSpPr>
          <p:cNvPr id="6" name="Text Placeholder 5"/>
          <p:cNvSpPr>
            <a:spLocks noGrp="1"/>
          </p:cNvSpPr>
          <p:nvPr>
            <p:ph sz="half" idx="2"/>
          </p:nvPr>
        </p:nvSpPr>
        <p:spPr>
          <a:xfrm>
            <a:off x="4648200" y="1676400"/>
            <a:ext cx="4038600" cy="4449763"/>
          </a:xfrm>
        </p:spPr>
        <p:txBody>
          <a:bodyPr>
            <a:normAutofit fontScale="77500" lnSpcReduction="20000"/>
          </a:bodyPr>
          <a:lstStyle/>
          <a:p>
            <a:r>
              <a:rPr lang="en-US" dirty="0" smtClean="0"/>
              <a:t>created in 1996 by Aki </a:t>
            </a:r>
            <a:r>
              <a:rPr lang="en-US" dirty="0" err="1" smtClean="0"/>
              <a:t>Maita</a:t>
            </a:r>
            <a:r>
              <a:rPr lang="en-US" dirty="0" smtClean="0"/>
              <a:t> and sold by Bandai (over 70 million have been sold) </a:t>
            </a:r>
          </a:p>
          <a:p>
            <a:r>
              <a:rPr lang="en-US" dirty="0" smtClean="0"/>
              <a:t>Three buttons allow the user to select and perform an activity, including:</a:t>
            </a:r>
          </a:p>
          <a:p>
            <a:pPr lvl="1"/>
            <a:r>
              <a:rPr lang="en-US" dirty="0" smtClean="0"/>
              <a:t>Feeding it a piece of food or a snack.</a:t>
            </a:r>
          </a:p>
          <a:p>
            <a:pPr lvl="1"/>
            <a:r>
              <a:rPr lang="en-US" dirty="0" smtClean="0"/>
              <a:t>Playing games with it.</a:t>
            </a:r>
          </a:p>
          <a:p>
            <a:pPr lvl="1"/>
            <a:r>
              <a:rPr lang="en-US" dirty="0" smtClean="0"/>
              <a:t>Cleaning up its waste.</a:t>
            </a:r>
          </a:p>
          <a:p>
            <a:pPr lvl="1"/>
            <a:r>
              <a:rPr lang="en-US" dirty="0" smtClean="0"/>
              <a:t>Checking its age, discipline, hunger, happiness and other statistics.</a:t>
            </a:r>
          </a:p>
          <a:p>
            <a:pPr lvl="1"/>
            <a:r>
              <a:rPr lang="en-US" dirty="0" smtClean="0"/>
              <a:t>Connecting with other friends</a:t>
            </a:r>
          </a:p>
          <a:p>
            <a:endParaRPr lang="en-US" dirty="0" smtClean="0"/>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685801" y="1676400"/>
            <a:ext cx="3657600" cy="282077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the essence of this problem?</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statement:</a:t>
            </a:r>
          </a:p>
          <a:p>
            <a:pPr lvl="1">
              <a:buNone/>
            </a:pPr>
            <a:r>
              <a:rPr lang="en-US" dirty="0" smtClean="0"/>
              <a:t>    Mary has many </a:t>
            </a:r>
            <a:r>
              <a:rPr lang="en-US" b="1" dirty="0" smtClean="0">
                <a:solidFill>
                  <a:srgbClr val="FF0000"/>
                </a:solidFill>
                <a:effectLst>
                  <a:outerShdw blurRad="38100" dist="38100" dir="2700000" algn="tl">
                    <a:srgbClr val="000000">
                      <a:alpha val="43137"/>
                    </a:srgbClr>
                  </a:outerShdw>
                </a:effectLst>
              </a:rPr>
              <a:t>pets</a:t>
            </a:r>
            <a:r>
              <a:rPr lang="en-US" dirty="0" smtClean="0"/>
              <a:t> that she needs to </a:t>
            </a:r>
            <a:r>
              <a:rPr lang="en-US" b="1" dirty="0" smtClean="0">
                <a:solidFill>
                  <a:schemeClr val="accent3">
                    <a:lumMod val="50000"/>
                  </a:schemeClr>
                </a:solidFill>
                <a:effectLst>
                  <a:outerShdw blurRad="38100" dist="38100" dir="2700000" algn="tl">
                    <a:srgbClr val="000000">
                      <a:alpha val="43137"/>
                    </a:srgbClr>
                  </a:outerShdw>
                </a:effectLst>
              </a:rPr>
              <a:t>feed</a:t>
            </a:r>
            <a:r>
              <a:rPr lang="en-US" dirty="0" smtClean="0"/>
              <a:t> and </a:t>
            </a:r>
            <a:r>
              <a:rPr lang="en-US" b="1" dirty="0" smtClean="0">
                <a:solidFill>
                  <a:schemeClr val="accent3">
                    <a:lumMod val="50000"/>
                  </a:schemeClr>
                </a:solidFill>
                <a:effectLst>
                  <a:outerShdw blurRad="38100" dist="38100" dir="2700000" algn="tl">
                    <a:srgbClr val="000000">
                      <a:alpha val="43137"/>
                    </a:srgbClr>
                  </a:outerShdw>
                </a:effectLst>
              </a:rPr>
              <a:t>water</a:t>
            </a:r>
            <a:r>
              <a:rPr lang="en-US" dirty="0" smtClean="0"/>
              <a:t> each day. She needs to be able to </a:t>
            </a:r>
            <a:r>
              <a:rPr lang="en-US" b="1" dirty="0" smtClean="0">
                <a:solidFill>
                  <a:schemeClr val="accent3">
                    <a:lumMod val="50000"/>
                  </a:schemeClr>
                </a:solidFill>
                <a:effectLst>
                  <a:outerShdw blurRad="38100" dist="38100" dir="2700000" algn="tl">
                    <a:srgbClr val="000000">
                      <a:alpha val="43137"/>
                    </a:srgbClr>
                  </a:outerShdw>
                </a:effectLst>
              </a:rPr>
              <a:t>verify</a:t>
            </a:r>
            <a:r>
              <a:rPr lang="en-US" dirty="0" smtClean="0"/>
              <a:t> that she has fed and watered them.</a:t>
            </a:r>
          </a:p>
          <a:p>
            <a:r>
              <a:rPr lang="en-US" dirty="0" smtClean="0"/>
              <a:t>Key components of a model:</a:t>
            </a:r>
          </a:p>
          <a:p>
            <a:pPr lvl="1"/>
            <a:r>
              <a:rPr lang="en-US" dirty="0" smtClean="0"/>
              <a:t>For each pet</a:t>
            </a:r>
          </a:p>
          <a:p>
            <a:pPr lvl="2"/>
            <a:r>
              <a:rPr lang="en-US" dirty="0" smtClean="0"/>
              <a:t>She must water it daily.</a:t>
            </a:r>
          </a:p>
          <a:p>
            <a:pPr lvl="2"/>
            <a:r>
              <a:rPr lang="en-US" dirty="0" smtClean="0"/>
              <a:t>She must feed it daily.</a:t>
            </a:r>
          </a:p>
          <a:p>
            <a:pPr lvl="2"/>
            <a:r>
              <a:rPr lang="en-US" dirty="0" smtClean="0"/>
              <a:t>She can check if she watered it</a:t>
            </a:r>
          </a:p>
          <a:p>
            <a:pPr lvl="2"/>
            <a:r>
              <a:rPr lang="en-US" dirty="0" smtClean="0"/>
              <a:t>She can check if she fed it.</a:t>
            </a:r>
          </a:p>
        </p:txBody>
      </p:sp>
      <p:pic>
        <p:nvPicPr>
          <p:cNvPr id="4" name="Picture 3" descr="pets0.jpg"/>
          <p:cNvPicPr>
            <a:picLocks noChangeAspect="1"/>
          </p:cNvPicPr>
          <p:nvPr/>
        </p:nvPicPr>
        <p:blipFill>
          <a:blip r:embed="rId2"/>
          <a:stretch>
            <a:fillRect/>
          </a:stretch>
        </p:blipFill>
        <p:spPr>
          <a:xfrm>
            <a:off x="6019800" y="3429000"/>
            <a:ext cx="2510118" cy="304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good start but…</a:t>
            </a:r>
            <a:endParaRPr lang="en-US" dirty="0"/>
          </a:p>
        </p:txBody>
      </p:sp>
      <p:sp>
        <p:nvSpPr>
          <p:cNvPr id="5" name="Content Placeholder 4"/>
          <p:cNvSpPr>
            <a:spLocks noGrp="1"/>
          </p:cNvSpPr>
          <p:nvPr>
            <p:ph sz="half" idx="1"/>
          </p:nvPr>
        </p:nvSpPr>
        <p:spPr/>
        <p:txBody>
          <a:bodyPr>
            <a:normAutofit fontScale="92500"/>
          </a:bodyPr>
          <a:lstStyle/>
          <a:p>
            <a:r>
              <a:rPr lang="en-US" dirty="0" smtClean="0"/>
              <a:t>All pets are getting dog food.</a:t>
            </a:r>
          </a:p>
          <a:p>
            <a:r>
              <a:rPr lang="en-US" dirty="0" smtClean="0"/>
              <a:t>The water is being served to all pets in a bowl.</a:t>
            </a:r>
          </a:p>
          <a:p>
            <a:r>
              <a:rPr lang="en-US" dirty="0" smtClean="0"/>
              <a:t>It is not possible to determine which pet got the food or water.</a:t>
            </a:r>
          </a:p>
          <a:p>
            <a:r>
              <a:rPr lang="en-US" dirty="0" smtClean="0"/>
              <a:t>It is not possible to know whether the pet has been fed or watered.</a:t>
            </a:r>
            <a:endParaRPr lang="en-US" dirty="0"/>
          </a:p>
        </p:txBody>
      </p:sp>
      <p:pic>
        <p:nvPicPr>
          <p:cNvPr id="7" name="Content Placeholder 6" descr="pet0.gif"/>
          <p:cNvPicPr>
            <a:picLocks noGrp="1" noChangeAspect="1"/>
          </p:cNvPicPr>
          <p:nvPr>
            <p:ph sz="half" idx="2"/>
          </p:nvPr>
        </p:nvPicPr>
        <p:blipFill>
          <a:blip r:embed="rId2"/>
          <a:stretch>
            <a:fillRect/>
          </a:stretch>
        </p:blipFill>
        <p:spPr>
          <a:xfrm>
            <a:off x="4724400" y="1524000"/>
            <a:ext cx="4267200" cy="515571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in implicit information</a:t>
            </a:r>
            <a:endParaRPr lang="en-US" dirty="0"/>
          </a:p>
        </p:txBody>
      </p:sp>
      <p:sp>
        <p:nvSpPr>
          <p:cNvPr id="3" name="Content Placeholder 2"/>
          <p:cNvSpPr>
            <a:spLocks noGrp="1"/>
          </p:cNvSpPr>
          <p:nvPr>
            <p:ph sz="half" idx="1"/>
          </p:nvPr>
        </p:nvSpPr>
        <p:spPr>
          <a:xfrm>
            <a:off x="457200" y="1600200"/>
            <a:ext cx="4648200" cy="4525963"/>
          </a:xfrm>
        </p:spPr>
        <p:txBody>
          <a:bodyPr>
            <a:normAutofit lnSpcReduction="10000"/>
          </a:bodyPr>
          <a:lstStyle/>
          <a:p>
            <a:r>
              <a:rPr lang="en-US" dirty="0" smtClean="0"/>
              <a:t>How do we determine the identity of each pet?</a:t>
            </a:r>
          </a:p>
          <a:p>
            <a:r>
              <a:rPr lang="en-US" dirty="0" smtClean="0"/>
              <a:t>What kind of food is needed?</a:t>
            </a:r>
          </a:p>
          <a:p>
            <a:r>
              <a:rPr lang="en-US" dirty="0" smtClean="0"/>
              <a:t>What water container does it use?</a:t>
            </a:r>
          </a:p>
          <a:p>
            <a:r>
              <a:rPr lang="en-US" dirty="0" smtClean="0"/>
              <a:t>How long has it been since the pet was last fed?</a:t>
            </a:r>
          </a:p>
          <a:p>
            <a:r>
              <a:rPr lang="en-US" dirty="0" smtClean="0"/>
              <a:t>How long has it been since the pet was last watered?</a:t>
            </a:r>
            <a:endParaRPr lang="en-US" dirty="0"/>
          </a:p>
        </p:txBody>
      </p:sp>
      <p:pic>
        <p:nvPicPr>
          <p:cNvPr id="6" name="Content Placeholder 5" descr="pets3.jpg"/>
          <p:cNvPicPr>
            <a:picLocks noGrp="1" noChangeAspect="1"/>
          </p:cNvPicPr>
          <p:nvPr>
            <p:ph sz="half" idx="2"/>
          </p:nvPr>
        </p:nvPicPr>
        <p:blipFill>
          <a:blip r:embed="rId2"/>
          <a:stretch>
            <a:fillRect/>
          </a:stretch>
        </p:blipFill>
        <p:spPr>
          <a:xfrm>
            <a:off x="5181600" y="1524000"/>
            <a:ext cx="3816626" cy="4876800"/>
          </a:xfrm>
        </p:spPr>
      </p:pic>
      <p:sp>
        <p:nvSpPr>
          <p:cNvPr id="8" name="Rectangle 7"/>
          <p:cNvSpPr/>
          <p:nvPr/>
        </p:nvSpPr>
        <p:spPr>
          <a:xfrm>
            <a:off x="5638800" y="2438400"/>
            <a:ext cx="990600" cy="381000"/>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38800" y="2819400"/>
            <a:ext cx="838200" cy="381000"/>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62600" y="3124200"/>
            <a:ext cx="2286000" cy="304800"/>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38800" y="3505200"/>
            <a:ext cx="1905000" cy="381000"/>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638800" y="3810000"/>
            <a:ext cx="2667000" cy="381000"/>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1375</TotalTime>
  <Words>1424</Words>
  <Application>Microsoft Office PowerPoint</Application>
  <PresentationFormat>On-screen Show (4:3)</PresentationFormat>
  <Paragraphs>178</Paragraphs>
  <Slides>30</Slides>
  <Notes>2</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Object-oriented Programming with Ruby</vt:lpstr>
      <vt:lpstr>Lecture 1: Object-oriented design</vt:lpstr>
      <vt:lpstr>Steps to programming in Ruby</vt:lpstr>
      <vt:lpstr>It starts with the analysis of the problem..</vt:lpstr>
      <vt:lpstr>Slide 5</vt:lpstr>
      <vt:lpstr>The Tamagotchi (たまごっち)</vt:lpstr>
      <vt:lpstr>What is the essence of this problem?</vt:lpstr>
      <vt:lpstr>A good start but…</vt:lpstr>
      <vt:lpstr>Adding in implicit information</vt:lpstr>
      <vt:lpstr>Marked improvement in our model</vt:lpstr>
      <vt:lpstr>Comparing to the problem description</vt:lpstr>
      <vt:lpstr>A class</vt:lpstr>
      <vt:lpstr>The Pet Class: Animals with customized utility packs</vt:lpstr>
      <vt:lpstr>Encapsulation</vt:lpstr>
      <vt:lpstr>Running interactive Ruby in this mode</vt:lpstr>
      <vt:lpstr>The subclasses handle the details</vt:lpstr>
      <vt:lpstr>Beware of too much detail</vt:lpstr>
      <vt:lpstr>Simple class</vt:lpstr>
      <vt:lpstr>Simplification using inheritance</vt:lpstr>
      <vt:lpstr>Inheritance</vt:lpstr>
      <vt:lpstr>Class Decomposition Diagrams</vt:lpstr>
      <vt:lpstr>Diagrams required for programming assigns</vt:lpstr>
      <vt:lpstr>What to look for</vt:lpstr>
      <vt:lpstr>Program description</vt:lpstr>
      <vt:lpstr>Main actors identified as Classes</vt:lpstr>
      <vt:lpstr>Main actions identified as Methods</vt:lpstr>
      <vt:lpstr>Characteristics identified as Attributes</vt:lpstr>
      <vt:lpstr>Drawing Classes</vt:lpstr>
      <vt:lpstr>Putting the model together</vt:lpstr>
      <vt:lpstr>Some additional materials</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Bob</dc:creator>
  <cp:lastModifiedBy>Bob</cp:lastModifiedBy>
  <cp:revision>111</cp:revision>
  <dcterms:created xsi:type="dcterms:W3CDTF">2009-01-10T06:19:39Z</dcterms:created>
  <dcterms:modified xsi:type="dcterms:W3CDTF">2009-01-18T04:33:28Z</dcterms:modified>
</cp:coreProperties>
</file>