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0" r:id="rId1"/>
  </p:sldMasterIdLst>
  <p:notesMasterIdLst>
    <p:notesMasterId r:id="rId19"/>
  </p:notesMasterIdLst>
  <p:sldIdLst>
    <p:sldId id="256" r:id="rId2"/>
    <p:sldId id="293" r:id="rId3"/>
    <p:sldId id="313" r:id="rId4"/>
    <p:sldId id="308" r:id="rId5"/>
    <p:sldId id="295" r:id="rId6"/>
    <p:sldId id="301" r:id="rId7"/>
    <p:sldId id="298" r:id="rId8"/>
    <p:sldId id="299" r:id="rId9"/>
    <p:sldId id="307" r:id="rId10"/>
    <p:sldId id="309" r:id="rId11"/>
    <p:sldId id="310" r:id="rId12"/>
    <p:sldId id="306" r:id="rId13"/>
    <p:sldId id="300" r:id="rId14"/>
    <p:sldId id="311" r:id="rId15"/>
    <p:sldId id="312" r:id="rId16"/>
    <p:sldId id="304" r:id="rId17"/>
    <p:sldId id="31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34615" autoAdjust="0"/>
    <p:restoredTop sz="86420" autoAdjust="0"/>
  </p:normalViewPr>
  <p:slideViewPr>
    <p:cSldViewPr>
      <p:cViewPr varScale="1">
        <p:scale>
          <a:sx n="56" d="100"/>
          <a:sy n="56" d="100"/>
        </p:scale>
        <p:origin x="-90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44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44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F6939-B9A1-49D7-9CA4-EA8404319F52}" type="datetimeFigureOut">
              <a:rPr lang="en-US" smtClean="0"/>
              <a:pPr/>
              <a:t>1/30/2009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BDACF3-EAFC-4D32-9565-37F43F2DA56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DACF3-EAFC-4D32-9565-37F43F2DA56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DACF3-EAFC-4D32-9565-37F43F2DA56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solidFill>
                  <a:srgbClr val="C00000"/>
                </a:soli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CSCI A201 Spring 2009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6096000" y="6416675"/>
            <a:ext cx="7620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56430C49-DBD6-47B7-8A03-875AFD9E397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  <a:noFill/>
          <a:ln>
            <a:noFill/>
          </a:ln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381000" y="5486400"/>
            <a:ext cx="8458200" cy="76200"/>
          </a:xfrm>
          <a:prstGeom prst="rect">
            <a:avLst/>
          </a:prstGeom>
          <a:solidFill>
            <a:srgbClr val="C00000"/>
          </a:solidFill>
          <a:ln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A201 Spring 2009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0" y="6416675"/>
            <a:ext cx="762000" cy="365125"/>
          </a:xfrm>
        </p:spPr>
        <p:txBody>
          <a:bodyPr/>
          <a:lstStyle/>
          <a:p>
            <a:fld id="{56430C49-DBD6-47B7-8A03-875AFD9E397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ruby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3400" y="5791200"/>
            <a:ext cx="838200" cy="839599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A201 Spring 2009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0" y="6416675"/>
            <a:ext cx="762000" cy="365125"/>
          </a:xfrm>
        </p:spPr>
        <p:txBody>
          <a:bodyPr/>
          <a:lstStyle/>
          <a:p>
            <a:fld id="{56430C49-DBD6-47B7-8A03-875AFD9E39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>
            <a:lvl4pPr>
              <a:buClr>
                <a:srgbClr val="C00000"/>
              </a:buClr>
              <a:buSzPct val="90000"/>
              <a:buFont typeface="Wingdings" pitchFamily="2" charset="2"/>
              <a:buChar char="§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CSCI A 201 Spring 2009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19800" y="6416675"/>
            <a:ext cx="7620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56430C49-DBD6-47B7-8A03-875AFD9E397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ruby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3400" y="5791200"/>
            <a:ext cx="838200" cy="839599"/>
          </a:xfrm>
          <a:prstGeom prst="rect">
            <a:avLst/>
          </a:prstGeom>
        </p:spPr>
      </p:pic>
      <p:pic>
        <p:nvPicPr>
          <p:cNvPr id="8" name="Picture 7" descr="ruby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3400" y="5791200"/>
            <a:ext cx="838200" cy="839599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rgbClr val="C00000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Arial Rounded MT Bold" pitchFamily="34" charset="0"/>
                <a:ea typeface="+mj-ea"/>
                <a:cs typeface="+mj-cs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  <a:noFill/>
          <a:ln>
            <a:noFill/>
          </a:ln>
        </p:spPr>
        <p:txBody>
          <a:bodyPr anchor="t"/>
          <a:lstStyle>
            <a:lvl1pPr marL="73152" indent="0" algn="l">
              <a:buNone/>
              <a:defRPr sz="28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CSCI A201 Spring 2009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19800" y="6416675"/>
            <a:ext cx="7620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56430C49-DBD6-47B7-8A03-875AFD9E397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57200" y="1600200"/>
            <a:ext cx="4038600" cy="4648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48200" y="1600200"/>
            <a:ext cx="4038600" cy="4648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886200" cy="449580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76400"/>
            <a:ext cx="3886200" cy="449580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A201 Spring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096000" y="6416675"/>
            <a:ext cx="762000" cy="365125"/>
          </a:xfrm>
        </p:spPr>
        <p:txBody>
          <a:bodyPr/>
          <a:lstStyle/>
          <a:p>
            <a:fld id="{56430C49-DBD6-47B7-8A03-875AFD9E397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ruby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3400" y="5791200"/>
            <a:ext cx="838200" cy="839599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4648200" y="1524000"/>
            <a:ext cx="4038600" cy="4648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57200" y="1524000"/>
            <a:ext cx="4038600" cy="4648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3886200" cy="762000"/>
          </a:xfrm>
          <a:ln>
            <a:noFill/>
          </a:ln>
        </p:spPr>
        <p:txBody>
          <a:bodyPr anchor="ctr"/>
          <a:lstStyle>
            <a:lvl1pPr marL="0" indent="0">
              <a:buNone/>
              <a:defRPr sz="2400" b="1" i="0" cap="small" baseline="0">
                <a:solidFill>
                  <a:srgbClr val="C00000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4400" y="1600200"/>
            <a:ext cx="3886200" cy="762000"/>
          </a:xfrm>
          <a:ln>
            <a:noFill/>
          </a:ln>
        </p:spPr>
        <p:txBody>
          <a:bodyPr anchor="ctr"/>
          <a:lstStyle>
            <a:lvl1pPr marL="0" indent="0">
              <a:buNone/>
              <a:defRPr sz="2400" b="1" cap="small" baseline="0">
                <a:solidFill>
                  <a:srgbClr val="C00000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33400" y="2438400"/>
            <a:ext cx="3886200" cy="3657600"/>
          </a:xfrm>
          <a:ln>
            <a:noFill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1" y="2438400"/>
            <a:ext cx="3886200" cy="3657600"/>
          </a:xfrm>
          <a:noFill/>
          <a:ln>
            <a:noFill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CSCI A 201 Spring 2009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096000" y="6416675"/>
            <a:ext cx="7620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56430C49-DBD6-47B7-8A03-875AFD9E397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ruby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3400" y="5791200"/>
            <a:ext cx="838200" cy="839599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A201 Spring 2009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019800" y="6416675"/>
            <a:ext cx="762000" cy="365125"/>
          </a:xfrm>
        </p:spPr>
        <p:txBody>
          <a:bodyPr/>
          <a:lstStyle/>
          <a:p>
            <a:fld id="{56430C49-DBD6-47B7-8A03-875AFD9E39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A201 Spring 2009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172200" y="6416675"/>
            <a:ext cx="762000" cy="365125"/>
          </a:xfrm>
        </p:spPr>
        <p:txBody>
          <a:bodyPr/>
          <a:lstStyle/>
          <a:p>
            <a:fld id="{56430C49-DBD6-47B7-8A03-875AFD9E39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A201 Spring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200" y="6416675"/>
            <a:ext cx="762000" cy="365125"/>
          </a:xfrm>
        </p:spPr>
        <p:txBody>
          <a:bodyPr/>
          <a:lstStyle/>
          <a:p>
            <a:fld id="{56430C49-DBD6-47B7-8A03-875AFD9E397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ruby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3400" y="5791200"/>
            <a:ext cx="838200" cy="839599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A201 Spring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096000" y="6416675"/>
            <a:ext cx="762000" cy="365125"/>
          </a:xfrm>
        </p:spPr>
        <p:txBody>
          <a:bodyPr/>
          <a:lstStyle/>
          <a:p>
            <a:fld id="{56430C49-DBD6-47B7-8A03-875AFD9E39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CSCI A 201 Spring 2009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0960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rgbClr val="C00000"/>
                </a:solidFill>
              </a:defRPr>
            </a:lvl1pPr>
          </a:lstStyle>
          <a:p>
            <a:fld id="{56430C49-DBD6-47B7-8A03-875AFD9E397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ruby_logo.gif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153400" y="5791200"/>
            <a:ext cx="838200" cy="8395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ransition spd="med">
    <p:fade thruBlk="1"/>
  </p:transition>
  <p:timing>
    <p:tnLst>
      <p:par>
        <p:cTn id="1" dur="indefinite" restart="never" nodeType="tmRoot"/>
      </p:par>
    </p:tnLst>
  </p:timing>
  <p:hf hdr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solidFill>
            <a:srgbClr val="C00000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Microsoft YaHei" pitchFamily="34" charset="-122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rgbClr val="C00000"/>
        </a:buClr>
        <a:buSzPct val="100000"/>
        <a:buFont typeface="Arial" pitchFamily="34" charset="0"/>
        <a:buChar char="●"/>
        <a:defRPr kumimoji="0" sz="28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rgbClr val="C00000"/>
        </a:buClr>
        <a:buSzPct val="90000"/>
        <a:buFont typeface="Wingdings 2"/>
        <a:buChar char=""/>
        <a:defRPr kumimoji="0" sz="24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rgbClr val="C00000"/>
        </a:buClr>
        <a:buSzPct val="150000"/>
        <a:buFont typeface="Arial" pitchFamily="34" charset="0"/>
        <a:buChar char="•"/>
        <a:defRPr kumimoji="0" sz="22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rgbClr val="C00000"/>
        </a:buClr>
        <a:buSzPct val="74000"/>
        <a:buFont typeface="Wingdings 3" pitchFamily="18" charset="2"/>
        <a:buChar char=""/>
        <a:defRPr kumimoji="0" sz="20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rgbClr val="C00000"/>
        </a:buClr>
        <a:buFont typeface="Arial" pitchFamily="34" charset="0"/>
        <a:buChar char="•"/>
        <a:defRPr kumimoji="0" sz="20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Object-oriented Programming with Ruby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Robert Batzinger</a:t>
            </a:r>
          </a:p>
          <a:p>
            <a:r>
              <a:rPr lang="en-US" dirty="0" smtClean="0"/>
              <a:t>CSCI A-201</a:t>
            </a:r>
          </a:p>
          <a:p>
            <a:r>
              <a:rPr lang="en-US" dirty="0" smtClean="0"/>
              <a:t>Spring 2009</a:t>
            </a:r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381000"/>
            <a:ext cx="9144000" cy="6096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5105400"/>
            <a:ext cx="9144000" cy="6096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Long</a:t>
            </a:r>
            <a:r>
              <a:rPr lang="en-US" baseline="0" dirty="0" smtClean="0"/>
              <a:t> Hand Technique (2)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lvl="0">
              <a:buNone/>
              <a:defRPr/>
            </a:pPr>
            <a:r>
              <a:rPr lang="en-US" dirty="0" smtClean="0"/>
              <a:t># </a:t>
            </a:r>
            <a:r>
              <a:rPr lang="en-US" dirty="0" err="1" smtClean="0"/>
              <a:t>Accessor</a:t>
            </a:r>
            <a:r>
              <a:rPr lang="en-US" dirty="0" smtClean="0"/>
              <a:t>  Functions</a:t>
            </a:r>
          </a:p>
          <a:p>
            <a:pPr lvl="0">
              <a:buNone/>
              <a:defRPr/>
            </a:pPr>
            <a:r>
              <a:rPr lang="en-US" dirty="0" smtClean="0"/>
              <a:t>        def x</a:t>
            </a:r>
          </a:p>
          <a:p>
            <a:pPr lvl="0">
              <a:buNone/>
              <a:defRPr/>
            </a:pPr>
            <a:r>
              <a:rPr lang="en-US" dirty="0" smtClean="0"/>
              <a:t>               @x </a:t>
            </a:r>
          </a:p>
          <a:p>
            <a:pPr lvl="0">
              <a:buNone/>
              <a:defRPr/>
            </a:pPr>
            <a:r>
              <a:rPr lang="en-US" dirty="0" smtClean="0"/>
              <a:t>        end</a:t>
            </a:r>
          </a:p>
          <a:p>
            <a:pPr lvl="0">
              <a:buNone/>
              <a:defRPr/>
            </a:pPr>
            <a:endParaRPr lang="en-US" dirty="0" smtClean="0"/>
          </a:p>
          <a:p>
            <a:pPr lvl="0">
              <a:buNone/>
              <a:defRPr/>
            </a:pPr>
            <a:r>
              <a:rPr lang="en-US" dirty="0" smtClean="0"/>
              <a:t>        def y</a:t>
            </a:r>
          </a:p>
          <a:p>
            <a:pPr lvl="0">
              <a:buNone/>
              <a:defRPr/>
            </a:pPr>
            <a:r>
              <a:rPr lang="en-US" dirty="0" smtClean="0"/>
              <a:t>               @y</a:t>
            </a:r>
          </a:p>
          <a:p>
            <a:pPr lvl="0">
              <a:buNone/>
              <a:defRPr/>
            </a:pPr>
            <a:r>
              <a:rPr lang="en-US" dirty="0" smtClean="0"/>
              <a:t>         end</a:t>
            </a:r>
          </a:p>
          <a:p>
            <a:pPr lvl="0">
              <a:buNone/>
              <a:defRPr/>
            </a:pPr>
            <a:endParaRPr lang="en-US" dirty="0" smtClean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# Setter Functions</a:t>
            </a:r>
          </a:p>
          <a:p>
            <a:pPr>
              <a:buNone/>
            </a:pPr>
            <a:r>
              <a:rPr lang="en-US" dirty="0" smtClean="0"/>
              <a:t>       def x=(value)</a:t>
            </a:r>
          </a:p>
          <a:p>
            <a:pPr>
              <a:buNone/>
            </a:pPr>
            <a:r>
              <a:rPr lang="en-US" dirty="0" smtClean="0"/>
              <a:t>              @x = value</a:t>
            </a:r>
          </a:p>
          <a:p>
            <a:pPr>
              <a:buNone/>
            </a:pPr>
            <a:r>
              <a:rPr lang="en-US" dirty="0" smtClean="0"/>
              <a:t>       end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def y=(value)</a:t>
            </a:r>
          </a:p>
          <a:p>
            <a:pPr>
              <a:buNone/>
            </a:pPr>
            <a:r>
              <a:rPr lang="en-US" dirty="0" smtClean="0"/>
              <a:t>              @y = value</a:t>
            </a:r>
          </a:p>
          <a:p>
            <a:pPr>
              <a:buNone/>
            </a:pPr>
            <a:r>
              <a:rPr lang="en-US" dirty="0" smtClean="0"/>
              <a:t>       end</a:t>
            </a:r>
          </a:p>
          <a:p>
            <a:pPr>
              <a:buNone/>
            </a:pPr>
            <a:r>
              <a:rPr lang="en-US" dirty="0" smtClean="0"/>
              <a:t>end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 201 Spring 2009</a:t>
            </a: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248400" cy="1143000"/>
          </a:xfrm>
        </p:spPr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962400" cy="46482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100" dirty="0" smtClean="0"/>
              <a:t>class Vector</a:t>
            </a:r>
          </a:p>
          <a:p>
            <a:pPr>
              <a:buNone/>
            </a:pPr>
            <a:endParaRPr lang="en-US" sz="2100" dirty="0" smtClean="0"/>
          </a:p>
          <a:p>
            <a:pPr>
              <a:buNone/>
            </a:pPr>
            <a:r>
              <a:rPr lang="en-US" sz="2100" dirty="0" smtClean="0"/>
              <a:t># Constructor</a:t>
            </a:r>
          </a:p>
          <a:p>
            <a:pPr>
              <a:buNone/>
            </a:pPr>
            <a:r>
              <a:rPr lang="en-US" sz="2100" dirty="0" smtClean="0"/>
              <a:t>     def initialize(</a:t>
            </a:r>
            <a:r>
              <a:rPr lang="en-US" sz="2100" dirty="0" err="1" smtClean="0"/>
              <a:t>x,y</a:t>
            </a:r>
            <a:r>
              <a:rPr lang="en-US" sz="2100" dirty="0" smtClean="0"/>
              <a:t>)</a:t>
            </a:r>
          </a:p>
          <a:p>
            <a:pPr>
              <a:buNone/>
            </a:pPr>
            <a:r>
              <a:rPr lang="en-US" sz="2100" dirty="0" smtClean="0"/>
              <a:t>         @x = x</a:t>
            </a:r>
          </a:p>
          <a:p>
            <a:pPr>
              <a:buNone/>
            </a:pPr>
            <a:r>
              <a:rPr lang="en-US" sz="2100" dirty="0" smtClean="0"/>
              <a:t>         @y = y</a:t>
            </a:r>
          </a:p>
          <a:p>
            <a:pPr>
              <a:buNone/>
            </a:pPr>
            <a:r>
              <a:rPr lang="en-US" sz="2100" dirty="0" smtClean="0"/>
              <a:t>     end</a:t>
            </a:r>
          </a:p>
          <a:p>
            <a:pPr>
              <a:buNone/>
            </a:pPr>
            <a:endParaRPr lang="en-US" sz="2100" dirty="0" smtClean="0"/>
          </a:p>
          <a:p>
            <a:pPr>
              <a:buNone/>
            </a:pPr>
            <a:r>
              <a:rPr lang="en-US" sz="2100" dirty="0" smtClean="0"/>
              <a:t># Display Format</a:t>
            </a:r>
          </a:p>
          <a:p>
            <a:pPr>
              <a:buNone/>
            </a:pPr>
            <a:r>
              <a:rPr lang="en-US" sz="2100" dirty="0" smtClean="0"/>
              <a:t>     def </a:t>
            </a:r>
            <a:r>
              <a:rPr lang="en-US" sz="2100" dirty="0" err="1" smtClean="0"/>
              <a:t>to_s</a:t>
            </a:r>
            <a:r>
              <a:rPr lang="en-US" sz="2100" dirty="0" smtClean="0"/>
              <a:t> </a:t>
            </a:r>
          </a:p>
          <a:p>
            <a:pPr>
              <a:buNone/>
            </a:pPr>
            <a:r>
              <a:rPr lang="en-US" sz="2100" dirty="0" smtClean="0"/>
              <a:t>           “(#{@x}, #{@y})”</a:t>
            </a:r>
          </a:p>
          <a:p>
            <a:pPr>
              <a:buNone/>
            </a:pPr>
            <a:r>
              <a:rPr lang="en-US" sz="2100" dirty="0" smtClean="0"/>
              <a:t>     end</a:t>
            </a:r>
          </a:p>
          <a:p>
            <a:pPr>
              <a:buNone/>
            </a:pPr>
            <a:endParaRPr lang="en-US" sz="2100" dirty="0" smtClean="0"/>
          </a:p>
          <a:p>
            <a:pPr lvl="0">
              <a:buNone/>
              <a:defRPr/>
            </a:pPr>
            <a:r>
              <a:rPr lang="en-US" sz="2400" dirty="0" smtClean="0"/>
              <a:t># </a:t>
            </a:r>
            <a:r>
              <a:rPr lang="en-US" sz="2400" dirty="0" err="1" smtClean="0"/>
              <a:t>Accessor</a:t>
            </a:r>
            <a:r>
              <a:rPr lang="en-US" sz="2400" dirty="0" smtClean="0"/>
              <a:t>  Functions</a:t>
            </a:r>
          </a:p>
          <a:p>
            <a:pPr lvl="0">
              <a:buNone/>
              <a:defRPr/>
            </a:pPr>
            <a:r>
              <a:rPr lang="en-US" sz="2400" dirty="0" smtClean="0"/>
              <a:t>        def x</a:t>
            </a:r>
          </a:p>
          <a:p>
            <a:pPr lvl="0">
              <a:buNone/>
              <a:defRPr/>
            </a:pPr>
            <a:r>
              <a:rPr lang="en-US" sz="2400" dirty="0" smtClean="0"/>
              <a:t>               @x </a:t>
            </a:r>
          </a:p>
          <a:p>
            <a:pPr lvl="0">
              <a:buNone/>
              <a:defRPr/>
            </a:pPr>
            <a:r>
              <a:rPr lang="en-US" sz="2400" dirty="0" smtClean="0"/>
              <a:t>        end</a:t>
            </a:r>
          </a:p>
          <a:p>
            <a:pPr>
              <a:buNone/>
            </a:pPr>
            <a:endParaRPr lang="en-US" sz="2100" dirty="0" smtClean="0"/>
          </a:p>
          <a:p>
            <a:pPr>
              <a:buNone/>
            </a:pPr>
            <a:endParaRPr lang="en-US" sz="2100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A201 Spring 2009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9" name="Content Placeholder 11" descr="vector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81801" y="0"/>
            <a:ext cx="2362199" cy="2717517"/>
          </a:xfrm>
        </p:spPr>
      </p:pic>
      <p:sp>
        <p:nvSpPr>
          <p:cNvPr id="7" name="TextBox 6"/>
          <p:cNvSpPr txBox="1"/>
          <p:nvPr/>
        </p:nvSpPr>
        <p:spPr>
          <a:xfrm>
            <a:off x="4724400" y="1524000"/>
            <a:ext cx="3810000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None/>
              <a:defRPr/>
            </a:pPr>
            <a:endParaRPr lang="en-US" sz="1900" dirty="0" smtClean="0"/>
          </a:p>
          <a:p>
            <a:pPr lvl="0">
              <a:buNone/>
              <a:defRPr/>
            </a:pPr>
            <a:r>
              <a:rPr lang="en-US" sz="1900" dirty="0" smtClean="0"/>
              <a:t>        def y</a:t>
            </a:r>
          </a:p>
          <a:p>
            <a:pPr lvl="0">
              <a:buNone/>
              <a:defRPr/>
            </a:pPr>
            <a:r>
              <a:rPr lang="en-US" sz="1900" dirty="0" smtClean="0"/>
              <a:t>               @y</a:t>
            </a:r>
          </a:p>
          <a:p>
            <a:pPr lvl="0">
              <a:buNone/>
              <a:defRPr/>
            </a:pPr>
            <a:r>
              <a:rPr lang="en-US" sz="1900" dirty="0" smtClean="0"/>
              <a:t>         end</a:t>
            </a:r>
          </a:p>
          <a:p>
            <a:pPr>
              <a:buNone/>
            </a:pPr>
            <a:endParaRPr lang="en-US" sz="1900" dirty="0" smtClean="0"/>
          </a:p>
          <a:p>
            <a:pPr>
              <a:buNone/>
            </a:pPr>
            <a:r>
              <a:rPr lang="en-US" sz="1900" dirty="0" smtClean="0"/>
              <a:t># Setter Functions</a:t>
            </a:r>
          </a:p>
          <a:p>
            <a:pPr>
              <a:buNone/>
            </a:pPr>
            <a:r>
              <a:rPr lang="en-US" sz="1900" dirty="0" smtClean="0"/>
              <a:t>       def x=(value)</a:t>
            </a:r>
          </a:p>
          <a:p>
            <a:pPr>
              <a:buNone/>
            </a:pPr>
            <a:r>
              <a:rPr lang="en-US" sz="1900" dirty="0" smtClean="0"/>
              <a:t>              @x = value</a:t>
            </a:r>
          </a:p>
          <a:p>
            <a:pPr>
              <a:buNone/>
            </a:pPr>
            <a:r>
              <a:rPr lang="en-US" sz="1900" dirty="0" smtClean="0"/>
              <a:t>       end</a:t>
            </a:r>
          </a:p>
          <a:p>
            <a:pPr>
              <a:buNone/>
            </a:pPr>
            <a:endParaRPr lang="en-US" sz="1900" dirty="0" smtClean="0"/>
          </a:p>
          <a:p>
            <a:pPr>
              <a:buNone/>
            </a:pPr>
            <a:r>
              <a:rPr lang="en-US" sz="1900" dirty="0" smtClean="0"/>
              <a:t>       def y=(value)</a:t>
            </a:r>
          </a:p>
          <a:p>
            <a:pPr>
              <a:buNone/>
            </a:pPr>
            <a:r>
              <a:rPr lang="en-US" sz="1900" dirty="0" smtClean="0"/>
              <a:t>              @y = value</a:t>
            </a:r>
          </a:p>
          <a:p>
            <a:pPr>
              <a:buNone/>
            </a:pPr>
            <a:r>
              <a:rPr lang="en-US" sz="1900" dirty="0" smtClean="0"/>
              <a:t>       end</a:t>
            </a:r>
          </a:p>
          <a:p>
            <a:pPr>
              <a:buNone/>
            </a:pPr>
            <a:r>
              <a:rPr lang="en-US" sz="1900" dirty="0" smtClean="0"/>
              <a:t>end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 a Class Definition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Place the class definition in a file</a:t>
            </a:r>
          </a:p>
          <a:p>
            <a:r>
              <a:rPr lang="en-US" dirty="0" smtClean="0"/>
              <a:t>Open the interactive mode of Ruby</a:t>
            </a:r>
          </a:p>
          <a:p>
            <a:r>
              <a:rPr lang="en-US" dirty="0" smtClean="0"/>
              <a:t>Read in the file</a:t>
            </a:r>
          </a:p>
          <a:p>
            <a:r>
              <a:rPr lang="en-US" dirty="0" smtClean="0"/>
              <a:t>Create an object</a:t>
            </a:r>
          </a:p>
          <a:p>
            <a:r>
              <a:rPr lang="en-US" dirty="0" smtClean="0"/>
              <a:t>Test out the methods using the object</a:t>
            </a:r>
          </a:p>
          <a:p>
            <a:r>
              <a:rPr lang="en-US" dirty="0" smtClean="0"/>
              <a:t>Examine the object to ensure correctness </a:t>
            </a:r>
            <a:endParaRPr lang="en-US" dirty="0"/>
          </a:p>
        </p:txBody>
      </p:sp>
      <p:pic>
        <p:nvPicPr>
          <p:cNvPr id="11" name="Content Placeholder 10" descr="screen.gif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r="39685" b="38853"/>
          <a:stretch>
            <a:fillRect/>
          </a:stretch>
        </p:blipFill>
        <p:spPr>
          <a:xfrm>
            <a:off x="4741809" y="1676400"/>
            <a:ext cx="3716391" cy="4398044"/>
          </a:xfr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 201 Spring 2009</a:t>
            </a: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Ruby Shortcut</a:t>
            </a:r>
            <a:r>
              <a:rPr lang="en-US" baseline="0" dirty="0" smtClean="0"/>
              <a:t> Methods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class Vector</a:t>
            </a:r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attr_accessor</a:t>
            </a:r>
            <a:r>
              <a:rPr lang="en-US" dirty="0" smtClean="0"/>
              <a:t> :x, :y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def initialize(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           @x = x</a:t>
            </a:r>
          </a:p>
          <a:p>
            <a:pPr>
              <a:buNone/>
            </a:pPr>
            <a:r>
              <a:rPr lang="en-US" dirty="0" smtClean="0"/>
              <a:t>            @y = y</a:t>
            </a:r>
          </a:p>
          <a:p>
            <a:pPr>
              <a:buNone/>
            </a:pPr>
            <a:r>
              <a:rPr lang="en-US" dirty="0" smtClean="0"/>
              <a:t>        end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def </a:t>
            </a:r>
            <a:r>
              <a:rPr lang="en-US" dirty="0" err="1" smtClean="0"/>
              <a:t>to_s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”(#{@x}, #{@y})” </a:t>
            </a:r>
          </a:p>
          <a:p>
            <a:pPr>
              <a:buNone/>
            </a:pPr>
            <a:r>
              <a:rPr lang="en-US" dirty="0" smtClean="0"/>
              <a:t>        end</a:t>
            </a:r>
          </a:p>
          <a:p>
            <a:pPr>
              <a:buNone/>
            </a:pPr>
            <a:r>
              <a:rPr lang="en-US" dirty="0" smtClean="0"/>
              <a:t>end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Instance variable declared using symbols</a:t>
            </a:r>
          </a:p>
          <a:p>
            <a:r>
              <a:rPr lang="en-US" dirty="0" err="1" smtClean="0"/>
              <a:t>Accessor</a:t>
            </a:r>
            <a:r>
              <a:rPr lang="en-US" dirty="0" smtClean="0"/>
              <a:t> and setter methods are automatically created</a:t>
            </a:r>
          </a:p>
          <a:p>
            <a:r>
              <a:rPr lang="en-US" dirty="0" smtClean="0"/>
              <a:t>Delivers same functionality with less work</a:t>
            </a:r>
          </a:p>
          <a:p>
            <a:r>
              <a:rPr lang="en-US" dirty="0" err="1" smtClean="0"/>
              <a:t>attr_reader</a:t>
            </a:r>
            <a:r>
              <a:rPr lang="en-US" dirty="0" smtClean="0"/>
              <a:t> and </a:t>
            </a:r>
            <a:r>
              <a:rPr lang="en-US" dirty="0" err="1" smtClean="0"/>
              <a:t>attr_writer</a:t>
            </a:r>
            <a:r>
              <a:rPr lang="en-US" dirty="0" smtClean="0"/>
              <a:t> methods are available if only </a:t>
            </a:r>
            <a:r>
              <a:rPr lang="en-US" dirty="0" err="1" smtClean="0"/>
              <a:t>accessor</a:t>
            </a:r>
            <a:r>
              <a:rPr lang="en-US" dirty="0" smtClean="0"/>
              <a:t> or setter methods are required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 201 Spring 2009</a:t>
            </a: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Comparing to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class Vector</a:t>
            </a:r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attr_accessor</a:t>
            </a:r>
            <a:r>
              <a:rPr lang="en-US" dirty="0" smtClean="0"/>
              <a:t> :x, :y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def initialize(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           @x = x</a:t>
            </a:r>
          </a:p>
          <a:p>
            <a:pPr>
              <a:buNone/>
            </a:pPr>
            <a:r>
              <a:rPr lang="en-US" dirty="0" smtClean="0"/>
              <a:t>            @y = y</a:t>
            </a:r>
          </a:p>
          <a:p>
            <a:pPr>
              <a:buNone/>
            </a:pPr>
            <a:r>
              <a:rPr lang="en-US" dirty="0" smtClean="0"/>
              <a:t>        end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def </a:t>
            </a:r>
            <a:r>
              <a:rPr lang="en-US" dirty="0" err="1" smtClean="0"/>
              <a:t>to_s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”(#{@x}, #{@y})” </a:t>
            </a:r>
          </a:p>
          <a:p>
            <a:pPr>
              <a:buNone/>
            </a:pPr>
            <a:r>
              <a:rPr lang="en-US" dirty="0" smtClean="0"/>
              <a:t>        end</a:t>
            </a:r>
          </a:p>
          <a:p>
            <a:pPr>
              <a:buNone/>
            </a:pPr>
            <a:r>
              <a:rPr lang="en-US" dirty="0" smtClean="0"/>
              <a:t>end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A201 Spring 2009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9" name="Content Placeholder 11" descr="vector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95800" y="1752600"/>
            <a:ext cx="3907971" cy="4495800"/>
          </a:xfrm>
        </p:spPr>
      </p:pic>
    </p:spTree>
  </p:cSld>
  <p:clrMapOvr>
    <a:masterClrMapping/>
  </p:clrMapOvr>
  <p:transition spd="med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14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Shortcut </a:t>
            </a:r>
            <a:r>
              <a:rPr lang="en-US" dirty="0" err="1" smtClean="0"/>
              <a:t>vs</a:t>
            </a:r>
            <a:r>
              <a:rPr lang="en-US" dirty="0" smtClean="0"/>
              <a:t> Long-Hand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endParaRPr lang="en-US" sz="5000" dirty="0" smtClean="0"/>
          </a:p>
          <a:p>
            <a:pPr>
              <a:buNone/>
            </a:pPr>
            <a:r>
              <a:rPr lang="en-US" sz="5500" dirty="0" smtClean="0"/>
              <a:t>class Vector</a:t>
            </a:r>
          </a:p>
          <a:p>
            <a:pPr>
              <a:buNone/>
            </a:pPr>
            <a:r>
              <a:rPr lang="en-US" sz="5500" dirty="0" smtClean="0"/>
              <a:t>       </a:t>
            </a:r>
            <a:r>
              <a:rPr lang="en-US" sz="5500" dirty="0" err="1" smtClean="0"/>
              <a:t>attr_accessor</a:t>
            </a:r>
            <a:r>
              <a:rPr lang="en-US" sz="5500" dirty="0" smtClean="0"/>
              <a:t> :x, :y</a:t>
            </a:r>
          </a:p>
          <a:p>
            <a:pPr>
              <a:buNone/>
            </a:pPr>
            <a:endParaRPr lang="en-US" sz="5500" dirty="0" smtClean="0"/>
          </a:p>
          <a:p>
            <a:pPr>
              <a:buNone/>
            </a:pPr>
            <a:r>
              <a:rPr lang="en-US" sz="5500" dirty="0" smtClean="0"/>
              <a:t>       def initialize(</a:t>
            </a:r>
            <a:r>
              <a:rPr lang="en-US" sz="5500" dirty="0" err="1" smtClean="0"/>
              <a:t>x,y</a:t>
            </a:r>
            <a:r>
              <a:rPr lang="en-US" sz="5500" dirty="0" smtClean="0"/>
              <a:t>)</a:t>
            </a:r>
          </a:p>
          <a:p>
            <a:pPr>
              <a:buNone/>
            </a:pPr>
            <a:r>
              <a:rPr lang="en-US" sz="5500" dirty="0" smtClean="0"/>
              <a:t>            @x = x</a:t>
            </a:r>
          </a:p>
          <a:p>
            <a:pPr>
              <a:buNone/>
            </a:pPr>
            <a:r>
              <a:rPr lang="en-US" sz="5500" dirty="0" smtClean="0"/>
              <a:t>            @y = y</a:t>
            </a:r>
          </a:p>
          <a:p>
            <a:pPr>
              <a:buNone/>
            </a:pPr>
            <a:r>
              <a:rPr lang="en-US" sz="5500" dirty="0" smtClean="0"/>
              <a:t>        end</a:t>
            </a:r>
          </a:p>
          <a:p>
            <a:pPr>
              <a:buNone/>
            </a:pPr>
            <a:endParaRPr lang="en-US" sz="5500" dirty="0" smtClean="0"/>
          </a:p>
          <a:p>
            <a:pPr>
              <a:buNone/>
            </a:pPr>
            <a:r>
              <a:rPr lang="en-US" sz="5500" dirty="0" smtClean="0"/>
              <a:t>        def </a:t>
            </a:r>
            <a:r>
              <a:rPr lang="en-US" sz="5500" dirty="0" err="1" smtClean="0"/>
              <a:t>to_s</a:t>
            </a:r>
            <a:endParaRPr lang="en-US" sz="5500" dirty="0" smtClean="0"/>
          </a:p>
          <a:p>
            <a:pPr>
              <a:buNone/>
            </a:pPr>
            <a:r>
              <a:rPr lang="en-US" sz="5500" dirty="0" smtClean="0"/>
              <a:t>            ”(#{@x}, #{@y})” </a:t>
            </a:r>
          </a:p>
          <a:p>
            <a:pPr>
              <a:buNone/>
            </a:pPr>
            <a:r>
              <a:rPr lang="en-US" sz="5500" dirty="0" smtClean="0"/>
              <a:t>        end</a:t>
            </a:r>
          </a:p>
          <a:p>
            <a:pPr>
              <a:buNone/>
            </a:pPr>
            <a:r>
              <a:rPr lang="en-US" sz="5500" dirty="0" smtClean="0"/>
              <a:t>end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0"/>
            <a:ext cx="4572000" cy="6858000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class Vector</a:t>
            </a:r>
          </a:p>
          <a:p>
            <a:pPr>
              <a:buNone/>
            </a:pPr>
            <a:r>
              <a:rPr lang="en-US" sz="1400" dirty="0" smtClean="0"/>
              <a:t>      def initialize(</a:t>
            </a:r>
            <a:r>
              <a:rPr lang="en-US" sz="1400" dirty="0" err="1" smtClean="0"/>
              <a:t>x,y</a:t>
            </a:r>
            <a:r>
              <a:rPr lang="en-US" sz="1400" dirty="0" smtClean="0"/>
              <a:t>) # Constructor</a:t>
            </a:r>
          </a:p>
          <a:p>
            <a:pPr>
              <a:buNone/>
            </a:pPr>
            <a:r>
              <a:rPr lang="en-US" sz="1400" dirty="0" smtClean="0"/>
              <a:t>         @x = x;          @y = y</a:t>
            </a:r>
          </a:p>
          <a:p>
            <a:pPr>
              <a:buNone/>
            </a:pPr>
            <a:r>
              <a:rPr lang="en-US" sz="1400" dirty="0" smtClean="0"/>
              <a:t>       end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       def </a:t>
            </a:r>
            <a:r>
              <a:rPr lang="en-US" sz="1400" dirty="0" err="1" smtClean="0"/>
              <a:t>to_s</a:t>
            </a:r>
            <a:r>
              <a:rPr lang="en-US" sz="1400" dirty="0" smtClean="0"/>
              <a:t>         # Display Format</a:t>
            </a:r>
          </a:p>
          <a:p>
            <a:pPr>
              <a:buNone/>
            </a:pPr>
            <a:r>
              <a:rPr lang="en-US" sz="1400" dirty="0" smtClean="0"/>
              <a:t>           “(#{@x}, #{@y})”</a:t>
            </a:r>
          </a:p>
          <a:p>
            <a:pPr>
              <a:buNone/>
            </a:pPr>
            <a:r>
              <a:rPr lang="en-US" sz="1400" dirty="0" smtClean="0"/>
              <a:t>       end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       def x=(value) # Setter Functions</a:t>
            </a:r>
          </a:p>
          <a:p>
            <a:pPr>
              <a:buNone/>
            </a:pPr>
            <a:r>
              <a:rPr lang="en-US" sz="1400" dirty="0" smtClean="0"/>
              <a:t>              @x = value</a:t>
            </a:r>
          </a:p>
          <a:p>
            <a:pPr>
              <a:buNone/>
            </a:pPr>
            <a:r>
              <a:rPr lang="en-US" sz="1400" dirty="0" smtClean="0"/>
              <a:t>       end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       def y=(value)</a:t>
            </a:r>
          </a:p>
          <a:p>
            <a:pPr>
              <a:buNone/>
            </a:pPr>
            <a:r>
              <a:rPr lang="en-US" sz="1400" dirty="0" smtClean="0"/>
              <a:t>              @y = value</a:t>
            </a:r>
          </a:p>
          <a:p>
            <a:pPr>
              <a:buNone/>
            </a:pPr>
            <a:r>
              <a:rPr lang="en-US" sz="1400" dirty="0" smtClean="0"/>
              <a:t>       end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  <a:defRPr/>
            </a:pPr>
            <a:r>
              <a:rPr lang="en-US" sz="1400" dirty="0" smtClean="0"/>
              <a:t>       def x               # </a:t>
            </a:r>
            <a:r>
              <a:rPr lang="en-US" sz="1400" dirty="0" err="1" smtClean="0"/>
              <a:t>Accessor</a:t>
            </a:r>
            <a:r>
              <a:rPr lang="en-US" sz="1400" dirty="0" smtClean="0"/>
              <a:t>  Functions</a:t>
            </a:r>
          </a:p>
          <a:p>
            <a:pPr lvl="0">
              <a:buNone/>
              <a:defRPr/>
            </a:pPr>
            <a:r>
              <a:rPr lang="en-US" sz="1400" dirty="0" smtClean="0"/>
              <a:t>               @x </a:t>
            </a:r>
          </a:p>
          <a:p>
            <a:pPr lvl="0">
              <a:buNone/>
              <a:defRPr/>
            </a:pPr>
            <a:r>
              <a:rPr lang="en-US" sz="1400" dirty="0" smtClean="0"/>
              <a:t>        end</a:t>
            </a:r>
          </a:p>
          <a:p>
            <a:pPr lvl="0">
              <a:buNone/>
              <a:defRPr/>
            </a:pPr>
            <a:endParaRPr lang="en-US" sz="1400" dirty="0" smtClean="0"/>
          </a:p>
          <a:p>
            <a:pPr lvl="0">
              <a:buNone/>
              <a:defRPr/>
            </a:pPr>
            <a:r>
              <a:rPr lang="en-US" sz="1400" dirty="0" smtClean="0"/>
              <a:t>        def y</a:t>
            </a:r>
          </a:p>
          <a:p>
            <a:pPr lvl="0">
              <a:buNone/>
              <a:defRPr/>
            </a:pPr>
            <a:r>
              <a:rPr lang="en-US" sz="1400" dirty="0" smtClean="0"/>
              <a:t>               @y</a:t>
            </a:r>
          </a:p>
          <a:p>
            <a:pPr lvl="0">
              <a:buNone/>
              <a:defRPr/>
            </a:pPr>
            <a:r>
              <a:rPr lang="en-US" sz="1400" dirty="0" smtClean="0"/>
              <a:t>        end</a:t>
            </a:r>
          </a:p>
          <a:p>
            <a:pPr>
              <a:buNone/>
            </a:pPr>
            <a:r>
              <a:rPr lang="en-US" sz="1400" dirty="0" smtClean="0"/>
              <a:t>end</a:t>
            </a:r>
          </a:p>
          <a:p>
            <a:pPr>
              <a:buNone/>
            </a:pPr>
            <a:endParaRPr lang="en-US" sz="11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A201 Spring 2009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Predicate</a:t>
            </a:r>
            <a:r>
              <a:rPr lang="en-US" baseline="0" dirty="0" smtClean="0"/>
              <a:t> Methods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Inquires about a particular state</a:t>
            </a:r>
          </a:p>
          <a:p>
            <a:r>
              <a:rPr lang="en-US" dirty="0" smtClean="0"/>
              <a:t>Returns a true or false answer</a:t>
            </a:r>
          </a:p>
          <a:p>
            <a:r>
              <a:rPr lang="en-US" dirty="0" smtClean="0"/>
              <a:t>Usually has a ? At the end of the name</a:t>
            </a:r>
          </a:p>
          <a:p>
            <a:r>
              <a:rPr lang="en-US" dirty="0" smtClean="0"/>
              <a:t>Can be the result of </a:t>
            </a:r>
            <a:r>
              <a:rPr lang="en-US" dirty="0" smtClean="0"/>
              <a:t>an expression or mere return a constant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def </a:t>
            </a:r>
            <a:r>
              <a:rPr lang="en-US" dirty="0" err="1" smtClean="0"/>
              <a:t>unit_vector</a:t>
            </a:r>
            <a:r>
              <a:rPr lang="en-US" dirty="0" smtClean="0"/>
              <a:t>?</a:t>
            </a:r>
          </a:p>
          <a:p>
            <a:pPr>
              <a:buNone/>
            </a:pPr>
            <a:r>
              <a:rPr lang="en-US" dirty="0" smtClean="0"/>
              <a:t>            dist = @x * @x</a:t>
            </a:r>
          </a:p>
          <a:p>
            <a:pPr>
              <a:buNone/>
            </a:pPr>
            <a:r>
              <a:rPr lang="en-US" dirty="0" smtClean="0"/>
              <a:t>            dist += @y * @y</a:t>
            </a:r>
          </a:p>
          <a:p>
            <a:pPr>
              <a:buNone/>
            </a:pPr>
            <a:r>
              <a:rPr lang="en-US" dirty="0" smtClean="0"/>
              <a:t>            dist == 1</a:t>
            </a:r>
          </a:p>
          <a:p>
            <a:pPr>
              <a:buNone/>
            </a:pPr>
            <a:r>
              <a:rPr lang="en-US" dirty="0" smtClean="0"/>
              <a:t>    end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def </a:t>
            </a:r>
            <a:r>
              <a:rPr lang="en-US" dirty="0" smtClean="0"/>
              <a:t>vector</a:t>
            </a:r>
            <a:r>
              <a:rPr lang="en-US" dirty="0" smtClean="0"/>
              <a:t>?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 true</a:t>
            </a:r>
          </a:p>
          <a:p>
            <a:pPr>
              <a:buNone/>
            </a:pPr>
            <a:r>
              <a:rPr lang="en-US" dirty="0" smtClean="0"/>
              <a:t>     end    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 201 Spring 2009</a:t>
            </a: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lecture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A201 Spring 2009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1" kern="1200" cap="none" baseline="0" dirty="0" smtClean="0">
                <a:ln w="6350">
                  <a:noFill/>
                </a:ln>
                <a:solidFill>
                  <a:srgbClr val="C00000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Microsoft YaHei" pitchFamily="34" charset="-122"/>
                <a:ea typeface="+mj-ea"/>
                <a:cs typeface="+mj-cs"/>
              </a:rPr>
              <a:t>Cl</a:t>
            </a:r>
            <a:r>
              <a:rPr kumimoji="0" lang="en-US" sz="4100" b="1" kern="1200" cap="none" baseline="0" dirty="0" smtClean="0">
                <a:ln w="6350">
                  <a:noFill/>
                </a:ln>
                <a:solidFill>
                  <a:srgbClr val="C00000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Microsoft YaHei" pitchFamily="34" charset="-122"/>
                <a:ea typeface="+mj-ea"/>
                <a:cs typeface="+mj-cs"/>
              </a:rPr>
              <a:t>ass components:</a:t>
            </a:r>
            <a:endParaRPr kumimoji="0" lang="en-US" sz="2700" b="1" kern="1200" cap="none" baseline="0" dirty="0" smtClean="0">
              <a:ln w="6350">
                <a:noFill/>
              </a:ln>
              <a:solidFill>
                <a:schemeClr val="tx1"/>
              </a:solidFill>
              <a:effectLst/>
              <a:latin typeface="Microsoft YaHei" pitchFamily="34" charset="-122"/>
              <a:ea typeface="+mj-ea"/>
              <a:cs typeface="+mj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A201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b="1" dirty="0" smtClean="0">
                <a:ln w="6350">
                  <a:noFill/>
                </a:ln>
                <a:latin typeface="Microsoft YaHei" pitchFamily="34" charset="-122"/>
              </a:rPr>
              <a:t>mplementing </a:t>
            </a:r>
            <a:r>
              <a:rPr lang="en-US" dirty="0" smtClean="0"/>
              <a:t>a</a:t>
            </a:r>
            <a:r>
              <a:rPr lang="en-US" b="1" dirty="0" smtClean="0">
                <a:ln w="6350">
                  <a:noFill/>
                </a:ln>
                <a:latin typeface="Microsoft YaHei" pitchFamily="34" charset="-122"/>
              </a:rPr>
              <a:t>ttributes and methods from a design</a:t>
            </a:r>
            <a:endParaRPr lang="en-US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Vector </a:t>
            </a:r>
            <a:r>
              <a:rPr lang="en-US" dirty="0" smtClean="0"/>
              <a:t>class</a:t>
            </a:r>
          </a:p>
          <a:p>
            <a:r>
              <a:rPr lang="en-US" dirty="0" smtClean="0"/>
              <a:t>Individual vectors are object of this class</a:t>
            </a:r>
            <a:endParaRPr lang="en-US" dirty="0" smtClean="0"/>
          </a:p>
          <a:p>
            <a:r>
              <a:rPr lang="en-US" dirty="0" smtClean="0"/>
              <a:t>Requires x and y values</a:t>
            </a:r>
          </a:p>
          <a:p>
            <a:r>
              <a:rPr lang="en-US" dirty="0" smtClean="0"/>
              <a:t>Basis on which we could create operators to work with vectors</a:t>
            </a:r>
            <a:endParaRPr lang="en-US" dirty="0"/>
          </a:p>
        </p:txBody>
      </p:sp>
      <p:pic>
        <p:nvPicPr>
          <p:cNvPr id="9" name="Content Placeholder 8" descr="vector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72087" y="2952750"/>
            <a:ext cx="2790825" cy="19431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 201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class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Methods Examples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>
          <a:xfrm>
            <a:off x="533400" y="2438400"/>
            <a:ext cx="3886200" cy="3657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Constructor</a:t>
            </a:r>
          </a:p>
          <a:p>
            <a:pPr>
              <a:buNone/>
            </a:pPr>
            <a:r>
              <a:rPr lang="en-US" dirty="0" smtClean="0"/>
              <a:t>       v = </a:t>
            </a:r>
            <a:r>
              <a:rPr lang="en-US" dirty="0" err="1" smtClean="0"/>
              <a:t>Vector.new</a:t>
            </a:r>
            <a:r>
              <a:rPr lang="en-US" dirty="0" smtClean="0"/>
              <a:t>(1,2)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Setter Methods</a:t>
            </a:r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v.x</a:t>
            </a:r>
            <a:r>
              <a:rPr lang="en-US" dirty="0" smtClean="0"/>
              <a:t> = 5</a:t>
            </a:r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v.y</a:t>
            </a:r>
            <a:r>
              <a:rPr lang="en-US" dirty="0" smtClean="0"/>
              <a:t> = 10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err="1" smtClean="0"/>
              <a:t>Accessor</a:t>
            </a:r>
            <a:r>
              <a:rPr lang="en-US" dirty="0" smtClean="0"/>
              <a:t> Methods</a:t>
            </a:r>
          </a:p>
          <a:p>
            <a:pPr>
              <a:buNone/>
            </a:pPr>
            <a:r>
              <a:rPr lang="en-US" dirty="0" smtClean="0"/>
              <a:t>       x = </a:t>
            </a:r>
            <a:r>
              <a:rPr lang="en-US" dirty="0" err="1" smtClean="0"/>
              <a:t>v.x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y = </a:t>
            </a:r>
            <a:r>
              <a:rPr lang="en-US" dirty="0" err="1" smtClean="0"/>
              <a:t>v.y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Display/Format </a:t>
            </a:r>
            <a:r>
              <a:rPr lang="en-US" dirty="0" smtClean="0"/>
              <a:t>Method</a:t>
            </a:r>
          </a:p>
          <a:p>
            <a:pPr>
              <a:buNone/>
            </a:pPr>
            <a:r>
              <a:rPr lang="en-US" dirty="0" smtClean="0"/>
              <a:t>       puts v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A201 Spring 2009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2" name="Content Placeholder 11" descr="vector.jpg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181600" y="2438400"/>
            <a:ext cx="3140529" cy="3471110"/>
          </a:xfrm>
        </p:spPr>
      </p:pic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Constructor Methods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Used to establish an instance of a </a:t>
            </a:r>
            <a:r>
              <a:rPr lang="en-US" dirty="0" smtClean="0"/>
              <a:t>class</a:t>
            </a:r>
            <a:endParaRPr lang="en-US" dirty="0" smtClean="0"/>
          </a:p>
          <a:p>
            <a:pPr lvl="1"/>
            <a:r>
              <a:rPr lang="en-US" dirty="0" smtClean="0"/>
              <a:t>Sets up memory storage for the object</a:t>
            </a:r>
          </a:p>
          <a:p>
            <a:pPr lvl="1"/>
            <a:r>
              <a:rPr lang="en-US" dirty="0" smtClean="0"/>
              <a:t>Can be used to call parent constructor methods</a:t>
            </a:r>
          </a:p>
          <a:p>
            <a:r>
              <a:rPr lang="en-US" dirty="0" smtClean="0"/>
              <a:t>Initialize the values of attributes</a:t>
            </a:r>
          </a:p>
          <a:p>
            <a:pPr lvl="1"/>
            <a:r>
              <a:rPr lang="en-US" dirty="0" smtClean="0"/>
              <a:t>Assigning values to attributes</a:t>
            </a:r>
          </a:p>
          <a:p>
            <a:pPr lvl="1"/>
            <a:r>
              <a:rPr lang="en-US" dirty="0" smtClean="0"/>
              <a:t>Establish the data </a:t>
            </a:r>
            <a:r>
              <a:rPr lang="en-US" dirty="0" smtClean="0"/>
              <a:t>types </a:t>
            </a:r>
            <a:r>
              <a:rPr lang="en-US" dirty="0" smtClean="0"/>
              <a:t>of the </a:t>
            </a:r>
            <a:r>
              <a:rPr lang="en-US" dirty="0" smtClean="0"/>
              <a:t>attributes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v1 = </a:t>
            </a:r>
            <a:r>
              <a:rPr lang="en-US" dirty="0" err="1" smtClean="0"/>
              <a:t>Vector.new</a:t>
            </a:r>
            <a:r>
              <a:rPr lang="en-US" dirty="0" smtClean="0"/>
              <a:t>(5,1)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smtClean="0"/>
              <a:t>v2 = </a:t>
            </a:r>
            <a:r>
              <a:rPr lang="en-US" dirty="0" err="1" smtClean="0"/>
              <a:t>Vector.new</a:t>
            </a:r>
            <a:r>
              <a:rPr lang="en-US" dirty="0" smtClean="0"/>
              <a:t>(1,1)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smtClean="0"/>
              <a:t>v3 = </a:t>
            </a:r>
            <a:r>
              <a:rPr lang="en-US" dirty="0" err="1" smtClean="0"/>
              <a:t>Vector.new</a:t>
            </a:r>
            <a:r>
              <a:rPr lang="en-US" dirty="0" smtClean="0"/>
              <a:t>(1,5)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smtClean="0"/>
              <a:t>v4 = </a:t>
            </a:r>
            <a:r>
              <a:rPr lang="en-US" dirty="0" err="1" smtClean="0"/>
              <a:t>Vector.new</a:t>
            </a:r>
            <a:r>
              <a:rPr lang="en-US" dirty="0" smtClean="0"/>
              <a:t>(0,0)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 201 Spring 2009</a:t>
            </a: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Method Parameters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Provides values to a method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Setting a default value is possible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Possible to  define multiple operators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  def x(</a:t>
            </a:r>
            <a:r>
              <a:rPr lang="en-US" dirty="0" err="1" smtClean="0"/>
              <a:t>x_value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            @x = </a:t>
            </a:r>
            <a:r>
              <a:rPr lang="en-US" dirty="0" err="1" smtClean="0"/>
              <a:t>x_value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end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  def x(</a:t>
            </a:r>
            <a:r>
              <a:rPr lang="en-US" dirty="0" err="1" smtClean="0"/>
              <a:t>x_value</a:t>
            </a:r>
            <a:r>
              <a:rPr lang="en-US" dirty="0" smtClean="0"/>
              <a:t>=0)</a:t>
            </a:r>
          </a:p>
          <a:p>
            <a:pPr>
              <a:buNone/>
            </a:pPr>
            <a:r>
              <a:rPr lang="en-US" dirty="0" smtClean="0"/>
              <a:t>             @x = </a:t>
            </a:r>
            <a:r>
              <a:rPr lang="en-US" dirty="0" err="1" smtClean="0"/>
              <a:t>x_value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end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 201 Spring 2009</a:t>
            </a: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Setting/changing of attribute values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Allows a new value to be assigned to the instance variables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Can redefine the assignment operator as a method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 def x(</a:t>
            </a:r>
            <a:r>
              <a:rPr lang="en-US" dirty="0" err="1" smtClean="0"/>
              <a:t>x_value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            @x = </a:t>
            </a:r>
            <a:r>
              <a:rPr lang="en-US" dirty="0" err="1" smtClean="0"/>
              <a:t>x_value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end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  def x=(</a:t>
            </a:r>
            <a:r>
              <a:rPr lang="en-US" dirty="0" err="1" smtClean="0"/>
              <a:t>x_value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            @x = </a:t>
            </a:r>
            <a:r>
              <a:rPr lang="en-US" dirty="0" err="1" smtClean="0"/>
              <a:t>x_value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end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 201 Spring 2009</a:t>
            </a: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Accessor</a:t>
            </a:r>
            <a:r>
              <a:rPr lang="en-US" dirty="0" smtClean="0"/>
              <a:t> Methods: Querying the values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Methods return the last value referenced</a:t>
            </a:r>
          </a:p>
          <a:p>
            <a:endParaRPr lang="en-US" dirty="0" smtClean="0"/>
          </a:p>
          <a:p>
            <a:r>
              <a:rPr lang="en-US" dirty="0" smtClean="0"/>
              <a:t>Value can be the result of an expression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def x</a:t>
            </a:r>
          </a:p>
          <a:p>
            <a:pPr>
              <a:buNone/>
            </a:pPr>
            <a:r>
              <a:rPr lang="en-US" dirty="0" smtClean="0"/>
              <a:t>             @x</a:t>
            </a:r>
          </a:p>
          <a:p>
            <a:pPr>
              <a:buNone/>
            </a:pPr>
            <a:r>
              <a:rPr lang="en-US" dirty="0" smtClean="0"/>
              <a:t>    end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def </a:t>
            </a:r>
            <a:r>
              <a:rPr lang="en-US" dirty="0" err="1" smtClean="0"/>
              <a:t>double_x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  @x + @x</a:t>
            </a:r>
          </a:p>
          <a:p>
            <a:pPr>
              <a:buNone/>
            </a:pPr>
            <a:r>
              <a:rPr lang="en-US" dirty="0" smtClean="0"/>
              <a:t>     end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 201 Spring 2009</a:t>
            </a: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</a:t>
            </a:r>
            <a:r>
              <a:rPr lang="en-US" baseline="0" dirty="0" smtClean="0"/>
              <a:t> Hand Technique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Explicit declaration of all methods common to most </a:t>
            </a:r>
            <a:r>
              <a:rPr lang="en-US" dirty="0" smtClean="0"/>
              <a:t>object-oriented </a:t>
            </a:r>
            <a:r>
              <a:rPr lang="en-US" dirty="0" smtClean="0"/>
              <a:t>languages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Class Vector</a:t>
            </a:r>
          </a:p>
          <a:p>
            <a:pPr>
              <a:buNone/>
            </a:pPr>
            <a:r>
              <a:rPr lang="en-US" dirty="0" smtClean="0"/>
              <a:t># Constructor</a:t>
            </a:r>
          </a:p>
          <a:p>
            <a:pPr>
              <a:buNone/>
            </a:pPr>
            <a:r>
              <a:rPr lang="en-US" dirty="0" smtClean="0"/>
              <a:t>     def initialize(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        @x = x</a:t>
            </a:r>
          </a:p>
          <a:p>
            <a:pPr>
              <a:buNone/>
            </a:pPr>
            <a:r>
              <a:rPr lang="en-US" dirty="0" smtClean="0"/>
              <a:t>         @y = y</a:t>
            </a:r>
          </a:p>
          <a:p>
            <a:pPr>
              <a:buNone/>
            </a:pPr>
            <a:r>
              <a:rPr lang="en-US" dirty="0" smtClean="0"/>
              <a:t>     end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# Display Format</a:t>
            </a:r>
          </a:p>
          <a:p>
            <a:pPr>
              <a:buNone/>
            </a:pPr>
            <a:r>
              <a:rPr lang="en-US" dirty="0" smtClean="0"/>
              <a:t>     def </a:t>
            </a:r>
            <a:r>
              <a:rPr lang="en-US" dirty="0" err="1" smtClean="0"/>
              <a:t>to_s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        “(#{@x}, #{@y})”</a:t>
            </a:r>
          </a:p>
          <a:p>
            <a:pPr>
              <a:buNone/>
            </a:pPr>
            <a:r>
              <a:rPr lang="en-US" dirty="0" smtClean="0"/>
              <a:t>     end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 201 Spring 2009</a:t>
            </a: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Apex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CC0000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1946</TotalTime>
  <Words>848</Words>
  <Application>Microsoft Office PowerPoint</Application>
  <PresentationFormat>On-screen Show (4:3)</PresentationFormat>
  <Paragraphs>275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1_Apex</vt:lpstr>
      <vt:lpstr>Object-oriented Programming with Ruby</vt:lpstr>
      <vt:lpstr>Class components:</vt:lpstr>
      <vt:lpstr>Slide 3</vt:lpstr>
      <vt:lpstr>Vector class</vt:lpstr>
      <vt:lpstr>Constructor Methods</vt:lpstr>
      <vt:lpstr>Method Parameters</vt:lpstr>
      <vt:lpstr>Setting/changing of attribute values</vt:lpstr>
      <vt:lpstr>Accessor Methods: Querying the values</vt:lpstr>
      <vt:lpstr>Long Hand Technique</vt:lpstr>
      <vt:lpstr>Long Hand Technique (2)</vt:lpstr>
      <vt:lpstr>Putting it all together</vt:lpstr>
      <vt:lpstr>Testing  a Class Definition</vt:lpstr>
      <vt:lpstr>Ruby Shortcut Methods</vt:lpstr>
      <vt:lpstr>Comparing to the Model</vt:lpstr>
      <vt:lpstr>Shortcut vs Long-Hand </vt:lpstr>
      <vt:lpstr>Predicate Methods</vt:lpstr>
      <vt:lpstr>End of lecture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Bob</dc:creator>
  <cp:lastModifiedBy>Bob</cp:lastModifiedBy>
  <cp:revision>205</cp:revision>
  <dcterms:created xsi:type="dcterms:W3CDTF">2008-12-20T05:35:51Z</dcterms:created>
  <dcterms:modified xsi:type="dcterms:W3CDTF">2009-01-31T04:42:06Z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TC300007041033</vt:lpwstr>
  </property>
</Properties>
</file>