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16"/>
  </p:notesMasterIdLst>
  <p:sldIdLst>
    <p:sldId id="256" r:id="rId2"/>
    <p:sldId id="299" r:id="rId3"/>
    <p:sldId id="309" r:id="rId4"/>
    <p:sldId id="307" r:id="rId5"/>
    <p:sldId id="305" r:id="rId6"/>
    <p:sldId id="306" r:id="rId7"/>
    <p:sldId id="308" r:id="rId8"/>
    <p:sldId id="301" r:id="rId9"/>
    <p:sldId id="302" r:id="rId10"/>
    <p:sldId id="304" r:id="rId11"/>
    <p:sldId id="314" r:id="rId12"/>
    <p:sldId id="310" r:id="rId13"/>
    <p:sldId id="311" r:id="rId14"/>
    <p:sldId id="285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4" d="100"/>
          <a:sy n="64" d="100"/>
        </p:scale>
        <p:origin x="-3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2/23/2009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kinds of loops (1)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1) Loop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Initial value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Payload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Final Set point condition</a:t>
            </a:r>
          </a:p>
          <a:p>
            <a:r>
              <a:rPr lang="en-US" b="1" dirty="0" smtClean="0">
                <a:solidFill>
                  <a:srgbClr val="006600"/>
                </a:solidFill>
              </a:rPr>
              <a:t>Increment</a:t>
            </a:r>
            <a:endParaRPr lang="en-US" b="1" dirty="0">
              <a:solidFill>
                <a:srgbClr val="006600"/>
              </a:solidFill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>
              <a:buNone/>
            </a:pPr>
            <a:r>
              <a:rPr lang="en-US" dirty="0" smtClean="0"/>
              <a:t>loop do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puts "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= #{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   break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&gt;= 5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kinds of loops (2)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2) While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3) For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 5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>
                <a:solidFill>
                  <a:srgbClr val="C00000"/>
                </a:solidFill>
              </a:rPr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puts "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= #{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end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 </a:t>
            </a:r>
            <a:r>
              <a:rPr lang="en-US" dirty="0" err="1" smtClean="0"/>
              <a:t>i</a:t>
            </a:r>
            <a:r>
              <a:rPr lang="en-US" dirty="0" smtClean="0"/>
              <a:t>  in  </a:t>
            </a:r>
            <a:r>
              <a:rPr lang="en-US" b="1" dirty="0" smtClean="0">
                <a:solidFill>
                  <a:srgbClr val="00B0F0"/>
                </a:solidFill>
              </a:rPr>
              <a:t>0</a:t>
            </a:r>
            <a:r>
              <a:rPr lang="en-US" sz="4000" b="1" dirty="0" smtClean="0">
                <a:solidFill>
                  <a:srgbClr val="006600"/>
                </a:solidFill>
              </a:rPr>
              <a:t>...</a:t>
            </a:r>
            <a:r>
              <a:rPr lang="en-US" b="1" dirty="0" smtClean="0">
                <a:solidFill>
                  <a:srgbClr val="7030A0"/>
                </a:solidFill>
              </a:rPr>
              <a:t>5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puts "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= #{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Seven kinds of loops (3)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4) Until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5) Loop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=0</a:t>
            </a:r>
          </a:p>
          <a:p>
            <a:pPr>
              <a:buNone/>
            </a:pPr>
            <a:r>
              <a:rPr lang="en-US" dirty="0" smtClean="0"/>
              <a:t>until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== 5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C00000"/>
                </a:solidFill>
              </a:rPr>
              <a:t>puts "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#{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>
              <a:buNone/>
            </a:pPr>
            <a:r>
              <a:rPr lang="en-US" dirty="0" smtClean="0"/>
              <a:t>loop do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C00000"/>
                </a:solidFill>
              </a:rPr>
              <a:t>puts " 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 = #{</a:t>
            </a:r>
            <a:r>
              <a:rPr lang="en-US" dirty="0" err="1" smtClean="0">
                <a:solidFill>
                  <a:srgbClr val="C00000"/>
                </a:solidFill>
              </a:rPr>
              <a:t>i</a:t>
            </a:r>
            <a:r>
              <a:rPr lang="en-US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   break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&gt;= 5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Seven kinds </a:t>
            </a:r>
            <a:r>
              <a:rPr lang="en-US" dirty="0" smtClean="0"/>
              <a:t>of loops (4)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6) While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7) Loop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&lt; 5</a:t>
            </a:r>
            <a:r>
              <a:rPr lang="en-US" dirty="0" smtClean="0"/>
              <a:t> do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C00000"/>
                </a:solidFill>
              </a:rPr>
              <a:t>puts "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= #{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b="1" dirty="0" smtClean="0">
                <a:solidFill>
                  <a:srgbClr val="006600"/>
                </a:solidFill>
              </a:rPr>
              <a:t> 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end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>
                <a:solidFill>
                  <a:srgbClr val="00B0F0"/>
                </a:solidFill>
              </a:rPr>
              <a:t>i</a:t>
            </a:r>
            <a:r>
              <a:rPr lang="en-US" b="1" dirty="0" smtClean="0">
                <a:solidFill>
                  <a:srgbClr val="00B0F0"/>
                </a:solidFill>
              </a:rPr>
              <a:t> = 0</a:t>
            </a:r>
          </a:p>
          <a:p>
            <a:pPr>
              <a:buNone/>
            </a:pPr>
            <a:r>
              <a:rPr lang="en-US" dirty="0" smtClean="0"/>
              <a:t>loop do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C00000"/>
                </a:solidFill>
              </a:rPr>
              <a:t>puts "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 = #{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}"</a:t>
            </a:r>
          </a:p>
          <a:p>
            <a:pPr>
              <a:buNone/>
            </a:pPr>
            <a:r>
              <a:rPr lang="en-US" b="1" dirty="0" smtClean="0">
                <a:solidFill>
                  <a:srgbClr val="006600"/>
                </a:solidFill>
              </a:rPr>
              <a:t>   </a:t>
            </a:r>
            <a:r>
              <a:rPr lang="en-US" b="1" dirty="0" err="1" smtClean="0">
                <a:solidFill>
                  <a:srgbClr val="006600"/>
                </a:solidFill>
              </a:rPr>
              <a:t>i</a:t>
            </a:r>
            <a:r>
              <a:rPr lang="en-US" b="1" dirty="0" smtClean="0">
                <a:solidFill>
                  <a:srgbClr val="006600"/>
                </a:solidFill>
              </a:rPr>
              <a:t> += 1</a:t>
            </a:r>
          </a:p>
          <a:p>
            <a:pPr>
              <a:buNone/>
            </a:pPr>
            <a:r>
              <a:rPr lang="en-US" dirty="0" smtClean="0"/>
              <a:t>   break if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7030A0"/>
                </a:solidFill>
              </a:rPr>
              <a:t>&gt;= 5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Lo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ops and </a:t>
            </a:r>
            <a:r>
              <a:rPr kumimoji="0" lang="en-US" sz="4100" b="1" kern="1200" cap="none" baseline="0" dirty="0" err="1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iterators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: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n w="6350">
                  <a:noFill/>
                </a:ln>
                <a:latin typeface="Microsoft YaHei" pitchFamily="34" charset="-122"/>
              </a:rPr>
              <a:t>Repetition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Arrays of values </a:t>
            </a:r>
          </a:p>
          <a:p>
            <a:pPr lvl="1"/>
            <a:r>
              <a:rPr lang="en-US" dirty="0" smtClean="0"/>
              <a:t>Inclusive range:   0..5                   </a:t>
            </a:r>
            <a:r>
              <a:rPr lang="en-US" dirty="0" smtClean="0">
                <a:solidFill>
                  <a:srgbClr val="FF0000"/>
                </a:solidFill>
              </a:rPr>
              <a:t>[0,1,2,3,4,5]</a:t>
            </a:r>
          </a:p>
          <a:p>
            <a:pPr lvl="1"/>
            <a:r>
              <a:rPr lang="en-US" dirty="0" smtClean="0"/>
              <a:t>Bounded range:   0…5                 </a:t>
            </a:r>
            <a:r>
              <a:rPr lang="en-US" dirty="0" smtClean="0">
                <a:solidFill>
                  <a:srgbClr val="FF0000"/>
                </a:solidFill>
              </a:rPr>
              <a:t>[0,1,2,3,4]</a:t>
            </a:r>
          </a:p>
          <a:p>
            <a:r>
              <a:rPr lang="en-US" dirty="0" smtClean="0"/>
              <a:t>Can be used to create sub-arrays of arrays</a:t>
            </a:r>
          </a:p>
          <a:p>
            <a:pPr lvl="1">
              <a:buNone/>
            </a:pPr>
            <a:r>
              <a:rPr lang="en-US" dirty="0" smtClean="0"/>
              <a:t>months = [’</a:t>
            </a:r>
            <a:r>
              <a:rPr lang="en-US" dirty="0" err="1" smtClean="0"/>
              <a:t>Jan’,’Feb’,’Mar’,’Apr’,’May’,’Jun’,’Jul’,’Aug</a:t>
            </a:r>
            <a:r>
              <a:rPr lang="en-US" dirty="0" smtClean="0"/>
              <a:t>’,</a:t>
            </a:r>
          </a:p>
          <a:p>
            <a:pPr lvl="1">
              <a:buNone/>
            </a:pPr>
            <a:r>
              <a:rPr lang="en-US" dirty="0" smtClean="0"/>
              <a:t>                                    ’</a:t>
            </a:r>
            <a:r>
              <a:rPr lang="en-US" dirty="0" err="1" smtClean="0"/>
              <a:t>Sep’,’Oct’,’Nov’,’Dec</a:t>
            </a:r>
            <a:r>
              <a:rPr lang="en-US" dirty="0" smtClean="0"/>
              <a:t>’]</a:t>
            </a:r>
          </a:p>
          <a:p>
            <a:pPr lvl="1">
              <a:buNone/>
            </a:pPr>
            <a:r>
              <a:rPr lang="en-US" dirty="0" smtClean="0"/>
              <a:t>months             </a:t>
            </a:r>
            <a:r>
              <a:rPr lang="en-US" dirty="0" smtClean="0">
                <a:solidFill>
                  <a:srgbClr val="FF0000"/>
                </a:solidFill>
              </a:rPr>
              <a:t>[’</a:t>
            </a:r>
            <a:r>
              <a:rPr lang="en-US" dirty="0" err="1" smtClean="0">
                <a:solidFill>
                  <a:srgbClr val="FF0000"/>
                </a:solidFill>
              </a:rPr>
              <a:t>Jan’,’Feb’,’Mar’,’Apr’,’May’,’Jun</a:t>
            </a:r>
            <a:r>
              <a:rPr lang="en-US" dirty="0" smtClean="0">
                <a:solidFill>
                  <a:srgbClr val="FF0000"/>
                </a:solidFill>
              </a:rPr>
              <a:t>’,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                   ’</a:t>
            </a:r>
            <a:r>
              <a:rPr lang="en-US" dirty="0" err="1" smtClean="0">
                <a:solidFill>
                  <a:srgbClr val="FF0000"/>
                </a:solidFill>
              </a:rPr>
              <a:t>Jul’,’Aug’,’Sep’,’Oct’,’Nov’,’Dec</a:t>
            </a:r>
            <a:r>
              <a:rPr lang="en-US" dirty="0" smtClean="0">
                <a:solidFill>
                  <a:srgbClr val="FF0000"/>
                </a:solidFill>
              </a:rPr>
              <a:t>’]</a:t>
            </a:r>
          </a:p>
          <a:p>
            <a:pPr lvl="1">
              <a:buNone/>
            </a:pPr>
            <a:r>
              <a:rPr lang="en-US" dirty="0" smtClean="0"/>
              <a:t>months[3…6]              </a:t>
            </a:r>
            <a:r>
              <a:rPr lang="en-US" dirty="0" smtClean="0">
                <a:solidFill>
                  <a:srgbClr val="FF0000"/>
                </a:solidFill>
              </a:rPr>
              <a:t>[’</a:t>
            </a:r>
            <a:r>
              <a:rPr lang="en-US" dirty="0" err="1" smtClean="0">
                <a:solidFill>
                  <a:srgbClr val="FF0000"/>
                </a:solidFill>
              </a:rPr>
              <a:t>Apr’,’May’,’Jun</a:t>
            </a:r>
            <a:r>
              <a:rPr lang="en-US" dirty="0" smtClean="0">
                <a:solidFill>
                  <a:srgbClr val="FF0000"/>
                </a:solidFill>
              </a:rPr>
              <a:t>’]</a:t>
            </a:r>
          </a:p>
          <a:p>
            <a:pPr lvl="1">
              <a:buNone/>
            </a:pPr>
            <a:r>
              <a:rPr lang="en-US" dirty="0" smtClean="0"/>
              <a:t>months[0,3,6]</a:t>
            </a:r>
            <a:r>
              <a:rPr lang="en-US" dirty="0" smtClean="0">
                <a:solidFill>
                  <a:srgbClr val="FF0000"/>
                </a:solidFill>
              </a:rPr>
              <a:t>		[’</a:t>
            </a:r>
            <a:r>
              <a:rPr lang="en-US" dirty="0" err="1" smtClean="0">
                <a:solidFill>
                  <a:srgbClr val="FF0000"/>
                </a:solidFill>
              </a:rPr>
              <a:t>Jan’,’Apr’,’Jul</a:t>
            </a:r>
            <a:r>
              <a:rPr lang="en-US" dirty="0" smtClean="0">
                <a:solidFill>
                  <a:srgbClr val="FF0000"/>
                </a:solidFill>
              </a:rPr>
              <a:t>’]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note about ranges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processing methods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grades = </a:t>
            </a:r>
            <a:r>
              <a:rPr lang="en-US" sz="2100" dirty="0" smtClean="0"/>
              <a:t>[93,88,99,94,96] </a:t>
            </a:r>
          </a:p>
          <a:p>
            <a:r>
              <a:rPr lang="en-US" sz="2800" dirty="0" smtClean="0"/>
              <a:t>grades</a:t>
            </a:r>
            <a:br>
              <a:rPr lang="en-US" sz="2800" dirty="0" smtClean="0"/>
            </a:b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93, 88, 99, 94, 96 </a:t>
            </a:r>
            <a:endParaRPr lang="en-US" sz="2800" dirty="0" smtClean="0"/>
          </a:p>
          <a:p>
            <a:r>
              <a:rPr lang="en-US" sz="2800" dirty="0" err="1" smtClean="0"/>
              <a:t>grades.sort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88, 93, 94, 96, 99</a:t>
            </a:r>
          </a:p>
          <a:p>
            <a:r>
              <a:rPr lang="en-US" sz="2800" dirty="0" err="1" smtClean="0"/>
              <a:t>grades.reverse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96, 94, 99, 88, 93</a:t>
            </a:r>
          </a:p>
          <a:p>
            <a:r>
              <a:rPr lang="en-US" sz="2800" dirty="0" err="1" smtClean="0"/>
              <a:t>grades.shift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93</a:t>
            </a:r>
          </a:p>
          <a:p>
            <a:r>
              <a:rPr lang="en-US" sz="2800" dirty="0" smtClean="0"/>
              <a:t>grades.pop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96</a:t>
            </a: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dirty="0" smtClean="0"/>
              <a:t>Stacking of methods</a:t>
            </a:r>
          </a:p>
          <a:p>
            <a:r>
              <a:rPr lang="en-US" dirty="0" smtClean="0"/>
              <a:t>grades</a:t>
            </a:r>
            <a:br>
              <a:rPr lang="en-US" dirty="0" smtClean="0"/>
            </a:br>
            <a:r>
              <a:rPr lang="en-US" sz="2400" dirty="0" smtClean="0">
                <a:solidFill>
                  <a:srgbClr val="FF0000"/>
                </a:solidFill>
              </a:rPr>
              <a:t> 93, 88, 99, 94, 96 </a:t>
            </a:r>
            <a:endParaRPr lang="en-US" dirty="0" smtClean="0"/>
          </a:p>
          <a:p>
            <a:r>
              <a:rPr lang="en-US" dirty="0" err="1" smtClean="0"/>
              <a:t>grades.sort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88, 93, 94, 96, 99</a:t>
            </a:r>
          </a:p>
          <a:p>
            <a:r>
              <a:rPr lang="en-US" dirty="0" err="1" smtClean="0"/>
              <a:t>grades.sort.reverse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99, 96, 94, 93, 88</a:t>
            </a:r>
          </a:p>
          <a:p>
            <a:r>
              <a:rPr lang="en-US" sz="2300" dirty="0" err="1" smtClean="0"/>
              <a:t>grades.sort.reverse.shift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99</a:t>
            </a:r>
          </a:p>
          <a:p>
            <a:r>
              <a:rPr lang="en-US" sz="2300" dirty="0" err="1" smtClean="0"/>
              <a:t>grades.sort.reverse.pop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88</a:t>
            </a:r>
          </a:p>
          <a:p>
            <a:r>
              <a:rPr lang="en-US" sz="2200" dirty="0" err="1" smtClean="0"/>
              <a:t>grades.sort.reverse.join</a:t>
            </a:r>
            <a:r>
              <a:rPr lang="en-US" sz="2200" dirty="0" smtClean="0"/>
              <a:t>(”,”)</a:t>
            </a:r>
            <a:br>
              <a:rPr lang="en-US" sz="2200" dirty="0" smtClean="0"/>
            </a:br>
            <a:r>
              <a:rPr lang="en-US" dirty="0" smtClean="0">
                <a:solidFill>
                  <a:srgbClr val="FF0000"/>
                </a:solidFill>
              </a:rPr>
              <a:t> “99,96,94,93,88”</a:t>
            </a:r>
            <a:endParaRPr lang="en-US" dirty="0" smtClean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Processing elements of an array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handling individual elements</a:t>
            </a:r>
            <a:endParaRPr lang="en-US" sz="200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looking up each element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/>
              <a:t>grades = </a:t>
            </a:r>
            <a:r>
              <a:rPr lang="en-US" sz="2000" b="1" dirty="0" smtClean="0"/>
              <a:t>[88, 93, 94, 96, 99]</a:t>
            </a:r>
          </a:p>
          <a:p>
            <a:pPr>
              <a:buNone/>
            </a:pPr>
            <a:r>
              <a:rPr lang="en-US" sz="2400" dirty="0" smtClean="0"/>
              <a:t>sum = 0</a:t>
            </a:r>
          </a:p>
          <a:p>
            <a:pPr>
              <a:buNone/>
            </a:pPr>
            <a:r>
              <a:rPr lang="en-US" sz="2400" dirty="0" err="1" smtClean="0"/>
              <a:t>grades.each</a:t>
            </a:r>
            <a:r>
              <a:rPr lang="en-US" sz="2400" dirty="0" smtClean="0"/>
              <a:t> { |x|</a:t>
            </a:r>
          </a:p>
          <a:p>
            <a:pPr>
              <a:buNone/>
            </a:pPr>
            <a:r>
              <a:rPr lang="en-US" sz="2400" dirty="0" smtClean="0"/>
              <a:t>         sum += x</a:t>
            </a:r>
          </a:p>
          <a:p>
            <a:pPr>
              <a:buNone/>
            </a:pP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print  “Average = “</a:t>
            </a:r>
          </a:p>
          <a:p>
            <a:pPr>
              <a:buNone/>
            </a:pPr>
            <a:r>
              <a:rPr lang="en-US" sz="2400" dirty="0" smtClean="0"/>
              <a:t>puts sum / </a:t>
            </a:r>
            <a:r>
              <a:rPr lang="en-US" sz="2400" dirty="0" err="1" smtClean="0"/>
              <a:t>grades.size</a:t>
            </a:r>
            <a:endParaRPr lang="en-US" sz="2400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cs typeface="Arial" pitchFamily="34" charset="0"/>
              </a:rPr>
              <a:t>grades = </a:t>
            </a:r>
            <a:r>
              <a:rPr lang="en-US" sz="2000" b="1" dirty="0" smtClean="0">
                <a:cs typeface="Arial" pitchFamily="34" charset="0"/>
              </a:rPr>
              <a:t>[88, 93, 94, 96 99]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sum =  0</a:t>
            </a:r>
          </a:p>
          <a:p>
            <a:pPr>
              <a:buNone/>
            </a:pPr>
            <a:r>
              <a:rPr lang="en-US" dirty="0" err="1" smtClean="0">
                <a:cs typeface="Arial" pitchFamily="34" charset="0"/>
              </a:rPr>
              <a:t>grades.size.times</a:t>
            </a:r>
            <a:r>
              <a:rPr lang="en-US" dirty="0" smtClean="0">
                <a:cs typeface="Arial" pitchFamily="34" charset="0"/>
              </a:rPr>
              <a:t> { |</a:t>
            </a:r>
            <a:r>
              <a:rPr lang="en-US" dirty="0" err="1" smtClean="0">
                <a:cs typeface="Arial" pitchFamily="34" charset="0"/>
              </a:rPr>
              <a:t>i</a:t>
            </a:r>
            <a:r>
              <a:rPr lang="en-US" dirty="0" smtClean="0">
                <a:cs typeface="Arial" pitchFamily="34" charset="0"/>
              </a:rPr>
              <a:t>|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    sum += grades[</a:t>
            </a:r>
            <a:r>
              <a:rPr lang="en-US" dirty="0" err="1" smtClean="0">
                <a:cs typeface="Arial" pitchFamily="34" charset="0"/>
              </a:rPr>
              <a:t>i</a:t>
            </a:r>
            <a:r>
              <a:rPr lang="en-US" dirty="0" smtClean="0">
                <a:cs typeface="Arial" pitchFamily="34" charset="0"/>
              </a:rPr>
              <a:t>]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}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print “Average = “</a:t>
            </a:r>
          </a:p>
          <a:p>
            <a:pPr>
              <a:buNone/>
            </a:pPr>
            <a:r>
              <a:rPr lang="en-US" dirty="0" smtClean="0">
                <a:cs typeface="Arial" pitchFamily="34" charset="0"/>
              </a:rPr>
              <a:t>puts  sum / </a:t>
            </a:r>
            <a:r>
              <a:rPr lang="en-US" dirty="0" err="1" smtClean="0">
                <a:cs typeface="Arial" pitchFamily="34" charset="0"/>
              </a:rPr>
              <a:t>grades.size</a:t>
            </a:r>
            <a:endParaRPr lang="en-US" dirty="0" smtClean="0"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6273225"/>
            <a:ext cx="4495800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Average = 94</a:t>
            </a:r>
            <a:endParaRPr lang="en-US" sz="3200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4267200" cy="4343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color = {‘red’ =&gt; “#ff0000”,</a:t>
            </a:r>
          </a:p>
          <a:p>
            <a:pPr>
              <a:buNone/>
            </a:pPr>
            <a:r>
              <a:rPr lang="en-US" sz="2000" dirty="0" smtClean="0"/>
              <a:t>	 “yellow” =&gt; “#ffff00”, </a:t>
            </a:r>
          </a:p>
          <a:p>
            <a:pPr>
              <a:buNone/>
            </a:pPr>
            <a:r>
              <a:rPr lang="en-US" sz="2000" dirty="0" smtClean="0"/>
              <a:t>	“green” =&gt; “#00ff00”, </a:t>
            </a:r>
          </a:p>
          <a:p>
            <a:pPr>
              <a:buNone/>
            </a:pPr>
            <a:r>
              <a:rPr lang="en-US" sz="2000" dirty="0" smtClean="0"/>
              <a:t>	“blue” =&gt; “#0000ff”, </a:t>
            </a:r>
          </a:p>
          <a:p>
            <a:pPr>
              <a:buNone/>
            </a:pPr>
            <a:r>
              <a:rPr lang="en-US" sz="2000" dirty="0" smtClean="0"/>
              <a:t>	‘purple’ =&gt; “#ff00ff</a:t>
            </a:r>
            <a:r>
              <a:rPr lang="en-US" sz="2000" dirty="0" smtClean="0"/>
              <a:t>”}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color.keys.each</a:t>
            </a:r>
            <a:r>
              <a:rPr lang="en-US" sz="2000" dirty="0" smtClean="0"/>
              <a:t> { |key|</a:t>
            </a:r>
          </a:p>
          <a:p>
            <a:pPr>
              <a:buNone/>
            </a:pPr>
            <a:r>
              <a:rPr lang="en-US" sz="2000" dirty="0" smtClean="0"/>
              <a:t>         print “Html code for “</a:t>
            </a:r>
          </a:p>
          <a:p>
            <a:pPr>
              <a:buNone/>
            </a:pPr>
            <a:r>
              <a:rPr lang="en-US" sz="2000" dirty="0" smtClean="0"/>
              <a:t>         puts “#{key} is #{color[key</a:t>
            </a:r>
            <a:r>
              <a:rPr lang="en-US" sz="2000" dirty="0" smtClean="0"/>
              <a:t>]}.”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Processing elements of hash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9200" y="2057400"/>
            <a:ext cx="37338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Html code for red is #ff0000.</a:t>
            </a:r>
          </a:p>
          <a:p>
            <a:r>
              <a:rPr lang="en-US" sz="2000" dirty="0" smtClean="0"/>
              <a:t>Html code for yellow is #ffff00.</a:t>
            </a:r>
          </a:p>
          <a:p>
            <a:r>
              <a:rPr lang="en-US" sz="2000" dirty="0" smtClean="0"/>
              <a:t>Html code for green is #00ff00.</a:t>
            </a:r>
          </a:p>
          <a:p>
            <a:r>
              <a:rPr lang="en-US" sz="2000" dirty="0" smtClean="0"/>
              <a:t>Html code for blue is #0000ff.</a:t>
            </a:r>
          </a:p>
          <a:p>
            <a:r>
              <a:rPr lang="en-US" sz="2000" dirty="0" smtClean="0"/>
              <a:t>Html code for purple is #ff00ff.</a:t>
            </a:r>
            <a:endParaRPr lang="en-US" sz="2000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color = {‘red’ =&gt; “#ff0000”, “yellow” =&gt; “#ffff00”, </a:t>
            </a:r>
          </a:p>
          <a:p>
            <a:pPr>
              <a:buNone/>
            </a:pPr>
            <a:r>
              <a:rPr lang="en-US" dirty="0" smtClean="0"/>
              <a:t>	“green” =&gt; “#00ff00”, “blue” =&gt; “#0000ff”, </a:t>
            </a:r>
          </a:p>
          <a:p>
            <a:pPr>
              <a:buNone/>
            </a:pPr>
            <a:r>
              <a:rPr lang="en-US" dirty="0" smtClean="0"/>
              <a:t>	‘purple’ =&gt; “#ff00ff”)</a:t>
            </a:r>
          </a:p>
          <a:p>
            <a:r>
              <a:rPr lang="en-US" dirty="0" err="1" smtClean="0"/>
              <a:t>color.keys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C00000"/>
                </a:solidFill>
              </a:rPr>
              <a:t>‘red’, “yellow”, “green”, “blue”, ‘purple’</a:t>
            </a:r>
          </a:p>
          <a:p>
            <a:r>
              <a:rPr lang="en-US" dirty="0" err="1" smtClean="0"/>
              <a:t>color.values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>
                <a:solidFill>
                  <a:srgbClr val="C00000"/>
                </a:solidFill>
              </a:rPr>
              <a:t>“#ff0000”, “#ffff00”, “#00ff00”, “#0000ff”,  “#ff00ff”</a:t>
            </a:r>
          </a:p>
          <a:p>
            <a:r>
              <a:rPr lang="en-US" dirty="0" err="1" smtClean="0"/>
              <a:t>color.invert</a:t>
            </a:r>
            <a:endParaRPr lang="en-US" dirty="0" smtClean="0"/>
          </a:p>
          <a:p>
            <a:pPr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      “#ff0000”=&gt; ‘red’, “#ffff00”=&gt;“yellow”, “#00ff00”=&gt; “green”,   “#0000ff”=&gt; “blue”, “#ff00ff”=&gt; ‘purple’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hash methods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Sample Form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Basic components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 err="1" smtClean="0"/>
              <a:t>i</a:t>
            </a:r>
            <a:r>
              <a:rPr lang="en-US" sz="3200" b="1" dirty="0" smtClean="0"/>
              <a:t> = 0</a:t>
            </a:r>
          </a:p>
          <a:p>
            <a:pPr>
              <a:buNone/>
            </a:pPr>
            <a:r>
              <a:rPr lang="en-US" sz="3200" b="1" dirty="0" smtClean="0"/>
              <a:t>while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&lt; 5 do</a:t>
            </a:r>
          </a:p>
          <a:p>
            <a:pPr>
              <a:buNone/>
            </a:pPr>
            <a:r>
              <a:rPr lang="en-US" sz="3200" b="1" dirty="0" smtClean="0"/>
              <a:t>     puts ’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= #{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}’</a:t>
            </a:r>
          </a:p>
          <a:p>
            <a:pPr>
              <a:buNone/>
            </a:pPr>
            <a:r>
              <a:rPr lang="en-US" sz="3200" b="1" dirty="0" smtClean="0"/>
              <a:t>     </a:t>
            </a:r>
            <a:r>
              <a:rPr lang="en-US" sz="3200" b="1" dirty="0" err="1" smtClean="0"/>
              <a:t>i</a:t>
            </a:r>
            <a:r>
              <a:rPr lang="en-US" sz="3200" b="1" dirty="0" smtClean="0"/>
              <a:t> += 1</a:t>
            </a:r>
          </a:p>
          <a:p>
            <a:pPr>
              <a:buNone/>
            </a:pPr>
            <a:r>
              <a:rPr lang="en-US" sz="3200" b="1" dirty="0" smtClean="0"/>
              <a:t>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Setting the initial value of a counter</a:t>
            </a:r>
          </a:p>
          <a:p>
            <a:r>
              <a:rPr lang="en-US" dirty="0" smtClean="0"/>
              <a:t>Comparison of counter to a cut-off point</a:t>
            </a:r>
          </a:p>
          <a:p>
            <a:r>
              <a:rPr lang="en-US" dirty="0" smtClean="0"/>
              <a:t>Payload</a:t>
            </a:r>
          </a:p>
          <a:p>
            <a:r>
              <a:rPr lang="en-US" dirty="0" smtClean="0"/>
              <a:t>Loop body</a:t>
            </a:r>
          </a:p>
          <a:p>
            <a:r>
              <a:rPr lang="en-US" dirty="0" smtClean="0"/>
              <a:t>Increment of counter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0800000" flipV="1">
            <a:off x="1905000" y="2667000"/>
            <a:ext cx="3124200" cy="76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>
            <a:off x="3429000" y="3352800"/>
            <a:ext cx="1600200" cy="152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>
            <a:off x="3886200" y="3886200"/>
            <a:ext cx="1143000" cy="381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>
            <a:off x="2438400" y="4572000"/>
            <a:ext cx="259080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" y="3581400"/>
            <a:ext cx="3581400" cy="1219200"/>
          </a:xfrm>
          <a:prstGeom prst="rect">
            <a:avLst/>
          </a:prstGeom>
          <a:solidFill>
            <a:schemeClr val="accent1">
              <a:alpha val="13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rot="10800000">
            <a:off x="4038600" y="4419600"/>
            <a:ext cx="9906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in action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</a:t>
            </a:r>
            <a:r>
              <a:rPr lang="en-US" dirty="0" smtClean="0"/>
              <a:t> = 0;</a:t>
            </a:r>
          </a:p>
          <a:p>
            <a:pPr>
              <a:buNone/>
            </a:pPr>
            <a:r>
              <a:rPr lang="en-US" dirty="0" smtClean="0"/>
              <a:t>while </a:t>
            </a:r>
            <a:r>
              <a:rPr lang="en-US" dirty="0" err="1" smtClean="0"/>
              <a:t>i</a:t>
            </a:r>
            <a:r>
              <a:rPr lang="en-US" dirty="0" smtClean="0"/>
              <a:t> &lt; 5  do</a:t>
            </a:r>
          </a:p>
          <a:p>
            <a:pPr>
              <a:buNone/>
            </a:pPr>
            <a:r>
              <a:rPr lang="en-US" dirty="0" smtClean="0"/>
              <a:t>   puts " </a:t>
            </a:r>
            <a:r>
              <a:rPr lang="en-US" dirty="0" err="1" smtClean="0"/>
              <a:t>i</a:t>
            </a:r>
            <a:r>
              <a:rPr lang="en-US" dirty="0" smtClean="0"/>
              <a:t> = #{</a:t>
            </a:r>
            <a:r>
              <a:rPr lang="en-US" dirty="0" err="1" smtClean="0"/>
              <a:t>i</a:t>
            </a:r>
            <a:r>
              <a:rPr lang="en-US" dirty="0" smtClean="0"/>
              <a:t>} "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+= 1</a:t>
            </a:r>
          </a:p>
          <a:p>
            <a:pPr>
              <a:buNone/>
            </a:pPr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0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1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2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3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= 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13&quot;&gt;&lt;property id=&quot;20148&quot; value=&quot;5&quot;/&gt;&lt;property id=&quot;20300&quot; value=&quot;Slide 2 - &amp;quot;Loops and iterators:&amp;quot;&quot;/&gt;&lt;property id=&quot;20307&quot; value=&quot;299&quot;/&gt;&lt;/object&gt;&lt;object type=&quot;3&quot; unique_id=&quot;10033&quot;&gt;&lt;property id=&quot;20148&quot; value=&quot;5&quot;/&gt;&lt;property id=&quot;20300&quot; value=&quot;Slide 14&quot;/&gt;&lt;property id=&quot;20307&quot; value=&quot;285&quot;/&gt;&lt;/object&gt;&lt;object type=&quot;3&quot; unique_id=&quot;10123&quot;&gt;&lt;property id=&quot;20148&quot; value=&quot;5&quot;/&gt;&lt;property id=&quot;20300&quot; value=&quot;Slide 8 - &amp;quot;Loops&amp;quot;&quot;/&gt;&lt;property id=&quot;20307&quot; value=&quot;301&quot;/&gt;&lt;/object&gt;&lt;object type=&quot;3&quot; unique_id=&quot;10124&quot;&gt;&lt;property id=&quot;20148&quot; value=&quot;5&quot;/&gt;&lt;property id=&quot;20300&quot; value=&quot;Slide 9 - &amp;quot;Loop in action&amp;quot;&quot;/&gt;&lt;property id=&quot;20307&quot; value=&quot;302&quot;/&gt;&lt;/object&gt;&lt;object type=&quot;3&quot; unique_id=&quot;10125&quot;&gt;&lt;property id=&quot;20148&quot; value=&quot;5&quot;/&gt;&lt;property id=&quot;20300&quot; value=&quot;Slide 10 - &amp;quot;Seven kinds of loops (1)&amp;quot;&quot;/&gt;&lt;property id=&quot;20307&quot; value=&quot;304&quot;/&gt;&lt;/object&gt;&lt;object type=&quot;3&quot; unique_id=&quot;10126&quot;&gt;&lt;property id=&quot;20148&quot; value=&quot;5&quot;/&gt;&lt;property id=&quot;20300&quot; value=&quot;Slide 5 - &amp;quot;Processing elements of an array&amp;quot;&quot;/&gt;&lt;property id=&quot;20307&quot; value=&quot;305&quot;/&gt;&lt;/object&gt;&lt;object type=&quot;3&quot; unique_id=&quot;10161&quot;&gt;&lt;property id=&quot;20148&quot; value=&quot;5&quot;/&gt;&lt;property id=&quot;20300&quot; value=&quot;Slide 4 - &amp;quot;Array processing methods&amp;quot;&quot;/&gt;&lt;property id=&quot;20307&quot; value=&quot;307&quot;/&gt;&lt;/object&gt;&lt;object type=&quot;3&quot; unique_id=&quot;10162&quot;&gt;&lt;property id=&quot;20148&quot; value=&quot;5&quot;/&gt;&lt;property id=&quot;20300&quot; value=&quot;Slide 6 - &amp;quot;Processing elements of hash&amp;quot;&quot;/&gt;&lt;property id=&quot;20307&quot; value=&quot;306&quot;/&gt;&lt;/object&gt;&lt;object type=&quot;3&quot; unique_id=&quot;10163&quot;&gt;&lt;property id=&quot;20148&quot; value=&quot;5&quot;/&gt;&lt;property id=&quot;20300&quot; value=&quot;Slide 7 - &amp;quot;Other hash methods&amp;quot;&quot;/&gt;&lt;property id=&quot;20307&quot; value=&quot;308&quot;/&gt;&lt;/object&gt;&lt;object type=&quot;3&quot; unique_id=&quot;10177&quot;&gt;&lt;property id=&quot;20148&quot; value=&quot;5&quot;/&gt;&lt;property id=&quot;20300&quot; value=&quot;Slide 3 - &amp;quot;A note about ranges&amp;quot;&quot;/&gt;&lt;property id=&quot;20307&quot; value=&quot;309&quot;/&gt;&lt;/object&gt;&lt;object type=&quot;3&quot; unique_id=&quot;10282&quot;&gt;&lt;property id=&quot;20148&quot; value=&quot;5&quot;/&gt;&lt;property id=&quot;20300&quot; value=&quot;Slide 11 - &amp;quot;Seven kinds of loops (2)&amp;quot;&quot;/&gt;&lt;property id=&quot;20307&quot; value=&quot;314&quot;/&gt;&lt;/object&gt;&lt;object type=&quot;3&quot; unique_id=&quot;10283&quot;&gt;&lt;property id=&quot;20148&quot; value=&quot;5&quot;/&gt;&lt;property id=&quot;20300&quot; value=&quot;Slide 12 - &amp;quot;Seven kinds of loops (3)&amp;quot;&quot;/&gt;&lt;property id=&quot;20307&quot; value=&quot;310&quot;/&gt;&lt;/object&gt;&lt;object type=&quot;3&quot; unique_id=&quot;10284&quot;&gt;&lt;property id=&quot;20148&quot; value=&quot;5&quot;/&gt;&lt;property id=&quot;20300&quot; value=&quot;Slide 13 - &amp;quot;Seven kinds of loops (4)&amp;quot;&quot;/&gt;&lt;property id=&quot;20307&quot; value=&quot;311&quot;/&gt;&lt;/object&gt;&lt;/object&gt;&lt;object type=&quot;8&quot; unique_id=&quot;100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2716</TotalTime>
  <Words>638</Words>
  <Application>Microsoft Office PowerPoint</Application>
  <PresentationFormat>On-screen Show (4:3)</PresentationFormat>
  <Paragraphs>178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1_Apex</vt:lpstr>
      <vt:lpstr>Object-oriented Programming with Ruby</vt:lpstr>
      <vt:lpstr>Loops and iterators:</vt:lpstr>
      <vt:lpstr>A note about ranges</vt:lpstr>
      <vt:lpstr>Array processing methods</vt:lpstr>
      <vt:lpstr>Processing elements of an array</vt:lpstr>
      <vt:lpstr>Processing elements of hash</vt:lpstr>
      <vt:lpstr>Other hash methods</vt:lpstr>
      <vt:lpstr>Loops</vt:lpstr>
      <vt:lpstr>Loop in action</vt:lpstr>
      <vt:lpstr>Seven kinds of loops (1)</vt:lpstr>
      <vt:lpstr>Seven kinds of loops (2)</vt:lpstr>
      <vt:lpstr>Seven kinds of loops (3)</vt:lpstr>
      <vt:lpstr>Seven kinds of loops (4)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289</cp:revision>
  <dcterms:created xsi:type="dcterms:W3CDTF">2008-12-20T05:35:51Z</dcterms:created>
  <dcterms:modified xsi:type="dcterms:W3CDTF">2009-02-24T04:40:38Z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