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3"/>
  </p:notesMasterIdLst>
  <p:sldIdLst>
    <p:sldId id="256" r:id="rId2"/>
    <p:sldId id="301" r:id="rId3"/>
    <p:sldId id="302" r:id="rId4"/>
    <p:sldId id="303" r:id="rId5"/>
    <p:sldId id="305" r:id="rId6"/>
    <p:sldId id="311" r:id="rId7"/>
    <p:sldId id="310" r:id="rId8"/>
    <p:sldId id="309" r:id="rId9"/>
    <p:sldId id="308" r:id="rId10"/>
    <p:sldId id="291" r:id="rId11"/>
    <p:sldId id="290" r:id="rId12"/>
    <p:sldId id="292" r:id="rId13"/>
    <p:sldId id="295" r:id="rId14"/>
    <p:sldId id="294" r:id="rId15"/>
    <p:sldId id="293" r:id="rId16"/>
    <p:sldId id="296" r:id="rId17"/>
    <p:sldId id="297" r:id="rId18"/>
    <p:sldId id="298" r:id="rId19"/>
    <p:sldId id="299" r:id="rId20"/>
    <p:sldId id="300" r:id="rId21"/>
    <p:sldId id="285" r:id="rId22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>
    <p:restoredLeft sz="34576" autoAdjust="0"/>
    <p:restoredTop sz="86323" autoAdjust="0"/>
  </p:normalViewPr>
  <p:slideViewPr>
    <p:cSldViewPr>
      <p:cViewPr varScale="1">
        <p:scale>
          <a:sx n="63" d="100"/>
          <a:sy n="63" d="100"/>
        </p:scale>
        <p:origin x="-25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3/23/2009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String Class: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Manipulating textual data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709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/>
              <a:t>     </a:t>
            </a:r>
            <a:r>
              <a:rPr lang="en-US" sz="2400" dirty="0" smtClean="0"/>
              <a:t>% * + &lt;&lt; &lt;=&gt; == =~ [ ]   [ ]= capitalize </a:t>
            </a:r>
            <a:r>
              <a:rPr lang="en-US" sz="2400" dirty="0" err="1" smtClean="0"/>
              <a:t>capitalize</a:t>
            </a:r>
            <a:r>
              <a:rPr lang="en-US" sz="2400" dirty="0" smtClean="0"/>
              <a:t>! </a:t>
            </a:r>
            <a:r>
              <a:rPr lang="en-US" sz="2400" dirty="0" err="1" smtClean="0"/>
              <a:t>casecmp</a:t>
            </a:r>
            <a:r>
              <a:rPr lang="en-US" sz="2400" dirty="0" smtClean="0"/>
              <a:t> center chomp </a:t>
            </a:r>
            <a:r>
              <a:rPr lang="en-US" sz="2400" dirty="0" err="1" smtClean="0"/>
              <a:t>chomp</a:t>
            </a:r>
            <a:r>
              <a:rPr lang="en-US" sz="2400" dirty="0" smtClean="0"/>
              <a:t>! chop </a:t>
            </a:r>
            <a:r>
              <a:rPr lang="en-US" sz="2400" dirty="0" err="1" smtClean="0"/>
              <a:t>chop</a:t>
            </a:r>
            <a:r>
              <a:rPr lang="en-US" sz="2400" dirty="0" smtClean="0"/>
              <a:t>! </a:t>
            </a:r>
            <a:r>
              <a:rPr lang="en-US" sz="2400" dirty="0" err="1" smtClean="0"/>
              <a:t>concat</a:t>
            </a:r>
            <a:r>
              <a:rPr lang="en-US" sz="2400" dirty="0" smtClean="0"/>
              <a:t> count crypt delete </a:t>
            </a:r>
            <a:r>
              <a:rPr lang="en-US" sz="2400" dirty="0" err="1" smtClean="0"/>
              <a:t>delete</a:t>
            </a:r>
            <a:r>
              <a:rPr lang="en-US" sz="2400" dirty="0" smtClean="0"/>
              <a:t>! </a:t>
            </a:r>
            <a:r>
              <a:rPr lang="en-US" sz="2400" dirty="0" err="1" smtClean="0"/>
              <a:t>downcase</a:t>
            </a:r>
            <a:r>
              <a:rPr lang="en-US" sz="2400" dirty="0" smtClean="0"/>
              <a:t> </a:t>
            </a:r>
            <a:r>
              <a:rPr lang="en-US" sz="2400" dirty="0" err="1" smtClean="0"/>
              <a:t>downcase</a:t>
            </a:r>
            <a:r>
              <a:rPr lang="en-US" sz="2400" dirty="0" smtClean="0"/>
              <a:t>! dump each </a:t>
            </a:r>
            <a:r>
              <a:rPr lang="en-US" sz="2400" dirty="0" err="1" smtClean="0"/>
              <a:t>each_byte</a:t>
            </a:r>
            <a:r>
              <a:rPr lang="en-US" sz="2400" dirty="0" smtClean="0"/>
              <a:t> </a:t>
            </a:r>
            <a:r>
              <a:rPr lang="en-US" sz="2400" dirty="0" err="1" smtClean="0"/>
              <a:t>each_char</a:t>
            </a:r>
            <a:r>
              <a:rPr lang="en-US" sz="2400" dirty="0" smtClean="0"/>
              <a:t> </a:t>
            </a:r>
            <a:r>
              <a:rPr lang="en-US" sz="2400" dirty="0" err="1" smtClean="0"/>
              <a:t>each_line</a:t>
            </a:r>
            <a:r>
              <a:rPr lang="en-US" sz="2400" dirty="0" smtClean="0"/>
              <a:t> empty? </a:t>
            </a:r>
            <a:r>
              <a:rPr lang="en-US" sz="2400" dirty="0" err="1" smtClean="0"/>
              <a:t>eql</a:t>
            </a:r>
            <a:r>
              <a:rPr lang="en-US" sz="2400" dirty="0" smtClean="0"/>
              <a:t>? </a:t>
            </a:r>
            <a:r>
              <a:rPr lang="en-US" sz="2400" dirty="0" err="1" smtClean="0"/>
              <a:t>gsub</a:t>
            </a:r>
            <a:r>
              <a:rPr lang="en-US" sz="2400" dirty="0" smtClean="0"/>
              <a:t> </a:t>
            </a:r>
            <a:r>
              <a:rPr lang="en-US" sz="2400" dirty="0" err="1" smtClean="0"/>
              <a:t>gsub</a:t>
            </a:r>
            <a:r>
              <a:rPr lang="en-US" sz="2400" dirty="0" smtClean="0"/>
              <a:t>!  hex include? index insert inspect intern </a:t>
            </a:r>
            <a:r>
              <a:rPr lang="en-US" sz="2400" dirty="0" err="1" smtClean="0"/>
              <a:t>is_binary_data</a:t>
            </a:r>
            <a:r>
              <a:rPr lang="en-US" sz="2400" dirty="0" smtClean="0"/>
              <a:t>? </a:t>
            </a:r>
            <a:r>
              <a:rPr lang="en-US" sz="2400" dirty="0" err="1" smtClean="0"/>
              <a:t>is_complex_yaml</a:t>
            </a:r>
            <a:r>
              <a:rPr lang="en-US" sz="2400" dirty="0" smtClean="0"/>
              <a:t>? </a:t>
            </a:r>
            <a:r>
              <a:rPr lang="en-US" sz="2400" dirty="0" err="1" smtClean="0"/>
              <a:t>iseuc</a:t>
            </a:r>
            <a:r>
              <a:rPr lang="en-US" sz="2400" dirty="0" smtClean="0"/>
              <a:t> </a:t>
            </a:r>
            <a:r>
              <a:rPr lang="en-US" sz="2400" dirty="0" err="1" smtClean="0"/>
              <a:t>issjis</a:t>
            </a:r>
            <a:r>
              <a:rPr lang="en-US" sz="2400" dirty="0" smtClean="0"/>
              <a:t> isutf8 </a:t>
            </a:r>
            <a:r>
              <a:rPr lang="en-US" sz="2400" dirty="0" err="1" smtClean="0"/>
              <a:t>jcount</a:t>
            </a:r>
            <a:r>
              <a:rPr lang="en-US" sz="2400" dirty="0" smtClean="0"/>
              <a:t> </a:t>
            </a:r>
            <a:r>
              <a:rPr lang="en-US" sz="2400" dirty="0" err="1" smtClean="0"/>
              <a:t>jlength</a:t>
            </a:r>
            <a:r>
              <a:rPr lang="en-US" sz="2400" dirty="0" smtClean="0"/>
              <a:t> </a:t>
            </a:r>
            <a:r>
              <a:rPr lang="en-US" sz="2400" dirty="0" err="1" smtClean="0"/>
              <a:t>jsize</a:t>
            </a:r>
            <a:r>
              <a:rPr lang="en-US" sz="2400" dirty="0" smtClean="0"/>
              <a:t> length </a:t>
            </a:r>
            <a:r>
              <a:rPr lang="en-US" sz="2400" dirty="0" err="1" smtClean="0"/>
              <a:t>ljust</a:t>
            </a:r>
            <a:r>
              <a:rPr lang="en-US" sz="2400" dirty="0" smtClean="0"/>
              <a:t> </a:t>
            </a:r>
            <a:r>
              <a:rPr lang="en-US" sz="2400" dirty="0" err="1" smtClean="0"/>
              <a:t>lstrip</a:t>
            </a:r>
            <a:r>
              <a:rPr lang="en-US" sz="2400" dirty="0" smtClean="0"/>
              <a:t> </a:t>
            </a:r>
            <a:r>
              <a:rPr lang="en-US" sz="2400" dirty="0" err="1" smtClean="0"/>
              <a:t>lstrip</a:t>
            </a:r>
            <a:r>
              <a:rPr lang="en-US" sz="2400" dirty="0" smtClean="0"/>
              <a:t>! match next </a:t>
            </a:r>
            <a:r>
              <a:rPr lang="en-US" sz="2400" dirty="0" err="1" smtClean="0"/>
              <a:t>next</a:t>
            </a:r>
            <a:r>
              <a:rPr lang="en-US" sz="2400" dirty="0" smtClean="0"/>
              <a:t>! </a:t>
            </a:r>
            <a:r>
              <a:rPr lang="en-US" sz="2400" dirty="0" err="1" smtClean="0"/>
              <a:t>oct</a:t>
            </a:r>
            <a:r>
              <a:rPr lang="en-US" sz="2400" dirty="0" smtClean="0"/>
              <a:t> replace reverse </a:t>
            </a:r>
            <a:r>
              <a:rPr lang="en-US" sz="2400" dirty="0" err="1" smtClean="0"/>
              <a:t>reverse</a:t>
            </a:r>
            <a:r>
              <a:rPr lang="en-US" sz="2400" dirty="0" smtClean="0"/>
              <a:t>! </a:t>
            </a:r>
            <a:r>
              <a:rPr lang="en-US" sz="2400" dirty="0" err="1" smtClean="0"/>
              <a:t>rindex</a:t>
            </a:r>
            <a:r>
              <a:rPr lang="en-US" sz="2400" dirty="0" smtClean="0"/>
              <a:t> </a:t>
            </a:r>
            <a:r>
              <a:rPr lang="en-US" sz="2400" dirty="0" err="1" smtClean="0"/>
              <a:t>rjust</a:t>
            </a:r>
            <a:r>
              <a:rPr lang="en-US" sz="2400" dirty="0" smtClean="0"/>
              <a:t> </a:t>
            </a:r>
            <a:r>
              <a:rPr lang="en-US" sz="2400" dirty="0" err="1" smtClean="0"/>
              <a:t>rstrip</a:t>
            </a:r>
            <a:r>
              <a:rPr lang="en-US" sz="2400" dirty="0" smtClean="0"/>
              <a:t> </a:t>
            </a:r>
            <a:r>
              <a:rPr lang="en-US" sz="2400" dirty="0" err="1" smtClean="0"/>
              <a:t>rstrip</a:t>
            </a:r>
            <a:r>
              <a:rPr lang="en-US" sz="2400" dirty="0" smtClean="0"/>
              <a:t>! scan </a:t>
            </a:r>
            <a:r>
              <a:rPr lang="en-US" sz="2400" dirty="0" err="1" smtClean="0"/>
              <a:t>scanf</a:t>
            </a:r>
            <a:r>
              <a:rPr lang="en-US" sz="2400" dirty="0" smtClean="0"/>
              <a:t> size slice </a:t>
            </a:r>
            <a:r>
              <a:rPr lang="en-US" sz="2400" dirty="0" err="1" smtClean="0"/>
              <a:t>slice</a:t>
            </a:r>
            <a:r>
              <a:rPr lang="en-US" sz="2400" dirty="0" smtClean="0"/>
              <a:t>! split squeeze </a:t>
            </a:r>
            <a:r>
              <a:rPr lang="en-US" sz="2400" dirty="0" err="1" smtClean="0"/>
              <a:t>squeeze</a:t>
            </a:r>
            <a:r>
              <a:rPr lang="en-US" sz="2400" dirty="0" smtClean="0"/>
              <a:t>! strip </a:t>
            </a:r>
            <a:r>
              <a:rPr lang="en-US" sz="2400" dirty="0" err="1" smtClean="0"/>
              <a:t>strip</a:t>
            </a:r>
            <a:r>
              <a:rPr lang="en-US" sz="2400" dirty="0" smtClean="0"/>
              <a:t>! sub </a:t>
            </a:r>
            <a:r>
              <a:rPr lang="en-US" sz="2400" dirty="0" err="1" smtClean="0"/>
              <a:t>sub</a:t>
            </a:r>
            <a:r>
              <a:rPr lang="en-US" sz="2400" dirty="0" smtClean="0"/>
              <a:t>! </a:t>
            </a:r>
            <a:r>
              <a:rPr lang="en-US" sz="2400" dirty="0" err="1" smtClean="0"/>
              <a:t>succ</a:t>
            </a:r>
            <a:r>
              <a:rPr lang="en-US" sz="2400" dirty="0" smtClean="0"/>
              <a:t> </a:t>
            </a:r>
            <a:r>
              <a:rPr lang="en-US" sz="2400" dirty="0" err="1" smtClean="0"/>
              <a:t>succ</a:t>
            </a:r>
            <a:r>
              <a:rPr lang="en-US" sz="2400" dirty="0" smtClean="0"/>
              <a:t>! sum </a:t>
            </a:r>
            <a:r>
              <a:rPr lang="en-US" sz="2400" dirty="0" err="1" smtClean="0"/>
              <a:t>swapcase</a:t>
            </a:r>
            <a:r>
              <a:rPr lang="en-US" sz="2400" dirty="0" smtClean="0"/>
              <a:t> </a:t>
            </a:r>
            <a:r>
              <a:rPr lang="en-US" sz="2400" dirty="0" err="1" smtClean="0"/>
              <a:t>swapcase</a:t>
            </a:r>
            <a:r>
              <a:rPr lang="en-US" sz="2400" dirty="0" smtClean="0"/>
              <a:t>! </a:t>
            </a:r>
            <a:r>
              <a:rPr lang="en-US" sz="2400" dirty="0" err="1" smtClean="0"/>
              <a:t>to_f</a:t>
            </a:r>
            <a:r>
              <a:rPr lang="en-US" sz="2400" dirty="0" smtClean="0"/>
              <a:t> </a:t>
            </a:r>
            <a:r>
              <a:rPr lang="en-US" sz="2400" dirty="0" err="1" smtClean="0"/>
              <a:t>to_i</a:t>
            </a:r>
            <a:r>
              <a:rPr lang="en-US" sz="2400" dirty="0" smtClean="0"/>
              <a:t> </a:t>
            </a:r>
            <a:r>
              <a:rPr lang="en-US" sz="2400" dirty="0" err="1" smtClean="0"/>
              <a:t>to_s</a:t>
            </a:r>
            <a:r>
              <a:rPr lang="en-US" sz="2400" dirty="0" smtClean="0"/>
              <a:t> </a:t>
            </a:r>
            <a:r>
              <a:rPr lang="en-US" sz="2400" dirty="0" err="1" smtClean="0"/>
              <a:t>to_str</a:t>
            </a:r>
            <a:r>
              <a:rPr lang="en-US" sz="2400" dirty="0" smtClean="0"/>
              <a:t> </a:t>
            </a:r>
            <a:r>
              <a:rPr lang="en-US" sz="2400" dirty="0" err="1" smtClean="0"/>
              <a:t>to_sym</a:t>
            </a:r>
            <a:r>
              <a:rPr lang="en-US" sz="2400" dirty="0" smtClean="0"/>
              <a:t> </a:t>
            </a:r>
            <a:r>
              <a:rPr lang="en-US" sz="2400" dirty="0" err="1" smtClean="0"/>
              <a:t>to_yaml</a:t>
            </a:r>
            <a:r>
              <a:rPr lang="en-US" sz="2400" dirty="0" smtClean="0"/>
              <a:t> </a:t>
            </a:r>
            <a:r>
              <a:rPr lang="en-US" sz="2400" dirty="0" err="1" smtClean="0"/>
              <a:t>toeuc</a:t>
            </a:r>
            <a:r>
              <a:rPr lang="en-US" sz="2400" dirty="0" smtClean="0"/>
              <a:t> </a:t>
            </a:r>
            <a:r>
              <a:rPr lang="en-US" sz="2400" dirty="0" err="1" smtClean="0"/>
              <a:t>tojis</a:t>
            </a:r>
            <a:r>
              <a:rPr lang="en-US" sz="2400" dirty="0" smtClean="0"/>
              <a:t> </a:t>
            </a:r>
            <a:r>
              <a:rPr lang="en-US" sz="2400" dirty="0" err="1" smtClean="0"/>
              <a:t>tosjis</a:t>
            </a:r>
            <a:r>
              <a:rPr lang="en-US" sz="2400" dirty="0" smtClean="0"/>
              <a:t> toutf16 toutf8 </a:t>
            </a:r>
            <a:r>
              <a:rPr lang="en-US" sz="2400" dirty="0" err="1" smtClean="0"/>
              <a:t>tr</a:t>
            </a:r>
            <a:r>
              <a:rPr lang="en-US" sz="2400" dirty="0" smtClean="0"/>
              <a:t> </a:t>
            </a:r>
            <a:r>
              <a:rPr lang="en-US" sz="2400" dirty="0" err="1" smtClean="0"/>
              <a:t>tr</a:t>
            </a:r>
            <a:r>
              <a:rPr lang="en-US" sz="2400" dirty="0" smtClean="0"/>
              <a:t>! </a:t>
            </a:r>
            <a:r>
              <a:rPr lang="en-US" sz="2400" dirty="0" err="1" smtClean="0"/>
              <a:t>tr_s</a:t>
            </a:r>
            <a:r>
              <a:rPr lang="en-US" sz="2400" dirty="0" smtClean="0"/>
              <a:t> </a:t>
            </a:r>
            <a:r>
              <a:rPr lang="en-US" sz="2400" dirty="0" err="1" smtClean="0"/>
              <a:t>tr_s</a:t>
            </a:r>
            <a:r>
              <a:rPr lang="en-US" sz="2400" dirty="0" smtClean="0"/>
              <a:t>! unpack </a:t>
            </a:r>
            <a:r>
              <a:rPr lang="en-US" sz="2400" dirty="0" err="1" smtClean="0"/>
              <a:t>upcase</a:t>
            </a:r>
            <a:r>
              <a:rPr lang="en-US" sz="2400" dirty="0" smtClean="0"/>
              <a:t> </a:t>
            </a:r>
            <a:r>
              <a:rPr lang="en-US" sz="2400" dirty="0" err="1" smtClean="0"/>
              <a:t>upcase</a:t>
            </a:r>
            <a:r>
              <a:rPr lang="en-US" sz="2400" dirty="0" smtClean="0"/>
              <a:t>! </a:t>
            </a:r>
            <a:r>
              <a:rPr lang="en-US" sz="2400" dirty="0" err="1" smtClean="0"/>
              <a:t>upto</a:t>
            </a:r>
            <a:r>
              <a:rPr lang="en-US" sz="2400" dirty="0" smtClean="0"/>
              <a:t> </a:t>
            </a:r>
            <a:r>
              <a:rPr lang="en-US" sz="2400" dirty="0" err="1" smtClean="0"/>
              <a:t>yaml_new</a:t>
            </a:r>
            <a:r>
              <a:rPr lang="en-US" sz="2400" dirty="0" smtClean="0"/>
              <a:t>  </a:t>
            </a:r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methods:</a:t>
            </a:r>
            <a:br>
              <a:rPr lang="en-US" dirty="0" smtClean="0"/>
            </a:br>
            <a:endParaRPr lang="en-US" sz="2700" b="1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Whitespace Trimming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chomp / chomp!</a:t>
            </a:r>
          </a:p>
          <a:p>
            <a:r>
              <a:rPr lang="en-US" dirty="0" smtClean="0"/>
              <a:t>chop </a:t>
            </a:r>
            <a:r>
              <a:rPr lang="en-US" dirty="0" err="1" smtClean="0"/>
              <a:t>chop</a:t>
            </a:r>
            <a:r>
              <a:rPr lang="en-US" dirty="0" smtClean="0"/>
              <a:t>! </a:t>
            </a:r>
          </a:p>
          <a:p>
            <a:r>
              <a:rPr lang="en-US" dirty="0" err="1" smtClean="0"/>
              <a:t>lstrip</a:t>
            </a:r>
            <a:r>
              <a:rPr lang="en-US" dirty="0" smtClean="0"/>
              <a:t> </a:t>
            </a:r>
            <a:r>
              <a:rPr lang="en-US" dirty="0" err="1" smtClean="0"/>
              <a:t>lstrip</a:t>
            </a:r>
            <a:r>
              <a:rPr lang="en-US" dirty="0" smtClean="0"/>
              <a:t>! </a:t>
            </a:r>
          </a:p>
          <a:p>
            <a:r>
              <a:rPr lang="en-US" dirty="0" err="1" smtClean="0"/>
              <a:t>rstrip</a:t>
            </a:r>
            <a:r>
              <a:rPr lang="en-US" dirty="0" smtClean="0"/>
              <a:t> </a:t>
            </a:r>
            <a:r>
              <a:rPr lang="en-US" dirty="0" err="1" smtClean="0"/>
              <a:t>rstrip</a:t>
            </a:r>
            <a:r>
              <a:rPr lang="en-US" dirty="0" smtClean="0"/>
              <a:t>! </a:t>
            </a:r>
          </a:p>
          <a:p>
            <a:r>
              <a:rPr lang="en-US" dirty="0" smtClean="0"/>
              <a:t>strip </a:t>
            </a:r>
            <a:r>
              <a:rPr lang="en-US" dirty="0" err="1" smtClean="0"/>
              <a:t>strip</a:t>
            </a:r>
            <a:r>
              <a:rPr lang="en-US" dirty="0" smtClean="0"/>
              <a:t>!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_ _Smile _ _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-----------------------------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_ _Smile _ _  </a:t>
            </a:r>
            <a:r>
              <a:rPr lang="en-US" i="1" dirty="0" smtClean="0"/>
              <a:t>chomp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_ _Smile _     </a:t>
            </a:r>
            <a:r>
              <a:rPr lang="en-US" i="1" dirty="0" smtClean="0"/>
              <a:t>chop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_ _Smile        </a:t>
            </a:r>
            <a:r>
              <a:rPr lang="en-US" i="1" dirty="0" err="1" smtClean="0"/>
              <a:t>rstrip</a:t>
            </a:r>
            <a:endParaRPr lang="en-US" i="1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Smile _ _       </a:t>
            </a:r>
            <a:r>
              <a:rPr lang="en-US" i="1" dirty="0" err="1" smtClean="0"/>
              <a:t>lstrip</a:t>
            </a:r>
            <a:endParaRPr lang="en-US" i="1" dirty="0" smtClean="0"/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Smile             </a:t>
            </a:r>
            <a:r>
              <a:rPr lang="en-US" i="1" dirty="0" smtClean="0"/>
              <a:t>strip</a:t>
            </a:r>
          </a:p>
          <a:p>
            <a:pPr>
              <a:buNone/>
            </a:pP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Whitespace padding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center</a:t>
            </a:r>
          </a:p>
          <a:p>
            <a:r>
              <a:rPr lang="en-US" dirty="0" err="1" smtClean="0"/>
              <a:t>ljust</a:t>
            </a:r>
            <a:endParaRPr lang="en-US" dirty="0" smtClean="0"/>
          </a:p>
          <a:p>
            <a:r>
              <a:rPr lang="en-US" dirty="0" err="1" smtClean="0"/>
              <a:t>rjust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Smile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</a:rPr>
              <a:t>----------------------------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_ Smile _ _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Smile _ _ _ _</a:t>
            </a:r>
          </a:p>
          <a:p>
            <a:pPr>
              <a:buNone/>
            </a:pPr>
            <a:r>
              <a:rPr lang="en-US" i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 _ _ _ Smile </a:t>
            </a:r>
          </a:p>
          <a:p>
            <a:pPr>
              <a:buNone/>
            </a:pPr>
            <a:endParaRPr lang="en-US" i="1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Conversion to another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</a:t>
            </a:r>
          </a:p>
          <a:p>
            <a:r>
              <a:rPr lang="en-US" dirty="0" err="1" smtClean="0"/>
              <a:t>oct</a:t>
            </a:r>
            <a:endParaRPr lang="en-US" dirty="0" smtClean="0"/>
          </a:p>
          <a:p>
            <a:r>
              <a:rPr lang="en-US" dirty="0" err="1" smtClean="0"/>
              <a:t>to_f</a:t>
            </a:r>
            <a:endParaRPr lang="en-US" dirty="0" smtClean="0"/>
          </a:p>
          <a:p>
            <a:r>
              <a:rPr lang="en-US" dirty="0" err="1" smtClean="0"/>
              <a:t>to_i</a:t>
            </a:r>
            <a:endParaRPr lang="en-US" dirty="0" smtClean="0"/>
          </a:p>
          <a:p>
            <a:r>
              <a:rPr lang="en-US" dirty="0" err="1" smtClean="0"/>
              <a:t>to_yaml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’17’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------------------------------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’17’.hex  </a:t>
            </a:r>
            <a:r>
              <a:rPr lang="en-US" dirty="0" smtClean="0"/>
              <a:t>           23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‘17’.oct              </a:t>
            </a:r>
            <a:r>
              <a:rPr lang="en-US" dirty="0" smtClean="0"/>
              <a:t>17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‘17’.to_f             </a:t>
            </a:r>
            <a:r>
              <a:rPr lang="en-US" dirty="0" smtClean="0"/>
              <a:t>17.0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‘17’.to_i       </a:t>
            </a:r>
            <a:r>
              <a:rPr lang="en-US" dirty="0" smtClean="0"/>
              <a:t>      17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‘17’.to_yaml </a:t>
            </a:r>
            <a:r>
              <a:rPr lang="en-US" dirty="0" smtClean="0"/>
              <a:t>    ”17”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Iterators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</a:t>
            </a:r>
          </a:p>
          <a:p>
            <a:r>
              <a:rPr lang="en-US" dirty="0" err="1" smtClean="0"/>
              <a:t>each_byte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each_char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each_line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 smtClean="0"/>
              <a:t>upto</a:t>
            </a:r>
            <a:r>
              <a:rPr lang="en-US" dirty="0" smtClean="0"/>
              <a:t> 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ncd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n”.each_line</a:t>
            </a:r>
            <a:r>
              <a:rPr lang="en-US" dirty="0" smtClean="0">
                <a:solidFill>
                  <a:srgbClr val="C00000"/>
                </a:solidFill>
              </a:rPr>
              <a:t>{}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ncd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n”.each</a:t>
            </a:r>
            <a:r>
              <a:rPr lang="en-US" dirty="0" smtClean="0">
                <a:solidFill>
                  <a:srgbClr val="C00000"/>
                </a:solidFill>
              </a:rPr>
              <a:t>{}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ab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cd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ncd</a:t>
            </a:r>
            <a:r>
              <a:rPr lang="en-US" dirty="0" smtClean="0">
                <a:solidFill>
                  <a:srgbClr val="C00000"/>
                </a:solidFill>
              </a:rPr>
              <a:t>\n”. </a:t>
            </a:r>
            <a:r>
              <a:rPr lang="en-US" dirty="0" err="1" smtClean="0">
                <a:solidFill>
                  <a:srgbClr val="C00000"/>
                </a:solidFill>
              </a:rPr>
              <a:t>each_byte</a:t>
            </a:r>
            <a:r>
              <a:rPr lang="en-US" dirty="0" smtClean="0">
                <a:solidFill>
                  <a:srgbClr val="C00000"/>
                </a:solidFill>
              </a:rPr>
              <a:t> {}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“</a:t>
            </a:r>
            <a:r>
              <a:rPr lang="en-US" dirty="0" err="1" smtClean="0">
                <a:solidFill>
                  <a:srgbClr val="C00000"/>
                </a:solidFill>
              </a:rPr>
              <a:t>ab</a:t>
            </a:r>
            <a:r>
              <a:rPr lang="en-US" dirty="0" smtClean="0">
                <a:solidFill>
                  <a:srgbClr val="C00000"/>
                </a:solidFill>
              </a:rPr>
              <a:t>\</a:t>
            </a:r>
            <a:r>
              <a:rPr lang="en-US" dirty="0" err="1" smtClean="0">
                <a:solidFill>
                  <a:srgbClr val="C00000"/>
                </a:solidFill>
              </a:rPr>
              <a:t>ncd</a:t>
            </a:r>
            <a:r>
              <a:rPr lang="en-US" dirty="0" smtClean="0">
                <a:solidFill>
                  <a:srgbClr val="C00000"/>
                </a:solidFill>
              </a:rPr>
              <a:t>\n”. </a:t>
            </a:r>
            <a:r>
              <a:rPr lang="en-US" dirty="0" err="1" smtClean="0">
                <a:solidFill>
                  <a:srgbClr val="C00000"/>
                </a:solidFill>
              </a:rPr>
              <a:t>each_char</a:t>
            </a:r>
            <a:r>
              <a:rPr lang="en-US" dirty="0" smtClean="0">
                <a:solidFill>
                  <a:srgbClr val="C00000"/>
                </a:solidFill>
              </a:rPr>
              <a:t> {}</a:t>
            </a:r>
          </a:p>
          <a:p>
            <a:pPr>
              <a:buNone/>
            </a:pPr>
            <a:r>
              <a:rPr lang="en-US" dirty="0" smtClean="0"/>
              <a:t>     a  b  \n  c  d  \n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‘</a:t>
            </a:r>
            <a:r>
              <a:rPr lang="en-US" dirty="0" err="1" smtClean="0">
                <a:solidFill>
                  <a:srgbClr val="C00000"/>
                </a:solidFill>
              </a:rPr>
              <a:t>a’.upto</a:t>
            </a:r>
            <a:r>
              <a:rPr lang="en-US" dirty="0" smtClean="0">
                <a:solidFill>
                  <a:srgbClr val="C00000"/>
                </a:solidFill>
              </a:rPr>
              <a:t>(‘d’){}</a:t>
            </a:r>
          </a:p>
          <a:p>
            <a:pPr>
              <a:buNone/>
            </a:pPr>
            <a:r>
              <a:rPr lang="en-US" dirty="0" smtClean="0"/>
              <a:t>     a b c 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Size and 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 ] </a:t>
            </a:r>
          </a:p>
          <a:p>
            <a:r>
              <a:rPr lang="en-US" dirty="0" smtClean="0"/>
              <a:t>[ ]= </a:t>
            </a:r>
          </a:p>
          <a:p>
            <a:r>
              <a:rPr lang="en-US" dirty="0" smtClean="0"/>
              <a:t>count</a:t>
            </a:r>
          </a:p>
          <a:p>
            <a:r>
              <a:rPr lang="en-US" dirty="0" smtClean="0"/>
              <a:t> index </a:t>
            </a:r>
          </a:p>
          <a:p>
            <a:r>
              <a:rPr lang="en-US" dirty="0" smtClean="0"/>
              <a:t>length</a:t>
            </a:r>
          </a:p>
          <a:p>
            <a:r>
              <a:rPr lang="en-US" dirty="0" smtClean="0"/>
              <a:t>size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rindex</a:t>
            </a:r>
            <a:endParaRPr lang="en-US" dirty="0" smtClean="0"/>
          </a:p>
          <a:p>
            <a:r>
              <a:rPr lang="en-US" dirty="0" smtClean="0"/>
              <a:t>reverse </a:t>
            </a:r>
          </a:p>
          <a:p>
            <a:r>
              <a:rPr lang="en-US" dirty="0" smtClean="0"/>
              <a:t>reverse!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 = ‘</a:t>
            </a:r>
            <a:r>
              <a:rPr lang="en-US" dirty="0" err="1" smtClean="0">
                <a:solidFill>
                  <a:srgbClr val="C00000"/>
                </a:solidFill>
              </a:rPr>
              <a:t>abc</a:t>
            </a:r>
            <a:r>
              <a:rPr lang="en-US" dirty="0" smtClean="0">
                <a:solidFill>
                  <a:srgbClr val="C00000"/>
                </a:solidFill>
              </a:rPr>
              <a:t>’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-------------------------------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a[1]                   </a:t>
            </a:r>
            <a:r>
              <a:rPr lang="en-US" dirty="0" smtClean="0"/>
              <a:t>b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a[1] = ‘xyz’</a:t>
            </a:r>
            <a:r>
              <a:rPr lang="en-US" dirty="0" smtClean="0"/>
              <a:t>        </a:t>
            </a:r>
            <a:r>
              <a:rPr lang="en-US" dirty="0" err="1" smtClean="0"/>
              <a:t>axyzc</a:t>
            </a:r>
            <a:endParaRPr lang="en-US" dirty="0" smtClean="0"/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a.index</a:t>
            </a:r>
            <a:r>
              <a:rPr lang="en-US" dirty="0" smtClean="0">
                <a:solidFill>
                  <a:srgbClr val="C00000"/>
                </a:solidFill>
              </a:rPr>
              <a:t>(‘c’)        </a:t>
            </a:r>
            <a:r>
              <a:rPr lang="en-US" dirty="0" smtClean="0"/>
              <a:t>2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a.size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      3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a.length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   3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a.count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    3</a:t>
            </a:r>
          </a:p>
          <a:p>
            <a:pPr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a.reverse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cba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Logical expressions and predicates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&lt;=&gt;</a:t>
            </a:r>
          </a:p>
          <a:p>
            <a:r>
              <a:rPr lang="en-US" dirty="0" smtClean="0"/>
              <a:t> == </a:t>
            </a:r>
          </a:p>
          <a:p>
            <a:r>
              <a:rPr lang="en-US" dirty="0" err="1" smtClean="0"/>
              <a:t>Casecmp</a:t>
            </a:r>
            <a:endParaRPr lang="en-US" dirty="0" smtClean="0"/>
          </a:p>
          <a:p>
            <a:r>
              <a:rPr lang="en-US" dirty="0" smtClean="0"/>
              <a:t>empty?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eql</a:t>
            </a:r>
            <a:r>
              <a:rPr lang="en-US" dirty="0" smtClean="0"/>
              <a:t>?</a:t>
            </a:r>
          </a:p>
          <a:p>
            <a:r>
              <a:rPr lang="en-US" dirty="0" smtClean="0"/>
              <a:t> include?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is_binary_data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and replace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sz="5100" dirty="0" smtClean="0"/>
          </a:p>
          <a:p>
            <a:r>
              <a:rPr lang="en-US" sz="5100" dirty="0" smtClean="0"/>
              <a:t>delete</a:t>
            </a:r>
          </a:p>
          <a:p>
            <a:r>
              <a:rPr lang="en-US" sz="5100" dirty="0" err="1" smtClean="0"/>
              <a:t>gsub</a:t>
            </a:r>
            <a:endParaRPr lang="en-US" sz="5100" dirty="0" smtClean="0"/>
          </a:p>
          <a:p>
            <a:r>
              <a:rPr lang="en-US" sz="5100" dirty="0" smtClean="0"/>
              <a:t>match</a:t>
            </a:r>
          </a:p>
          <a:p>
            <a:r>
              <a:rPr lang="en-US" sz="5100" dirty="0" smtClean="0"/>
              <a:t>sub</a:t>
            </a:r>
          </a:p>
          <a:p>
            <a:r>
              <a:rPr lang="en-US" sz="5100" dirty="0" err="1" smtClean="0"/>
              <a:t>tr</a:t>
            </a:r>
            <a:r>
              <a:rPr lang="en-US" sz="5100" dirty="0" smtClean="0"/>
              <a:t> </a:t>
            </a:r>
          </a:p>
          <a:p>
            <a:r>
              <a:rPr lang="en-US" sz="5100" dirty="0" smtClean="0"/>
              <a:t>replace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s='hello'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"hello"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s.delete</a:t>
            </a:r>
            <a:r>
              <a:rPr lang="en-US" dirty="0" smtClean="0"/>
              <a:t>('l')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</a:t>
            </a:r>
            <a:r>
              <a:rPr lang="en-US" dirty="0" err="1" smtClean="0">
                <a:solidFill>
                  <a:srgbClr val="FF0000"/>
                </a:solidFill>
              </a:rPr>
              <a:t>heo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s.gsub</a:t>
            </a:r>
            <a:r>
              <a:rPr lang="en-US" dirty="0" smtClean="0"/>
              <a:t>('</a:t>
            </a:r>
            <a:r>
              <a:rPr lang="en-US" dirty="0" err="1" smtClean="0"/>
              <a:t>l','t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</a:t>
            </a:r>
            <a:r>
              <a:rPr lang="en-US" dirty="0" err="1" smtClean="0">
                <a:solidFill>
                  <a:srgbClr val="FF0000"/>
                </a:solidFill>
              </a:rPr>
              <a:t>hetto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s.tr('</a:t>
            </a:r>
            <a:r>
              <a:rPr lang="en-US" dirty="0" err="1" smtClean="0"/>
              <a:t>lo','ta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</a:t>
            </a:r>
            <a:r>
              <a:rPr lang="en-US" dirty="0" err="1" smtClean="0">
                <a:solidFill>
                  <a:srgbClr val="FF0000"/>
                </a:solidFill>
              </a:rPr>
              <a:t>hetta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s.sub('</a:t>
            </a:r>
            <a:r>
              <a:rPr lang="en-US" dirty="0" err="1" smtClean="0"/>
              <a:t>l','t</a:t>
            </a:r>
            <a:r>
              <a:rPr lang="en-US" dirty="0" smtClean="0"/>
              <a:t>')</a:t>
            </a:r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hetlo</a:t>
            </a:r>
            <a:r>
              <a:rPr lang="en-US" dirty="0" smtClean="0">
                <a:solidFill>
                  <a:srgbClr val="FF0000"/>
                </a:solidFill>
              </a:rPr>
              <a:t>“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s.match</a:t>
            </a:r>
            <a:r>
              <a:rPr lang="en-US" dirty="0" smtClean="0"/>
              <a:t>('t')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nil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s.match</a:t>
            </a:r>
            <a:r>
              <a:rPr lang="en-US" dirty="0" smtClean="0"/>
              <a:t>(‘e')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#&lt;MatchData:0x43ac380&gt;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s.replace</a:t>
            </a:r>
            <a:r>
              <a:rPr lang="en-US" dirty="0" smtClean="0"/>
              <a:t>('good-bye')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"good-bye"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581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next </a:t>
            </a:r>
          </a:p>
          <a:p>
            <a:r>
              <a:rPr lang="en-US" dirty="0" smtClean="0"/>
              <a:t>squeeze</a:t>
            </a:r>
          </a:p>
          <a:p>
            <a:r>
              <a:rPr lang="en-US" dirty="0" smtClean="0"/>
              <a:t>crypt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00200"/>
            <a:ext cx="4419600" cy="4648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'</a:t>
            </a:r>
            <a:r>
              <a:rPr lang="en-US" dirty="0" err="1" smtClean="0"/>
              <a:t>a'.next</a:t>
            </a: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"b"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'a1'.next</a:t>
            </a:r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"a2“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'</a:t>
            </a:r>
            <a:r>
              <a:rPr lang="en-US" dirty="0" err="1" smtClean="0"/>
              <a:t>bookkeeper'.squeeze</a:t>
            </a:r>
            <a:endParaRPr lang="en-US" dirty="0" smtClean="0"/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"</a:t>
            </a:r>
            <a:r>
              <a:rPr lang="en-US" dirty="0" err="1" smtClean="0">
                <a:solidFill>
                  <a:srgbClr val="FF0000"/>
                </a:solidFill>
              </a:rPr>
              <a:t>bokeper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'a1'.crypt('</a:t>
            </a:r>
            <a:r>
              <a:rPr lang="en-US" dirty="0" err="1" smtClean="0"/>
              <a:t>aa</a:t>
            </a:r>
            <a:r>
              <a:rPr lang="en-US" dirty="0" smtClean="0"/>
              <a:t>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"aaFAe5xAw.VQ."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'a1'.crypt('bb')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</a:t>
            </a:r>
            <a:r>
              <a:rPr lang="en-US" dirty="0" err="1" smtClean="0">
                <a:solidFill>
                  <a:srgbClr val="FF0000"/>
                </a:solidFill>
              </a:rPr>
              <a:t>bblzKfkMF.bzM</a:t>
            </a:r>
            <a:r>
              <a:rPr lang="en-US" dirty="0" smtClean="0">
                <a:solidFill>
                  <a:srgbClr val="FF0000"/>
                </a:solidFill>
              </a:rPr>
              <a:t>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Class Libraries: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Building with classes that come with Ruby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Breaking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5100" dirty="0" smtClean="0"/>
              <a:t>split </a:t>
            </a:r>
          </a:p>
          <a:p>
            <a:r>
              <a:rPr lang="en-US" sz="5100" dirty="0" smtClean="0"/>
              <a:t>match</a:t>
            </a:r>
          </a:p>
          <a:p>
            <a:r>
              <a:rPr lang="en-US" sz="5100" dirty="0" smtClean="0"/>
              <a:t> =~</a:t>
            </a:r>
          </a:p>
          <a:p>
            <a:r>
              <a:rPr lang="en-US" sz="5100" dirty="0" smtClean="0"/>
              <a:t>scan</a:t>
            </a:r>
          </a:p>
          <a:p>
            <a:r>
              <a:rPr lang="en-US" sz="5100" dirty="0" smtClean="0"/>
              <a:t>slice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s = ’10 Jan 2009’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irb</a:t>
            </a:r>
            <a:r>
              <a:rPr lang="en-US" dirty="0" smtClean="0">
                <a:solidFill>
                  <a:srgbClr val="FF0000"/>
                </a:solidFill>
              </a:rPr>
              <a:t>&gt; s = '10 Jan 2009'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"10 Jan 2009"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s.split</a:t>
            </a:r>
            <a:r>
              <a:rPr lang="en-US" dirty="0" smtClean="0"/>
              <a:t>(' 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["10", "Jan", "2009"]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s.match</a:t>
            </a:r>
            <a:r>
              <a:rPr lang="en-US" dirty="0" smtClean="0"/>
              <a:t>('Jan')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#&lt;MatchData:0x43a6d2c&gt;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s.match</a:t>
            </a:r>
            <a:r>
              <a:rPr lang="en-US" dirty="0" smtClean="0"/>
              <a:t>('Dec')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nil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s =~ /Jan/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3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s.scan</a:t>
            </a:r>
            <a:r>
              <a:rPr lang="en-US" dirty="0" smtClean="0"/>
              <a:t>(/\d* \S* \d*/)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=&gt; ["10 Jan 2009"]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s.scan</a:t>
            </a:r>
            <a:r>
              <a:rPr lang="en-US" dirty="0" smtClean="0"/>
              <a:t>(/(\d*) (\S*) (\d*)/)</a:t>
            </a:r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[["10", "Jan", "2009"]]</a:t>
            </a:r>
          </a:p>
          <a:p>
            <a:pPr>
              <a:buNone/>
            </a:pPr>
            <a:r>
              <a:rPr lang="en-US" dirty="0" err="1" smtClean="0"/>
              <a:t>irb</a:t>
            </a:r>
            <a:r>
              <a:rPr lang="en-US" dirty="0" smtClean="0"/>
              <a:t>&gt; </a:t>
            </a:r>
            <a:r>
              <a:rPr lang="en-US" dirty="0" err="1" smtClean="0"/>
              <a:t>s.slice</a:t>
            </a:r>
            <a:r>
              <a:rPr lang="en-US" dirty="0" smtClean="0"/>
              <a:t>(3,3)</a:t>
            </a:r>
          </a:p>
          <a:p>
            <a:pPr>
              <a:buFont typeface="Symbol"/>
              <a:buChar char="Þ"/>
            </a:pPr>
            <a:r>
              <a:rPr lang="en-US" dirty="0" smtClean="0">
                <a:solidFill>
                  <a:srgbClr val="FF0000"/>
                </a:solidFill>
              </a:rPr>
              <a:t>"Jan“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 you to build on the work of others resulting in significant savings in time and effort</a:t>
            </a:r>
          </a:p>
          <a:p>
            <a:r>
              <a:rPr lang="en-US" dirty="0" smtClean="0"/>
              <a:t>Provides a standard for interfacing your applications with the underlying operating system</a:t>
            </a:r>
          </a:p>
          <a:p>
            <a:r>
              <a:rPr lang="en-US" dirty="0" smtClean="0"/>
              <a:t>Imposes a structure that can be optimized independent of your local efforts.</a:t>
            </a:r>
          </a:p>
          <a:p>
            <a:r>
              <a:rPr lang="en-US" dirty="0" smtClean="0"/>
              <a:t>Creates a standard platform for creating solutions that will work on a wide range of computers and operating systems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class libraries?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Identify if the class is preloaded or requires a method call to load it or its parent class.</a:t>
            </a:r>
          </a:p>
          <a:p>
            <a:r>
              <a:rPr lang="en-US" dirty="0" smtClean="0"/>
              <a:t>Note what methods and attributes are inherited by the parent class.</a:t>
            </a:r>
          </a:p>
          <a:p>
            <a:r>
              <a:rPr lang="en-US" dirty="0" smtClean="0"/>
              <a:t>Determine which methods are class methods and which ones are instance methods.</a:t>
            </a:r>
          </a:p>
          <a:p>
            <a:r>
              <a:rPr lang="en-US" dirty="0" smtClean="0"/>
              <a:t>Provide parameters in the required class, order and value range.</a:t>
            </a:r>
          </a:p>
          <a:p>
            <a:r>
              <a:rPr lang="en-US" dirty="0" smtClean="0"/>
              <a:t>Use utility methods to probe and test the use of methods supplied.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using class libraries,</a:t>
            </a:r>
            <a:br>
              <a:rPr lang="en-US" dirty="0" smtClean="0"/>
            </a:br>
            <a:r>
              <a:rPr lang="en-US" dirty="0" smtClean="0"/>
              <a:t>be sure to 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if the class is preloaded or requires a method call to load it or its parent class.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what methods and attributes are inherited by the parent class.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Determine which methods are class methods and which ones are instance methods.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71600" y="1219200"/>
            <a:ext cx="7086600" cy="1828800"/>
          </a:xfrm>
        </p:spPr>
        <p:txBody>
          <a:bodyPr/>
          <a:lstStyle/>
          <a:p>
            <a:r>
              <a:rPr lang="en-US" dirty="0" smtClean="0"/>
              <a:t>Provide </a:t>
            </a:r>
            <a:r>
              <a:rPr lang="en-US" dirty="0" smtClean="0"/>
              <a:t>parameters in the required class, order and value </a:t>
            </a:r>
            <a:r>
              <a:rPr lang="en-US" dirty="0" smtClean="0"/>
              <a:t>range.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/>
              <a:t>utility methods to probe and test the use of methods supplied.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05&quot;&gt;&lt;property id=&quot;20148&quot; value=&quot;5&quot;/&gt;&lt;property id=&quot;20300&quot; value=&quot;Slide 10 - &amp;quot;The String Class:&amp;quot;&quot;/&gt;&lt;property id=&quot;20307&quot; value=&quot;291&quot;/&gt;&lt;/object&gt;&lt;object type=&quot;3&quot; unique_id=&quot;10006&quot;&gt;&lt;property id=&quot;20148&quot; value=&quot;5&quot;/&gt;&lt;property id=&quot;20300&quot; value=&quot;Slide 11 - &amp;quot;String methods:&amp;#x0D;&amp;#x0A;&amp;quot;&quot;/&gt;&lt;property id=&quot;20307&quot; value=&quot;290&quot;/&gt;&lt;/object&gt;&lt;object type=&quot;3&quot; unique_id=&quot;10007&quot;&gt;&lt;property id=&quot;20148&quot; value=&quot;5&quot;/&gt;&lt;property id=&quot;20300&quot; value=&quot;Slide 12 - &amp;quot;Whitespace Trimming&amp;quot;&quot;/&gt;&lt;property id=&quot;20307&quot; value=&quot;292&quot;/&gt;&lt;/object&gt;&lt;object type=&quot;3&quot; unique_id=&quot;10008&quot;&gt;&lt;property id=&quot;20148&quot; value=&quot;5&quot;/&gt;&lt;property id=&quot;20300&quot; value=&quot;Slide 13 - &amp;quot;Whitespace padding&amp;quot;&quot;/&gt;&lt;property id=&quot;20307&quot; value=&quot;295&quot;/&gt;&lt;/object&gt;&lt;object type=&quot;3&quot; unique_id=&quot;10009&quot;&gt;&lt;property id=&quot;20148&quot; value=&quot;5&quot;/&gt;&lt;property id=&quot;20300&quot; value=&quot;Slide 14 - &amp;quot;Conversion to another data type&amp;quot;&quot;/&gt;&lt;property id=&quot;20307&quot; value=&quot;294&quot;/&gt;&lt;/object&gt;&lt;object type=&quot;3&quot; unique_id=&quot;10010&quot;&gt;&lt;property id=&quot;20148&quot; value=&quot;5&quot;/&gt;&lt;property id=&quot;20300&quot; value=&quot;Slide 15 - &amp;quot;Iterators&amp;quot;&quot;/&gt;&lt;property id=&quot;20307&quot; value=&quot;293&quot;/&gt;&lt;/object&gt;&lt;object type=&quot;3&quot; unique_id=&quot;10011&quot;&gt;&lt;property id=&quot;20148&quot; value=&quot;5&quot;/&gt;&lt;property id=&quot;20300&quot; value=&quot;Slide 21&quot;/&gt;&lt;property id=&quot;20307&quot; value=&quot;285&quot;/&gt;&lt;/object&gt;&lt;object type=&quot;3&quot; unique_id=&quot;10032&quot;&gt;&lt;property id=&quot;20148&quot; value=&quot;5&quot;/&gt;&lt;property id=&quot;20300&quot; value=&quot;Slide 16 - &amp;quot;Size and position&amp;quot;&quot;/&gt;&lt;property id=&quot;20307&quot; value=&quot;296&quot;/&gt;&lt;/object&gt;&lt;object type=&quot;3&quot; unique_id=&quot;10033&quot;&gt;&lt;property id=&quot;20148&quot; value=&quot;5&quot;/&gt;&lt;property id=&quot;20300&quot; value=&quot;Slide 17 - &amp;quot;Logical expressions and predicates&amp;quot;&quot;/&gt;&lt;property id=&quot;20307&quot; value=&quot;297&quot;/&gt;&lt;/object&gt;&lt;object type=&quot;3&quot; unique_id=&quot;10034&quot;&gt;&lt;property id=&quot;20148&quot; value=&quot;5&quot;/&gt;&lt;property id=&quot;20300&quot; value=&quot;Slide 18 - &amp;quot;Search and replace&amp;quot;&quot;/&gt;&lt;property id=&quot;20307&quot; value=&quot;298&quot;/&gt;&lt;/object&gt;&lt;object type=&quot;3&quot; unique_id=&quot;10035&quot;&gt;&lt;property id=&quot;20148&quot; value=&quot;5&quot;/&gt;&lt;property id=&quot;20300&quot; value=&quot;Slide 19 - &amp;quot;String variants&amp;quot;&quot;/&gt;&lt;property id=&quot;20307&quot; value=&quot;299&quot;/&gt;&lt;/object&gt;&lt;object type=&quot;3&quot; unique_id=&quot;10036&quot;&gt;&lt;property id=&quot;20148&quot; value=&quot;5&quot;/&gt;&lt;property id=&quot;20300&quot; value=&quot;Slide 20 - &amp;quot;Breaking a string&amp;quot;&quot;/&gt;&lt;property id=&quot;20307&quot; value=&quot;300&quot;/&gt;&lt;/object&gt;&lt;object type=&quot;3&quot; unique_id=&quot;10202&quot;&gt;&lt;property id=&quot;20148&quot; value=&quot;5&quot;/&gt;&lt;property id=&quot;20300&quot; value=&quot;Slide 2 - &amp;quot;Built-in Class Libraries:&amp;quot;&quot;/&gt;&lt;property id=&quot;20307&quot; value=&quot;301&quot;/&gt;&lt;/object&gt;&lt;object type=&quot;3&quot; unique_id=&quot;10203&quot;&gt;&lt;property id=&quot;20148&quot; value=&quot;5&quot;/&gt;&lt;property id=&quot;20300&quot; value=&quot;Slide 3 - &amp;quot;Why use class libraries?&amp;quot;&quot;/&gt;&lt;property id=&quot;20307&quot; value=&quot;302&quot;/&gt;&lt;/object&gt;&lt;object type=&quot;3&quot; unique_id=&quot;10204&quot;&gt;&lt;property id=&quot;20148&quot; value=&quot;5&quot;/&gt;&lt;property id=&quot;20300&quot; value=&quot;Slide 4 - &amp;quot;When using class libraries,&amp;#x0D;&amp;#x0A;be sure to …&amp;quot;&quot;/&gt;&lt;property id=&quot;20307&quot; value=&quot;303&quot;/&gt;&lt;/object&gt;&lt;object type=&quot;3&quot; unique_id=&quot;10205&quot;&gt;&lt;property id=&quot;20148&quot; value=&quot;5&quot;/&gt;&lt;property id=&quot;20300&quot; value=&quot;Slide 5 - &amp;quot;Identify if the class is preloaded or requires a method call to load it or its parent class.&amp;#x0D;&amp;#x0A;&amp;quot;&quot;/&gt;&lt;property id=&quot;20307&quot; value=&quot;305&quot;/&gt;&lt;/object&gt;&lt;object type=&quot;3&quot; unique_id=&quot;10206&quot;&gt;&lt;property id=&quot;20148&quot; value=&quot;5&quot;/&gt;&lt;property id=&quot;20300&quot; value=&quot;Slide 6 - &amp;quot;Note what methods and attributes are inherited by the parent class.&amp;quot;&quot;/&gt;&lt;property id=&quot;20307&quot; value=&quot;311&quot;/&gt;&lt;/object&gt;&lt;object type=&quot;3&quot; unique_id=&quot;10207&quot;&gt;&lt;property id=&quot;20148&quot; value=&quot;5&quot;/&gt;&lt;property id=&quot;20300&quot; value=&quot;Slide 7 - &amp;quot;Determine which methods are class methods and which ones are instance methods.&amp;quot;&quot;/&gt;&lt;property id=&quot;20307&quot; value=&quot;310&quot;/&gt;&lt;/object&gt;&lt;object type=&quot;3&quot; unique_id=&quot;10208&quot;&gt;&lt;property id=&quot;20148&quot; value=&quot;5&quot;/&gt;&lt;property id=&quot;20300&quot; value=&quot;Slide 8 - &amp;quot;Provide parameters in the required class, order and value range.&amp;quot;&quot;/&gt;&lt;property id=&quot;20307&quot; value=&quot;309&quot;/&gt;&lt;/object&gt;&lt;object type=&quot;3&quot; unique_id=&quot;10209&quot;&gt;&lt;property id=&quot;20148&quot; value=&quot;5&quot;/&gt;&lt;property id=&quot;20300&quot; value=&quot;Slide 9 - &amp;quot;Use utility methods to probe and test the use of methods supplied.&amp;#x0D;&amp;#x0A;&amp;quot;&quot;/&gt;&lt;property id=&quot;20307&quot; value=&quot;308&quot;/&gt;&lt;/object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2892</TotalTime>
  <Words>933</Words>
  <Application>Microsoft Office PowerPoint</Application>
  <PresentationFormat>On-screen Show (4:3)</PresentationFormat>
  <Paragraphs>210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1_Apex</vt:lpstr>
      <vt:lpstr>Object-oriented Programming with Ruby</vt:lpstr>
      <vt:lpstr>Built-in Class Libraries:</vt:lpstr>
      <vt:lpstr>Why use class libraries?</vt:lpstr>
      <vt:lpstr>When using class libraries, be sure to …</vt:lpstr>
      <vt:lpstr>Identify if the class is preloaded or requires a method call to load it or its parent class. </vt:lpstr>
      <vt:lpstr>Note what methods and attributes are inherited by the parent class.</vt:lpstr>
      <vt:lpstr>Determine which methods are class methods and which ones are instance methods.</vt:lpstr>
      <vt:lpstr>Provide parameters in the required class, order and value range.</vt:lpstr>
      <vt:lpstr>Use utility methods to probe and test the use of methods supplied. </vt:lpstr>
      <vt:lpstr>The String Class:</vt:lpstr>
      <vt:lpstr>String methods: </vt:lpstr>
      <vt:lpstr>Whitespace Trimming</vt:lpstr>
      <vt:lpstr>Whitespace padding</vt:lpstr>
      <vt:lpstr>Conversion to another data type</vt:lpstr>
      <vt:lpstr>Iterators</vt:lpstr>
      <vt:lpstr>Size and position</vt:lpstr>
      <vt:lpstr>Logical expressions and predicates</vt:lpstr>
      <vt:lpstr>Search and replace</vt:lpstr>
      <vt:lpstr>String variants</vt:lpstr>
      <vt:lpstr>Breaking a string</vt:lpstr>
      <vt:lpstr>Slide 21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296</cp:revision>
  <dcterms:created xsi:type="dcterms:W3CDTF">2008-12-20T05:35:51Z</dcterms:created>
  <dcterms:modified xsi:type="dcterms:W3CDTF">2009-03-24T02:42:15Z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