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0"/>
  </p:notesMasterIdLst>
  <p:sldIdLst>
    <p:sldId id="256" r:id="rId2"/>
    <p:sldId id="291" r:id="rId3"/>
    <p:sldId id="290" r:id="rId4"/>
    <p:sldId id="296" r:id="rId5"/>
    <p:sldId id="292" r:id="rId6"/>
    <p:sldId id="295" r:id="rId7"/>
    <p:sldId id="297" r:id="rId8"/>
    <p:sldId id="294" r:id="rId9"/>
    <p:sldId id="293" r:id="rId10"/>
    <p:sldId id="304" r:id="rId11"/>
    <p:sldId id="298" r:id="rId12"/>
    <p:sldId id="299" r:id="rId13"/>
    <p:sldId id="300" r:id="rId14"/>
    <p:sldId id="301" r:id="rId15"/>
    <p:sldId id="303" r:id="rId16"/>
    <p:sldId id="305" r:id="rId17"/>
    <p:sldId id="302" r:id="rId18"/>
    <p:sldId id="285" r:id="rId19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7" d="100"/>
          <a:sy n="67" d="100"/>
        </p:scale>
        <p:origin x="-96" y="-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3/4/2009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 ways to copy a file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STDIN.each_byte</a:t>
            </a:r>
            <a:r>
              <a:rPr lang="en-US" dirty="0" smtClean="0"/>
              <a:t> { |x|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putc</a:t>
            </a:r>
            <a:r>
              <a:rPr lang="en-US" dirty="0" smtClean="0"/>
              <a:t> x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_______________________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STDIN.each_line</a:t>
            </a:r>
            <a:r>
              <a:rPr lang="en-US" dirty="0" smtClean="0"/>
              <a:t> {|x|</a:t>
            </a:r>
          </a:p>
          <a:p>
            <a:pPr>
              <a:buNone/>
            </a:pPr>
            <a:r>
              <a:rPr lang="en-US" dirty="0" smtClean="0"/>
              <a:t>  puts x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_______________________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err="1" smtClean="0"/>
              <a:t>STDIN.readlines.each</a:t>
            </a:r>
            <a:r>
              <a:rPr lang="en-US" dirty="0" smtClean="0"/>
              <a:t> { |x|</a:t>
            </a:r>
          </a:p>
          <a:p>
            <a:pPr>
              <a:buNone/>
            </a:pPr>
            <a:r>
              <a:rPr lang="en-US" dirty="0" smtClean="0"/>
              <a:t>   puts x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while ! STDIN.eof?</a:t>
            </a:r>
          </a:p>
          <a:p>
            <a:pPr>
              <a:buNone/>
            </a:pPr>
            <a:r>
              <a:rPr lang="en-US" dirty="0" smtClean="0"/>
              <a:t>   x = </a:t>
            </a:r>
            <a:r>
              <a:rPr lang="en-US" dirty="0" err="1" smtClean="0"/>
              <a:t>getc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putc</a:t>
            </a:r>
            <a:r>
              <a:rPr lang="en-US" dirty="0" smtClean="0"/>
              <a:t> x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while ! STDIN.eof?</a:t>
            </a:r>
          </a:p>
          <a:p>
            <a:pPr>
              <a:buNone/>
            </a:pPr>
            <a:r>
              <a:rPr lang="en-US" dirty="0" smtClean="0"/>
              <a:t>   x = gets</a:t>
            </a:r>
          </a:p>
          <a:p>
            <a:pPr>
              <a:buNone/>
            </a:pPr>
            <a:r>
              <a:rPr lang="en-US" dirty="0" smtClean="0"/>
              <a:t>   puts x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myfile</a:t>
            </a:r>
            <a:r>
              <a:rPr lang="en-US" dirty="0" smtClean="0"/>
              <a:t> = </a:t>
            </a:r>
            <a:r>
              <a:rPr lang="en-US" dirty="0" err="1" smtClean="0"/>
              <a:t>File.open</a:t>
            </a:r>
            <a:r>
              <a:rPr lang="en-US" dirty="0" smtClean="0"/>
              <a:t>('poem.txt')</a:t>
            </a:r>
          </a:p>
          <a:p>
            <a:pPr>
              <a:buNone/>
            </a:pPr>
            <a:r>
              <a:rPr lang="en-US" dirty="0" err="1" smtClean="0"/>
              <a:t>myfile.each</a:t>
            </a:r>
            <a:r>
              <a:rPr lang="en-US" dirty="0" smtClean="0"/>
              <a:t> { |x|</a:t>
            </a:r>
          </a:p>
          <a:p>
            <a:pPr>
              <a:buNone/>
            </a:pPr>
            <a:r>
              <a:rPr lang="en-US" dirty="0" smtClean="0"/>
              <a:t>  puts x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File class is part of the default Ruby library </a:t>
            </a:r>
          </a:p>
          <a:p>
            <a:r>
              <a:rPr lang="en-US" dirty="0" smtClean="0"/>
              <a:t>Allows for the opening and closing of files as input and/or output streams as per the file open parameter</a:t>
            </a:r>
          </a:p>
          <a:p>
            <a:r>
              <a:rPr lang="en-US" dirty="0" smtClean="0"/>
              <a:t>Can be used to open and process several files at once</a:t>
            </a:r>
          </a:p>
          <a:p>
            <a:r>
              <a:rPr lang="en-US" dirty="0" smtClean="0"/>
              <a:t>The File class is a subclass of the IO class providing access to the file on the character, line, block and whole file basis depending on the method chosen.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File class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 – read from the top to the bottom</a:t>
            </a:r>
          </a:p>
          <a:p>
            <a:r>
              <a:rPr lang="en-US" dirty="0" smtClean="0"/>
              <a:t>w- write over the file</a:t>
            </a:r>
          </a:p>
          <a:p>
            <a:r>
              <a:rPr lang="en-US" dirty="0" smtClean="0"/>
              <a:t>w+ - read/write and supports addressing</a:t>
            </a:r>
          </a:p>
          <a:p>
            <a:r>
              <a:rPr lang="en-US" dirty="0" smtClean="0"/>
              <a:t>a – append to the bottom</a:t>
            </a:r>
          </a:p>
          <a:p>
            <a:r>
              <a:rPr lang="en-US" dirty="0" smtClean="0"/>
              <a:t>b – binary mode for DOS/MS Windows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 parameters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Size of I/O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Input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Output</a:t>
                      </a:r>
                      <a:endParaRPr lang="en-US" sz="3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Character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getc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putc</a:t>
                      </a:r>
                      <a:endParaRPr lang="en-US" sz="3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String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gets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print / puts</a:t>
                      </a:r>
                      <a:endParaRPr lang="en-US" sz="3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Line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readline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puts</a:t>
                      </a:r>
                      <a:endParaRPr lang="en-US" sz="3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Block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sysread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syswrite</a:t>
                      </a:r>
                      <a:endParaRPr lang="en-US" sz="3200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File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err="1" smtClean="0"/>
                        <a:t>readlines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write</a:t>
                      </a:r>
                      <a:endParaRPr lang="en-US" sz="3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 methods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File.unlink</a:t>
            </a:r>
            <a:r>
              <a:rPr lang="en-US" dirty="0" smtClean="0">
                <a:solidFill>
                  <a:srgbClr val="C00000"/>
                </a:solidFill>
              </a:rPr>
              <a:t>(file1) </a:t>
            </a:r>
            <a:r>
              <a:rPr lang="en-US" dirty="0" smtClean="0"/>
              <a:t>– deletes File1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File.rename</a:t>
            </a:r>
            <a:r>
              <a:rPr lang="en-US" dirty="0" smtClean="0">
                <a:solidFill>
                  <a:srgbClr val="C00000"/>
                </a:solidFill>
              </a:rPr>
              <a:t>(file1,file2) </a:t>
            </a:r>
            <a:r>
              <a:rPr lang="en-US" dirty="0" smtClean="0"/>
              <a:t>– rename File1 as File2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File.size</a:t>
            </a:r>
            <a:r>
              <a:rPr lang="en-US" dirty="0" smtClean="0">
                <a:solidFill>
                  <a:srgbClr val="C00000"/>
                </a:solidFill>
              </a:rPr>
              <a:t>(file1) </a:t>
            </a:r>
            <a:r>
              <a:rPr lang="en-US" dirty="0" smtClean="0"/>
              <a:t>– returns the number of bytes in File1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File.exists</a:t>
            </a:r>
            <a:r>
              <a:rPr lang="en-US" dirty="0" smtClean="0">
                <a:solidFill>
                  <a:srgbClr val="C00000"/>
                </a:solidFill>
              </a:rPr>
              <a:t>?(file1) </a:t>
            </a:r>
            <a:r>
              <a:rPr lang="en-US" dirty="0" smtClean="0"/>
              <a:t>– checks if File1 exists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File.mtime</a:t>
            </a:r>
            <a:r>
              <a:rPr lang="en-US" dirty="0" smtClean="0">
                <a:solidFill>
                  <a:srgbClr val="C00000"/>
                </a:solidFill>
              </a:rPr>
              <a:t>(file1) </a:t>
            </a:r>
            <a:r>
              <a:rPr lang="en-US" dirty="0" smtClean="0"/>
              <a:t>– returns the time of the last modification of File1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File.directory</a:t>
            </a:r>
            <a:r>
              <a:rPr lang="en-US" dirty="0" smtClean="0">
                <a:solidFill>
                  <a:srgbClr val="C00000"/>
                </a:solidFill>
              </a:rPr>
              <a:t>?(file1) </a:t>
            </a:r>
            <a:r>
              <a:rPr lang="en-US" dirty="0" smtClean="0"/>
              <a:t>– checks if File1 is a directory</a:t>
            </a:r>
          </a:p>
          <a:p>
            <a:r>
              <a:rPr lang="en-US" dirty="0" err="1" smtClean="0">
                <a:solidFill>
                  <a:srgbClr val="C00000"/>
                </a:solidFill>
              </a:rPr>
              <a:t>File.file</a:t>
            </a:r>
            <a:r>
              <a:rPr lang="en-US" dirty="0" smtClean="0">
                <a:solidFill>
                  <a:srgbClr val="C00000"/>
                </a:solidFill>
              </a:rPr>
              <a:t>?(file1) </a:t>
            </a:r>
            <a:r>
              <a:rPr lang="en-US" dirty="0" smtClean="0"/>
              <a:t>– checks if File1 is a data file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maintenance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Ruby programs to</a:t>
            </a:r>
          </a:p>
          <a:p>
            <a:pPr lvl="1"/>
            <a:r>
              <a:rPr lang="en-US" dirty="0" smtClean="0"/>
              <a:t>Open a file directory on the hard drive</a:t>
            </a:r>
          </a:p>
          <a:p>
            <a:pPr lvl="1"/>
            <a:r>
              <a:rPr lang="en-US" dirty="0" smtClean="0"/>
              <a:t>Read all the file names</a:t>
            </a:r>
          </a:p>
          <a:p>
            <a:pPr lvl="1"/>
            <a:r>
              <a:rPr lang="en-US" dirty="0" smtClean="0"/>
              <a:t>Navigate to another directory</a:t>
            </a:r>
          </a:p>
          <a:p>
            <a:r>
              <a:rPr lang="en-US" dirty="0" smtClean="0"/>
              <a:t>Can be combined with File class to enable Ruby to work through the entire collection of files on a hard drive</a:t>
            </a:r>
          </a:p>
          <a:p>
            <a:pPr lvl="1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 tIns="91440"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d = </a:t>
            </a:r>
            <a:r>
              <a:rPr lang="en-US" dirty="0" err="1" smtClean="0"/>
              <a:t>Dir.new</a:t>
            </a:r>
            <a:r>
              <a:rPr lang="en-US" dirty="0" smtClean="0"/>
              <a:t>('.')               # Open a directory</a:t>
            </a:r>
          </a:p>
          <a:p>
            <a:pPr>
              <a:buNone/>
            </a:pPr>
            <a:r>
              <a:rPr lang="en-US" dirty="0" err="1" smtClean="0"/>
              <a:t>d.each</a:t>
            </a:r>
            <a:r>
              <a:rPr lang="en-US" dirty="0" smtClean="0"/>
              <a:t> do |x|                  # Search through each directory entries</a:t>
            </a:r>
          </a:p>
          <a:p>
            <a:pPr>
              <a:buNone/>
            </a:pPr>
            <a:r>
              <a:rPr lang="en-US" dirty="0" smtClean="0"/>
              <a:t>    puts "File: #{x}"</a:t>
            </a:r>
          </a:p>
          <a:p>
            <a:pPr>
              <a:buNone/>
            </a:pPr>
            <a:r>
              <a:rPr lang="en-US" dirty="0" smtClean="0"/>
              <a:t>    puts '-------------------'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File.file</a:t>
            </a:r>
            <a:r>
              <a:rPr lang="en-US" dirty="0" smtClean="0"/>
              <a:t>?(x))            # Check if the entry is a file</a:t>
            </a:r>
          </a:p>
          <a:p>
            <a:pPr>
              <a:buNone/>
            </a:pPr>
            <a:r>
              <a:rPr lang="en-US" dirty="0" smtClean="0"/>
              <a:t>      f = </a:t>
            </a:r>
            <a:r>
              <a:rPr lang="en-US" dirty="0" err="1" smtClean="0"/>
              <a:t>File.open</a:t>
            </a:r>
            <a:r>
              <a:rPr lang="en-US" dirty="0" smtClean="0"/>
              <a:t>(x)         #     open the file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f.each_line</a:t>
            </a:r>
            <a:r>
              <a:rPr lang="en-US" dirty="0" smtClean="0"/>
              <a:t> do |y|      #           on a line by line basis</a:t>
            </a:r>
          </a:p>
          <a:p>
            <a:pPr>
              <a:buNone/>
            </a:pPr>
            <a:r>
              <a:rPr lang="en-US" dirty="0" smtClean="0"/>
              <a:t>          puts y                   #           output the line</a:t>
            </a:r>
          </a:p>
          <a:p>
            <a:pPr>
              <a:buNone/>
            </a:pPr>
            <a:r>
              <a:rPr lang="en-US" dirty="0" smtClean="0"/>
              <a:t>      end</a:t>
            </a:r>
          </a:p>
          <a:p>
            <a:pPr>
              <a:buNone/>
            </a:pPr>
            <a:r>
              <a:rPr lang="en-US" dirty="0" smtClean="0"/>
              <a:t>      puts ‘-------------------'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f.close</a:t>
            </a:r>
            <a:r>
              <a:rPr lang="en-US" dirty="0" smtClean="0"/>
              <a:t>                      #      close the file   </a:t>
            </a:r>
          </a:p>
          <a:p>
            <a:pPr>
              <a:buNone/>
            </a:pPr>
            <a:r>
              <a:rPr lang="en-US" dirty="0" smtClean="0"/>
              <a:t>    end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all files in a directory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Pipes – between the output of one program and the input of another</a:t>
            </a:r>
          </a:p>
          <a:p>
            <a:r>
              <a:rPr lang="en-US" dirty="0" smtClean="0"/>
              <a:t>Sockets – between a program and a service on a server on the internet</a:t>
            </a:r>
          </a:p>
          <a:p>
            <a:r>
              <a:rPr lang="en-US" dirty="0" smtClean="0"/>
              <a:t>HTTP – between a program and websites</a:t>
            </a:r>
          </a:p>
          <a:p>
            <a:r>
              <a:rPr lang="en-US" dirty="0" smtClean="0"/>
              <a:t>FTP – between a program and a collection of files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Built in classes extend I/O to other media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 and Output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Getting data from the keyboard or a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entry through the Console:</a:t>
            </a:r>
            <a:br>
              <a:rPr lang="en-US" dirty="0" smtClean="0"/>
            </a:br>
            <a:endParaRPr 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50888"/>
          </a:xfrm>
        </p:spPr>
        <p:txBody>
          <a:bodyPr/>
          <a:lstStyle/>
          <a:p>
            <a:r>
              <a:rPr lang="en-US" dirty="0" smtClean="0"/>
              <a:t>String I/O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3"/>
          </p:nvPr>
        </p:nvSpPr>
        <p:spPr>
          <a:xfrm>
            <a:off x="4721225" y="1600200"/>
            <a:ext cx="3889375" cy="762000"/>
          </a:xfrm>
        </p:spPr>
        <p:txBody>
          <a:bodyPr/>
          <a:lstStyle/>
          <a:p>
            <a:r>
              <a:rPr lang="en-US" dirty="0" smtClean="0"/>
              <a:t>Character I/O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my_name</a:t>
            </a:r>
            <a:r>
              <a:rPr lang="en-US" dirty="0" smtClean="0">
                <a:solidFill>
                  <a:srgbClr val="FF0000"/>
                </a:solidFill>
              </a:rPr>
              <a:t> = gets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print ‘My name is:’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  puts </a:t>
            </a:r>
            <a:r>
              <a:rPr lang="en-US" dirty="0" err="1" smtClean="0">
                <a:solidFill>
                  <a:srgbClr val="FF0000"/>
                </a:solidFill>
              </a:rPr>
              <a:t>my_name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next_char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getc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Output: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solidFill>
                  <a:srgbClr val="FF0000"/>
                </a:solidFill>
              </a:rPr>
              <a:t>putc</a:t>
            </a:r>
            <a:r>
              <a:rPr lang="en-US" dirty="0" smtClean="0">
                <a:solidFill>
                  <a:srgbClr val="FF0000"/>
                </a:solidFill>
              </a:rPr>
              <a:t> 65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putc</a:t>
            </a:r>
            <a:r>
              <a:rPr lang="en-US" dirty="0" smtClean="0">
                <a:solidFill>
                  <a:srgbClr val="FF0000"/>
                </a:solidFill>
              </a:rPr>
              <a:t> ‘A’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putc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next_char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default I/O is through STDIO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Default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Same as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print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puts 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= gets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STDIO.print</a:t>
            </a:r>
            <a:r>
              <a:rPr lang="en-US" dirty="0" smtClean="0"/>
              <a:t> a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err="1" smtClean="0"/>
              <a:t>STDIO.puts</a:t>
            </a:r>
            <a:r>
              <a:rPr lang="en-US" dirty="0" smtClean="0"/>
              <a:t> a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a = </a:t>
            </a:r>
            <a:r>
              <a:rPr lang="en-US" dirty="0" err="1" smtClean="0"/>
              <a:t>STDIO.gets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 as a character device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only print characters or strings of characters</a:t>
            </a:r>
          </a:p>
          <a:p>
            <a:r>
              <a:rPr lang="en-US" dirty="0" smtClean="0"/>
              <a:t>Other data types must be converted to strings </a:t>
            </a:r>
          </a:p>
          <a:p>
            <a:r>
              <a:rPr lang="en-US" dirty="0" smtClean="0"/>
              <a:t>If the data type has a </a:t>
            </a:r>
            <a:r>
              <a:rPr lang="en-US" dirty="0" err="1" smtClean="0">
                <a:solidFill>
                  <a:srgbClr val="FF0000"/>
                </a:solidFill>
              </a:rPr>
              <a:t>to_s</a:t>
            </a:r>
            <a:r>
              <a:rPr lang="en-US" dirty="0" smtClean="0"/>
              <a:t> method the conversion is automatic</a:t>
            </a:r>
          </a:p>
          <a:p>
            <a:r>
              <a:rPr lang="en-US" dirty="0" smtClean="0"/>
              <a:t>Other methods exist to create representations of complex data types as strings</a:t>
            </a:r>
          </a:p>
          <a:p>
            <a:pPr lvl="1"/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3.14159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‘Roses are red!’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buffy</a:t>
            </a:r>
            <a:r>
              <a:rPr lang="en-US" dirty="0" smtClean="0">
                <a:solidFill>
                  <a:srgbClr val="FF0000"/>
                </a:solidFill>
              </a:rPr>
              <a:t> = </a:t>
            </a:r>
            <a:r>
              <a:rPr lang="en-US" dirty="0" err="1" smtClean="0">
                <a:solidFill>
                  <a:srgbClr val="FF0000"/>
                </a:solidFill>
              </a:rPr>
              <a:t>Cat.new</a:t>
            </a:r>
            <a:r>
              <a:rPr lang="en-US" dirty="0" smtClean="0">
                <a:solidFill>
                  <a:srgbClr val="FF0000"/>
                </a:solidFill>
              </a:rPr>
              <a:t>(‘Buffy’)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 </a:t>
            </a:r>
            <a:r>
              <a:rPr lang="en-US" dirty="0" err="1" smtClean="0">
                <a:solidFill>
                  <a:srgbClr val="FF0000"/>
                </a:solidFill>
              </a:rPr>
              <a:t>buffy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codes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590054" y="1676400"/>
            <a:ext cx="377289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ASCII:</a:t>
            </a:r>
          </a:p>
          <a:p>
            <a:pPr lvl="1"/>
            <a:r>
              <a:rPr lang="en-US" dirty="0" smtClean="0"/>
              <a:t>7 bit codes (0-127)</a:t>
            </a:r>
          </a:p>
          <a:p>
            <a:pPr lvl="1"/>
            <a:r>
              <a:rPr lang="en-US" dirty="0" smtClean="0"/>
              <a:t>Basic printing and communications control  0-31</a:t>
            </a:r>
          </a:p>
          <a:p>
            <a:pPr lvl="1"/>
            <a:r>
              <a:rPr lang="en-US" dirty="0" smtClean="0"/>
              <a:t>Standard Roman characters 32-127</a:t>
            </a:r>
          </a:p>
          <a:p>
            <a:r>
              <a:rPr lang="en-US" dirty="0" smtClean="0"/>
              <a:t>UNICODE</a:t>
            </a:r>
          </a:p>
          <a:p>
            <a:pPr lvl="1"/>
            <a:r>
              <a:rPr lang="en-US" dirty="0" smtClean="0"/>
              <a:t>Several bytes</a:t>
            </a:r>
          </a:p>
          <a:p>
            <a:pPr lvl="1"/>
            <a:r>
              <a:rPr lang="en-US" dirty="0" smtClean="0"/>
              <a:t>Encodes major languages of the world</a:t>
            </a:r>
          </a:p>
          <a:p>
            <a:pPr lvl="1"/>
            <a:r>
              <a:rPr lang="en-US" dirty="0" smtClean="0"/>
              <a:t>UTF-8; UTF-16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of things you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you type, the corresponding character values are stored in sequence</a:t>
            </a:r>
          </a:p>
          <a:p>
            <a:r>
              <a:rPr lang="en-US" dirty="0" smtClean="0"/>
              <a:t>If you have type enter at the end of the string, the line feed character has been entered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puts ‘Your name: ‘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a = gets</a:t>
            </a:r>
          </a:p>
          <a:p>
            <a:r>
              <a:rPr lang="en-US" dirty="0" smtClean="0"/>
              <a:t>View onscreen:</a:t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Your name: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 B o b (enter)</a:t>
            </a:r>
          </a:p>
          <a:p>
            <a:r>
              <a:rPr lang="en-US" dirty="0" smtClean="0"/>
              <a:t>Contents of a</a:t>
            </a:r>
            <a:br>
              <a:rPr lang="en-US" dirty="0" smtClean="0"/>
            </a:br>
            <a:r>
              <a:rPr lang="en-US" u="sng" dirty="0" smtClean="0">
                <a:solidFill>
                  <a:srgbClr val="C00000"/>
                </a:solidFill>
              </a:rPr>
              <a:t>66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u="sng" dirty="0" smtClean="0">
                <a:solidFill>
                  <a:srgbClr val="C00000"/>
                </a:solidFill>
              </a:rPr>
              <a:t>111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u="sng" dirty="0" smtClean="0">
                <a:solidFill>
                  <a:srgbClr val="C00000"/>
                </a:solidFill>
              </a:rPr>
              <a:t>98</a:t>
            </a:r>
            <a:r>
              <a:rPr lang="en-US" dirty="0" smtClean="0">
                <a:solidFill>
                  <a:srgbClr val="C00000"/>
                </a:solidFill>
              </a:rPr>
              <a:t>  </a:t>
            </a:r>
            <a:r>
              <a:rPr lang="en-US" u="sng" dirty="0" smtClean="0">
                <a:solidFill>
                  <a:srgbClr val="C00000"/>
                </a:solidFill>
              </a:rPr>
              <a:t>10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context for data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Operations are applied left to right</a:t>
            </a:r>
          </a:p>
          <a:p>
            <a:r>
              <a:rPr lang="en-US" dirty="0" smtClean="0"/>
              <a:t>Use parenthesis and explicit conversion methods when necessary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‘a‘ + ‘b’</a:t>
            </a:r>
            <a:r>
              <a:rPr lang="en-US" dirty="0" smtClean="0"/>
              <a:t>           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1 + 2              </a:t>
            </a:r>
            <a:r>
              <a:rPr lang="en-US" dirty="0" smtClean="0"/>
              <a:t>3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‘a‘ + 1            </a:t>
            </a:r>
            <a:r>
              <a:rPr lang="en-US" dirty="0" smtClean="0"/>
              <a:t>error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‘a‘ + 1.to_s</a:t>
            </a:r>
            <a:r>
              <a:rPr lang="en-US" dirty="0" smtClean="0"/>
              <a:t>     a1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puts ‘a’ + (1 + 2).</a:t>
            </a:r>
            <a:r>
              <a:rPr lang="en-US" dirty="0" err="1" smtClean="0">
                <a:solidFill>
                  <a:srgbClr val="FF0000"/>
                </a:solidFill>
              </a:rPr>
              <a:t>to_s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                               a3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console is attached to standard input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stored in files could be used as input</a:t>
            </a:r>
          </a:p>
          <a:p>
            <a:r>
              <a:rPr lang="en-US" dirty="0" smtClean="0"/>
              <a:t>Output to the screen could be redirected for storage in a file</a:t>
            </a:r>
          </a:p>
          <a:p>
            <a:r>
              <a:rPr lang="en-US" dirty="0" smtClean="0"/>
              <a:t>The command line syntax determines the direction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ruby </a:t>
            </a:r>
            <a:r>
              <a:rPr lang="en-US" dirty="0" err="1" smtClean="0">
                <a:solidFill>
                  <a:srgbClr val="FF0000"/>
                </a:solidFill>
              </a:rPr>
              <a:t>copy.rb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In: </a:t>
            </a:r>
            <a:r>
              <a:rPr lang="en-US" dirty="0" err="1" smtClean="0"/>
              <a:t>keybrd</a:t>
            </a:r>
            <a:r>
              <a:rPr lang="en-US" dirty="0" smtClean="0"/>
              <a:t> Out: screen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ruby </a:t>
            </a:r>
            <a:r>
              <a:rPr lang="en-US" dirty="0" err="1" smtClean="0">
                <a:solidFill>
                  <a:srgbClr val="FF0000"/>
                </a:solidFill>
              </a:rPr>
              <a:t>copy.rb</a:t>
            </a:r>
            <a:r>
              <a:rPr lang="en-US" dirty="0" smtClean="0">
                <a:solidFill>
                  <a:srgbClr val="FF0000"/>
                </a:solidFill>
              </a:rPr>
              <a:t> &lt;file1</a:t>
            </a:r>
          </a:p>
          <a:p>
            <a:pPr>
              <a:buNone/>
            </a:pPr>
            <a:r>
              <a:rPr lang="en-US" dirty="0" smtClean="0"/>
              <a:t>   In: file1 Out: screen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ruby </a:t>
            </a:r>
            <a:r>
              <a:rPr lang="en-US" dirty="0" err="1" smtClean="0">
                <a:solidFill>
                  <a:srgbClr val="FF0000"/>
                </a:solidFill>
              </a:rPr>
              <a:t>copy.rb</a:t>
            </a:r>
            <a:r>
              <a:rPr lang="en-US" dirty="0" smtClean="0">
                <a:solidFill>
                  <a:srgbClr val="FF0000"/>
                </a:solidFill>
              </a:rPr>
              <a:t> &gt;file2</a:t>
            </a:r>
          </a:p>
          <a:p>
            <a:pPr>
              <a:buNone/>
            </a:pPr>
            <a:r>
              <a:rPr lang="en-US" dirty="0" smtClean="0"/>
              <a:t>   In: </a:t>
            </a:r>
            <a:r>
              <a:rPr lang="en-US" dirty="0" err="1" smtClean="0"/>
              <a:t>keybrd</a:t>
            </a:r>
            <a:r>
              <a:rPr lang="en-US" dirty="0" smtClean="0"/>
              <a:t> Out: file2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ruby </a:t>
            </a:r>
            <a:r>
              <a:rPr lang="en-US" dirty="0" err="1" smtClean="0">
                <a:solidFill>
                  <a:srgbClr val="FF0000"/>
                </a:solidFill>
              </a:rPr>
              <a:t>copy.b</a:t>
            </a:r>
            <a:r>
              <a:rPr lang="en-US" dirty="0" smtClean="0">
                <a:solidFill>
                  <a:srgbClr val="FF0000"/>
                </a:solidFill>
              </a:rPr>
              <a:t> &lt;file1 &gt;file2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   </a:t>
            </a:r>
            <a:r>
              <a:rPr lang="en-US" dirty="0" smtClean="0"/>
              <a:t>In: file1 Out: file2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Basic Input and Output&amp;quot;&quot;/&gt;&lt;property id=&quot;20307&quot; value=&quot;291&quot;/&gt;&lt;/object&gt;&lt;object type=&quot;3&quot; unique_id=&quot;10006&quot;&gt;&lt;property id=&quot;20148&quot; value=&quot;5&quot;/&gt;&lt;property id=&quot;20300&quot; value=&quot;Slide 3 - &amp;quot;Data entry through the Console:&amp;#x0D;&amp;#x0A;&amp;quot;&quot;/&gt;&lt;property id=&quot;20307&quot; value=&quot;290&quot;/&gt;&lt;/object&gt;&lt;object type=&quot;3&quot; unique_id=&quot;10007&quot;&gt;&lt;property id=&quot;20148&quot; value=&quot;5&quot;/&gt;&lt;property id=&quot;20300&quot; value=&quot;Slide 5 - &amp;quot;Console as a character device&amp;quot;&quot;/&gt;&lt;property id=&quot;20307&quot; value=&quot;292&quot;/&gt;&lt;/object&gt;&lt;object type=&quot;3&quot; unique_id=&quot;10008&quot;&gt;&lt;property id=&quot;20148&quot; value=&quot;5&quot;/&gt;&lt;property id=&quot;20300&quot; value=&quot;Slide 6 - &amp;quot;Character codes&amp;quot;&quot;/&gt;&lt;property id=&quot;20307&quot; value=&quot;295&quot;/&gt;&lt;/object&gt;&lt;object type=&quot;3&quot; unique_id=&quot;10009&quot;&gt;&lt;property id=&quot;20148&quot; value=&quot;5&quot;/&gt;&lt;property id=&quot;20300&quot; value=&quot;Slide 8 - &amp;quot;The context for data conversion&amp;quot;&quot;/&gt;&lt;property id=&quot;20307&quot; value=&quot;294&quot;/&gt;&lt;/object&gt;&lt;object type=&quot;3&quot; unique_id=&quot;10010&quot;&gt;&lt;property id=&quot;20148&quot; value=&quot;5&quot;/&gt;&lt;property id=&quot;20300&quot; value=&quot;Slide 9 - &amp;quot;The console is attached to standard input&amp;quot;&quot;/&gt;&lt;property id=&quot;20307&quot; value=&quot;293&quot;/&gt;&lt;/object&gt;&lt;object type=&quot;3&quot; unique_id=&quot;10011&quot;&gt;&lt;property id=&quot;20148&quot; value=&quot;5&quot;/&gt;&lt;property id=&quot;20300&quot; value=&quot;Slide 18&quot;/&gt;&lt;property id=&quot;20307&quot; value=&quot;285&quot;/&gt;&lt;/object&gt;&lt;object type=&quot;3&quot; unique_id=&quot;10072&quot;&gt;&lt;property id=&quot;20148&quot; value=&quot;5&quot;/&gt;&lt;property id=&quot;20300&quot; value=&quot;Slide 4 - &amp;quot;The default I/O is through STDIO&amp;quot;&quot;/&gt;&lt;property id=&quot;20307&quot; value=&quot;296&quot;/&gt;&lt;/object&gt;&lt;object type=&quot;3&quot; unique_id=&quot;10073&quot;&gt;&lt;property id=&quot;20148&quot; value=&quot;5&quot;/&gt;&lt;property id=&quot;20300&quot; value=&quot;Slide 7 - &amp;quot;Values of things you type&amp;quot;&quot;/&gt;&lt;property id=&quot;20307&quot; value=&quot;297&quot;/&gt;&lt;/object&gt;&lt;object type=&quot;3&quot; unique_id=&quot;10074&quot;&gt;&lt;property id=&quot;20148&quot; value=&quot;5&quot;/&gt;&lt;property id=&quot;20300&quot; value=&quot;Slide 11 - &amp;quot;The File class&amp;quot;&quot;/&gt;&lt;property id=&quot;20307&quot; value=&quot;298&quot;/&gt;&lt;/object&gt;&lt;object type=&quot;3&quot; unique_id=&quot;10075&quot;&gt;&lt;property id=&quot;20148&quot; value=&quot;5&quot;/&gt;&lt;property id=&quot;20300&quot; value=&quot;Slide 12 - &amp;quot;File open parameters&amp;quot;&quot;/&gt;&lt;property id=&quot;20307&quot; value=&quot;299&quot;/&gt;&lt;/object&gt;&lt;object type=&quot;3&quot; unique_id=&quot;10076&quot;&gt;&lt;property id=&quot;20148&quot; value=&quot;5&quot;/&gt;&lt;property id=&quot;20300&quot; value=&quot;Slide 13 - &amp;quot;File I/O methods&amp;quot;&quot;/&gt;&lt;property id=&quot;20307&quot; value=&quot;300&quot;/&gt;&lt;/object&gt;&lt;object type=&quot;3&quot; unique_id=&quot;10077&quot;&gt;&lt;property id=&quot;20148&quot; value=&quot;5&quot;/&gt;&lt;property id=&quot;20300&quot; value=&quot;Slide 14 - &amp;quot;File maintenance methods&amp;quot;&quot;/&gt;&lt;property id=&quot;20307&quot; value=&quot;301&quot;/&gt;&lt;/object&gt;&lt;object type=&quot;3&quot; unique_id=&quot;10190&quot;&gt;&lt;property id=&quot;20148&quot; value=&quot;5&quot;/&gt;&lt;property id=&quot;20300&quot; value=&quot;Slide 10 - &amp;quot;6 ways to copy a file&amp;quot;&quot;/&gt;&lt;property id=&quot;20307&quot; value=&quot;304&quot;/&gt;&lt;/object&gt;&lt;object type=&quot;3&quot; unique_id=&quot;10191&quot;&gt;&lt;property id=&quot;20148&quot; value=&quot;5&quot;/&gt;&lt;property id=&quot;20300&quot; value=&quot;Slide 15 - &amp;quot;Directory class&amp;quot;&quot;/&gt;&lt;property id=&quot;20307&quot; value=&quot;303&quot;/&gt;&lt;/object&gt;&lt;object type=&quot;3&quot; unique_id=&quot;10192&quot;&gt;&lt;property id=&quot;20148&quot; value=&quot;5&quot;/&gt;&lt;property id=&quot;20300&quot; value=&quot;Slide 16 - &amp;quot;Reading all files in a directory&amp;quot;&quot;/&gt;&lt;property id=&quot;20307&quot; value=&quot;305&quot;/&gt;&lt;/object&gt;&lt;object type=&quot;3&quot; unique_id=&quot;10193&quot;&gt;&lt;property id=&quot;20148&quot; value=&quot;5&quot;/&gt;&lt;property id=&quot;20300&quot; value=&quot;Slide 17 - &amp;quot;Built in classes extend I/O to other media&amp;quot;&quot;/&gt;&lt;property id=&quot;20307&quot; value=&quot;302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2612</TotalTime>
  <Words>879</Words>
  <Application>Microsoft Office PowerPoint</Application>
  <PresentationFormat>On-screen Show (4:3)</PresentationFormat>
  <Paragraphs>206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1_Apex</vt:lpstr>
      <vt:lpstr>Object-oriented Programming with Ruby</vt:lpstr>
      <vt:lpstr>Basic Input and Output</vt:lpstr>
      <vt:lpstr>Data entry through the Console: </vt:lpstr>
      <vt:lpstr>The default I/O is through STDIO</vt:lpstr>
      <vt:lpstr>Console as a character device</vt:lpstr>
      <vt:lpstr>Character codes</vt:lpstr>
      <vt:lpstr>Values of things you type</vt:lpstr>
      <vt:lpstr>The context for data conversion</vt:lpstr>
      <vt:lpstr>The console is attached to standard input</vt:lpstr>
      <vt:lpstr>6 ways to copy a file</vt:lpstr>
      <vt:lpstr>The File class</vt:lpstr>
      <vt:lpstr>File open parameters</vt:lpstr>
      <vt:lpstr>File I/O methods</vt:lpstr>
      <vt:lpstr>File maintenance methods</vt:lpstr>
      <vt:lpstr>Directory class</vt:lpstr>
      <vt:lpstr>Reading all files in a directory</vt:lpstr>
      <vt:lpstr>Built in classes extend I/O to other media</vt:lpstr>
      <vt:lpstr>Slide 18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262</cp:revision>
  <dcterms:created xsi:type="dcterms:W3CDTF">2008-12-20T05:35:51Z</dcterms:created>
  <dcterms:modified xsi:type="dcterms:W3CDTF">2009-03-05T06:01:13Z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