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80" r:id="rId1"/>
  </p:sldMasterIdLst>
  <p:notesMasterIdLst>
    <p:notesMasterId r:id="rId10"/>
  </p:notesMasterIdLst>
  <p:sldIdLst>
    <p:sldId id="256" r:id="rId2"/>
    <p:sldId id="291" r:id="rId3"/>
    <p:sldId id="290" r:id="rId4"/>
    <p:sldId id="292" r:id="rId5"/>
    <p:sldId id="295" r:id="rId6"/>
    <p:sldId id="294" r:id="rId7"/>
    <p:sldId id="293" r:id="rId8"/>
    <p:sldId id="285" r:id="rId9"/>
  </p:sldIdLst>
  <p:sldSz cx="9144000" cy="6858000" type="screen4x3"/>
  <p:notesSz cx="6858000" cy="9144000"/>
  <p:custDataLst>
    <p:tags r:id="rId1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aximized">
    <p:restoredLeft sz="34615" autoAdjust="0"/>
    <p:restoredTop sz="86420" autoAdjust="0"/>
  </p:normalViewPr>
  <p:slideViewPr>
    <p:cSldViewPr>
      <p:cViewPr varScale="1">
        <p:scale>
          <a:sx n="59" d="100"/>
          <a:sy n="59" d="100"/>
        </p:scale>
        <p:origin x="-30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3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EF6939-B9A1-49D7-9CA4-EA8404319F52}" type="datetimeFigureOut">
              <a:rPr lang="en-US" smtClean="0"/>
              <a:pPr/>
              <a:t>3/23/2009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BDACF3-EAFC-4D32-9565-37F43F2DA56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DACF3-EAFC-4D32-9565-37F43F2DA566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DACF3-EAFC-4D32-9565-37F43F2DA566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solidFill>
                  <a:srgbClr val="C00000"/>
                </a:soli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 dirty="0" smtClean="0"/>
              <a:t>CSCI A201 Spring 2009</a:t>
            </a:r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6096000" y="6416675"/>
            <a:ext cx="762000" cy="365125"/>
          </a:xfr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fld id="{56430C49-DBD6-47B7-8A03-875AFD9E397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  <a:noFill/>
          <a:ln>
            <a:noFill/>
          </a:ln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dirty="0" smtClean="0"/>
              <a:t>Click to edit Master subtitle style</a:t>
            </a:r>
            <a:endParaRPr kumimoji="0"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381000" y="5486400"/>
            <a:ext cx="8458200" cy="76200"/>
          </a:xfrm>
          <a:prstGeom prst="rect">
            <a:avLst/>
          </a:prstGeom>
          <a:solidFill>
            <a:srgbClr val="C00000"/>
          </a:solidFill>
          <a:ln>
            <a:solidFill>
              <a:schemeClr val="accent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CSCI A201 Spring 2009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96000" y="6416675"/>
            <a:ext cx="762000" cy="365125"/>
          </a:xfrm>
        </p:spPr>
        <p:txBody>
          <a:bodyPr/>
          <a:lstStyle/>
          <a:p>
            <a:fld id="{56430C49-DBD6-47B7-8A03-875AFD9E3974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ruby_logo.gi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53400" y="5791200"/>
            <a:ext cx="838200" cy="839599"/>
          </a:xfrm>
          <a:prstGeom prst="rect">
            <a:avLst/>
          </a:prstGeom>
        </p:spPr>
      </p:pic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CSCI A201 Spring 2009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96000" y="6416675"/>
            <a:ext cx="762000" cy="365125"/>
          </a:xfrm>
        </p:spPr>
        <p:txBody>
          <a:bodyPr/>
          <a:lstStyle/>
          <a:p>
            <a:fld id="{56430C49-DBD6-47B7-8A03-875AFD9E39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>
              <a:lumMod val="95000"/>
            </a:schemeClr>
          </a:solidFill>
        </p:spPr>
        <p:txBody>
          <a:bodyPr/>
          <a:lstStyle>
            <a:lvl4pPr>
              <a:buClr>
                <a:srgbClr val="C00000"/>
              </a:buClr>
              <a:buSzPct val="90000"/>
              <a:buFont typeface="Wingdings" pitchFamily="2" charset="2"/>
              <a:buChar char="§"/>
              <a:defRPr/>
            </a:lvl4pPr>
            <a:lvl5pPr>
              <a:buFont typeface="Arial" pitchFamily="34" charset="0"/>
              <a:buChar char="•"/>
              <a:defRPr/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 dirty="0" smtClean="0"/>
              <a:t>CSCI A 201 Spring 2009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19800" y="6416675"/>
            <a:ext cx="762000" cy="365125"/>
          </a:xfr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fld id="{56430C49-DBD6-47B7-8A03-875AFD9E3974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ruby_logo.gi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53400" y="5791200"/>
            <a:ext cx="838200" cy="839599"/>
          </a:xfrm>
          <a:prstGeom prst="rect">
            <a:avLst/>
          </a:prstGeom>
        </p:spPr>
      </p:pic>
      <p:pic>
        <p:nvPicPr>
          <p:cNvPr id="8" name="Picture 7" descr="ruby_logo.gi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53400" y="5791200"/>
            <a:ext cx="838200" cy="839599"/>
          </a:xfrm>
          <a:prstGeom prst="rect">
            <a:avLst/>
          </a:prstGeom>
        </p:spPr>
      </p:pic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rgbClr val="C00000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Arial Rounded MT Bold" pitchFamily="34" charset="0"/>
                <a:ea typeface="+mj-ea"/>
                <a:cs typeface="+mj-cs"/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  <a:noFill/>
          <a:ln>
            <a:noFill/>
          </a:ln>
        </p:spPr>
        <p:txBody>
          <a:bodyPr anchor="t"/>
          <a:lstStyle>
            <a:lvl1pPr marL="73152" indent="0" algn="l">
              <a:buNone/>
              <a:defRPr sz="28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 dirty="0" smtClean="0"/>
              <a:t>CSCI A201 Spring 2009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19800" y="6416675"/>
            <a:ext cx="762000" cy="365125"/>
          </a:xfr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fld id="{56430C49-DBD6-47B7-8A03-875AFD9E397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457200" y="1600200"/>
            <a:ext cx="4038600" cy="4648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48200" y="1600200"/>
            <a:ext cx="4038600" cy="4648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76400"/>
            <a:ext cx="3886200" cy="449580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676400"/>
            <a:ext cx="3886200" cy="449580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CSCI A201 Spring 2009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096000" y="6416675"/>
            <a:ext cx="762000" cy="365125"/>
          </a:xfrm>
        </p:spPr>
        <p:txBody>
          <a:bodyPr/>
          <a:lstStyle/>
          <a:p>
            <a:fld id="{56430C49-DBD6-47B7-8A03-875AFD9E3974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 descr="ruby_logo.gi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53400" y="5791200"/>
            <a:ext cx="838200" cy="839599"/>
          </a:xfrm>
          <a:prstGeom prst="rect">
            <a:avLst/>
          </a:prstGeom>
        </p:spPr>
      </p:pic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4648200" y="1524000"/>
            <a:ext cx="4038600" cy="4648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457200" y="1524000"/>
            <a:ext cx="4038600" cy="4648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600200"/>
            <a:ext cx="3886200" cy="762000"/>
          </a:xfrm>
          <a:ln>
            <a:noFill/>
          </a:ln>
        </p:spPr>
        <p:txBody>
          <a:bodyPr anchor="ctr"/>
          <a:lstStyle>
            <a:lvl1pPr marL="0" indent="0">
              <a:buNone/>
              <a:defRPr sz="2400" b="1" i="0" cap="small" baseline="0">
                <a:solidFill>
                  <a:srgbClr val="C00000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4400" y="1600200"/>
            <a:ext cx="3886200" cy="762000"/>
          </a:xfrm>
          <a:ln>
            <a:noFill/>
          </a:ln>
        </p:spPr>
        <p:txBody>
          <a:bodyPr anchor="ctr"/>
          <a:lstStyle>
            <a:lvl1pPr marL="0" indent="0">
              <a:buNone/>
              <a:defRPr sz="2400" b="1" cap="small" baseline="0">
                <a:solidFill>
                  <a:srgbClr val="C00000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533400" y="2438400"/>
            <a:ext cx="3886200" cy="3657600"/>
          </a:xfrm>
          <a:ln>
            <a:noFill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24401" y="2438400"/>
            <a:ext cx="3886200" cy="3657600"/>
          </a:xfrm>
          <a:noFill/>
          <a:ln>
            <a:noFill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 dirty="0" smtClean="0"/>
              <a:t>CSCI A 201 Spring 2009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096000" y="6416675"/>
            <a:ext cx="762000" cy="365125"/>
          </a:xfr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fld id="{56430C49-DBD6-47B7-8A03-875AFD9E3974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 descr="ruby_logo.gi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53400" y="5791200"/>
            <a:ext cx="838200" cy="839599"/>
          </a:xfrm>
          <a:prstGeom prst="rect">
            <a:avLst/>
          </a:prstGeom>
        </p:spPr>
      </p:pic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CSCI A201 Spring 2009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019800" y="6416675"/>
            <a:ext cx="762000" cy="365125"/>
          </a:xfrm>
        </p:spPr>
        <p:txBody>
          <a:bodyPr/>
          <a:lstStyle/>
          <a:p>
            <a:fld id="{56430C49-DBD6-47B7-8A03-875AFD9E39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CSCI A201 Spring 2009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172200" y="6416675"/>
            <a:ext cx="762000" cy="365125"/>
          </a:xfrm>
        </p:spPr>
        <p:txBody>
          <a:bodyPr/>
          <a:lstStyle/>
          <a:p>
            <a:fld id="{56430C49-DBD6-47B7-8A03-875AFD9E39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CSCI A201 Spring 2009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2200" y="6416675"/>
            <a:ext cx="762000" cy="365125"/>
          </a:xfrm>
        </p:spPr>
        <p:txBody>
          <a:bodyPr/>
          <a:lstStyle/>
          <a:p>
            <a:fld id="{56430C49-DBD6-47B7-8A03-875AFD9E3974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ruby_logo.gi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53400" y="5791200"/>
            <a:ext cx="838200" cy="839599"/>
          </a:xfrm>
          <a:prstGeom prst="rect">
            <a:avLst/>
          </a:prstGeom>
        </p:spPr>
      </p:pic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CSCI A201 Spring 2009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096000" y="6416675"/>
            <a:ext cx="762000" cy="365125"/>
          </a:xfrm>
        </p:spPr>
        <p:txBody>
          <a:bodyPr/>
          <a:lstStyle/>
          <a:p>
            <a:fld id="{56430C49-DBD6-47B7-8A03-875AFD9E39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rgbClr val="C00000"/>
                </a:solidFill>
              </a:defRPr>
            </a:lvl1pPr>
          </a:lstStyle>
          <a:p>
            <a:r>
              <a:rPr lang="en-US" dirty="0" smtClean="0"/>
              <a:t>CSCI A 201 Spring 2009</a:t>
            </a: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0960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rgbClr val="C00000"/>
                </a:solidFill>
              </a:defRPr>
            </a:lvl1pPr>
          </a:lstStyle>
          <a:p>
            <a:fld id="{56430C49-DBD6-47B7-8A03-875AFD9E3974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 descr="ruby_logo.gif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153400" y="5791200"/>
            <a:ext cx="838200" cy="83959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ransition spd="med">
    <p:fade thruBlk="1"/>
  </p:transition>
  <p:timing>
    <p:tnLst>
      <p:par>
        <p:cTn id="1" dur="indefinite" restart="never" nodeType="tmRoot"/>
      </p:par>
    </p:tnLst>
  </p:timing>
  <p:hf hdr="0"/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solidFill>
            <a:srgbClr val="C00000"/>
          </a:soli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Microsoft YaHei" pitchFamily="34" charset="-122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rgbClr val="C00000"/>
        </a:buClr>
        <a:buSzPct val="100000"/>
        <a:buFont typeface="Arial" pitchFamily="34" charset="0"/>
        <a:buChar char="●"/>
        <a:defRPr kumimoji="0" sz="2800" kern="1200" baseline="0">
          <a:solidFill>
            <a:schemeClr val="tx1"/>
          </a:solidFill>
          <a:latin typeface="Arial" pitchFamily="34" charset="0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rgbClr val="C00000"/>
        </a:buClr>
        <a:buSzPct val="90000"/>
        <a:buFont typeface="Wingdings 2"/>
        <a:buChar char=""/>
        <a:defRPr kumimoji="0" sz="2400" kern="1200" baseline="0">
          <a:solidFill>
            <a:schemeClr val="tx1"/>
          </a:solidFill>
          <a:latin typeface="Arial" pitchFamily="34" charset="0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rgbClr val="C00000"/>
        </a:buClr>
        <a:buSzPct val="150000"/>
        <a:buFont typeface="Arial" pitchFamily="34" charset="0"/>
        <a:buChar char="•"/>
        <a:defRPr kumimoji="0" sz="2200" kern="1200" baseline="0">
          <a:solidFill>
            <a:schemeClr val="tx1"/>
          </a:solidFill>
          <a:latin typeface="Arial" pitchFamily="34" charset="0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rgbClr val="C00000"/>
        </a:buClr>
        <a:buSzPct val="74000"/>
        <a:buFont typeface="Wingdings 3" pitchFamily="18" charset="2"/>
        <a:buChar char=""/>
        <a:defRPr kumimoji="0" sz="2000" kern="1200" baseline="0">
          <a:solidFill>
            <a:schemeClr val="tx1"/>
          </a:solidFill>
          <a:latin typeface="Arial" pitchFamily="34" charset="0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rgbClr val="C00000"/>
        </a:buClr>
        <a:buFont typeface="Arial" pitchFamily="34" charset="0"/>
        <a:buChar char="•"/>
        <a:defRPr kumimoji="0" sz="2000" kern="1200" baseline="0">
          <a:solidFill>
            <a:schemeClr val="tx1"/>
          </a:solidFill>
          <a:latin typeface="Arial" pitchFamily="34" charset="0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Object-oriented Programming with Ruby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Robert Batzinger</a:t>
            </a:r>
          </a:p>
          <a:p>
            <a:r>
              <a:rPr lang="en-US" dirty="0" smtClean="0"/>
              <a:t>CSCI A-201</a:t>
            </a:r>
          </a:p>
          <a:p>
            <a:r>
              <a:rPr lang="en-US" dirty="0" smtClean="0"/>
              <a:t>Spring 2009</a:t>
            </a:r>
          </a:p>
          <a:p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0" y="381000"/>
            <a:ext cx="9144000" cy="6096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5105400"/>
            <a:ext cx="9144000" cy="6096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med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609600"/>
            <a:ext cx="7848600" cy="1828800"/>
          </a:xfrm>
        </p:spPr>
        <p:txBody>
          <a:bodyPr/>
          <a:lstStyle/>
          <a:p>
            <a:r>
              <a:rPr lang="en-US" dirty="0" smtClean="0"/>
              <a:t>The  </a:t>
            </a:r>
            <a:r>
              <a:rPr lang="en-US" dirty="0" err="1" smtClean="0"/>
              <a:t>Fixnum</a:t>
            </a:r>
            <a:r>
              <a:rPr lang="en-US" dirty="0" smtClean="0"/>
              <a:t>, </a:t>
            </a:r>
            <a:r>
              <a:rPr lang="en-US" dirty="0" err="1" smtClean="0"/>
              <a:t>Bignum</a:t>
            </a:r>
            <a:r>
              <a:rPr lang="en-US" dirty="0" smtClean="0"/>
              <a:t>, Float  and Math Classes: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Working with numbers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CSCI A 201 Spring 2009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30C49-DBD6-47B7-8A03-875AFD9E3974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  <p:transition spd="med"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endParaRPr lang="en-US" sz="2400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Three types of numbers</a:t>
            </a:r>
            <a:endParaRPr lang="en-US" sz="2700" b="1" dirty="0">
              <a:solidFill>
                <a:schemeClr val="tx1"/>
              </a:solidFill>
              <a:effectLst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CSCI A201 Spring 2009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30C49-DBD6-47B7-8A03-875AFD9E3974}" type="slidenum">
              <a:rPr lang="en-US" smtClean="0"/>
              <a:pPr/>
              <a:t>3</a:t>
            </a:fld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33400" y="1600199"/>
          <a:ext cx="8001001" cy="44871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8636"/>
                <a:gridCol w="5172365"/>
              </a:tblGrid>
              <a:tr h="496340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Class name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Description</a:t>
                      </a:r>
                      <a:endParaRPr lang="en-US" sz="2400" b="1" dirty="0"/>
                    </a:p>
                  </a:txBody>
                  <a:tcPr/>
                </a:tc>
              </a:tr>
              <a:tr h="694877">
                <a:tc>
                  <a:txBody>
                    <a:bodyPr/>
                    <a:lstStyle/>
                    <a:p>
                      <a:r>
                        <a:rPr lang="en-US" sz="3200" b="1" dirty="0" err="1" smtClean="0"/>
                        <a:t>Fixnum</a:t>
                      </a:r>
                      <a:endParaRPr lang="en-US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Integers  of computer word length  in the  range of -1073741824 to 1073741823</a:t>
                      </a:r>
                      <a:endParaRPr lang="en-US" sz="2400" dirty="0"/>
                    </a:p>
                  </a:txBody>
                  <a:tcPr/>
                </a:tc>
              </a:tr>
              <a:tr h="694877">
                <a:tc>
                  <a:txBody>
                    <a:bodyPr/>
                    <a:lstStyle/>
                    <a:p>
                      <a:r>
                        <a:rPr lang="en-US" sz="3200" b="1" dirty="0" err="1" smtClean="0"/>
                        <a:t>Bignum</a:t>
                      </a:r>
                      <a:endParaRPr lang="en-US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Huge</a:t>
                      </a:r>
                      <a:r>
                        <a:rPr lang="en-US" sz="2400" baseline="0" dirty="0" smtClean="0"/>
                        <a:t> integers of no limit stored in a v</a:t>
                      </a:r>
                      <a:r>
                        <a:rPr lang="en-US" sz="2400" dirty="0" smtClean="0"/>
                        <a:t>ariable number of byte </a:t>
                      </a:r>
                      <a:endParaRPr lang="en-US" sz="2400" dirty="0"/>
                    </a:p>
                  </a:txBody>
                  <a:tcPr/>
                </a:tc>
              </a:tr>
              <a:tr h="1979084">
                <a:tc>
                  <a:txBody>
                    <a:bodyPr/>
                    <a:lstStyle/>
                    <a:p>
                      <a:r>
                        <a:rPr lang="en-US" sz="3200" b="1" dirty="0" smtClean="0"/>
                        <a:t>Float</a:t>
                      </a:r>
                      <a:endParaRPr lang="en-US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Double precision floating point  with 15 digits of precision handling numbers ranging</a:t>
                      </a:r>
                      <a:r>
                        <a:rPr lang="en-US" sz="2400" baseline="0" dirty="0" smtClean="0"/>
                        <a:t> from </a:t>
                      </a:r>
                      <a:r>
                        <a:rPr lang="it-IT" sz="2400" baseline="0" dirty="0" smtClean="0"/>
                        <a:t>2.22507e-308 to 1.79769e+308</a:t>
                      </a:r>
                    </a:p>
                    <a:p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med"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Content Placeholder 11"/>
          <p:cNvGraphicFramePr>
            <a:graphicFrameLocks noGrp="1"/>
          </p:cNvGraphicFramePr>
          <p:nvPr>
            <p:ph idx="1"/>
          </p:nvPr>
        </p:nvGraphicFramePr>
        <p:xfrm>
          <a:off x="533400" y="1706880"/>
          <a:ext cx="79248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1600"/>
                <a:gridCol w="2641600"/>
                <a:gridCol w="2641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Syntax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Largest</a:t>
                      </a:r>
                      <a:r>
                        <a:rPr lang="en-US" baseline="0" dirty="0" smtClean="0"/>
                        <a:t> float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Float::MAX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1.79769313486232e+308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Smallest float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Float::MIN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2.2250738585072e-308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Number of</a:t>
                      </a:r>
                      <a:r>
                        <a:rPr lang="en-US" baseline="0" dirty="0" smtClean="0"/>
                        <a:t> digits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Float::DIG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Smallest increment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Float::EPSILON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2.22044604925031e-016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Math::PI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3.14159265358979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Math::E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2.71828182845905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Class constants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CSCI A 201 Spring 2009</a:t>
            </a:r>
            <a:endParaRPr lang="en-US" dirty="0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5638800" y="6675437"/>
            <a:ext cx="762000" cy="365125"/>
          </a:xfrm>
        </p:spPr>
        <p:txBody>
          <a:bodyPr/>
          <a:lstStyle/>
          <a:p>
            <a:fld id="{56430C49-DBD6-47B7-8A03-875AFD9E3974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  <p:transition spd="med"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Common operations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Arithmetic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n-US" dirty="0" smtClean="0"/>
              <a:t>Bit operations (</a:t>
            </a:r>
            <a:r>
              <a:rPr lang="en-US" dirty="0" err="1" smtClean="0"/>
              <a:t>Fixnum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US" dirty="0" smtClean="0"/>
              <a:t>+  Addition</a:t>
            </a:r>
          </a:p>
          <a:p>
            <a:r>
              <a:rPr lang="en-US" dirty="0" smtClean="0"/>
              <a:t> -  Subtraction</a:t>
            </a:r>
          </a:p>
          <a:p>
            <a:r>
              <a:rPr lang="en-US" dirty="0" smtClean="0"/>
              <a:t> *  Multiplication</a:t>
            </a:r>
          </a:p>
          <a:p>
            <a:r>
              <a:rPr lang="en-US" dirty="0" smtClean="0"/>
              <a:t> /  Division</a:t>
            </a:r>
          </a:p>
          <a:p>
            <a:r>
              <a:rPr lang="en-US" dirty="0" smtClean="0"/>
              <a:t> % Modulo</a:t>
            </a:r>
          </a:p>
          <a:p>
            <a:r>
              <a:rPr lang="en-US" dirty="0" smtClean="0"/>
              <a:t>**   Exponentiation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4572000" y="2438400"/>
            <a:ext cx="4038601" cy="3657600"/>
          </a:xfrm>
        </p:spPr>
        <p:txBody>
          <a:bodyPr/>
          <a:lstStyle/>
          <a:p>
            <a:r>
              <a:rPr lang="en-US" i="1" dirty="0" smtClean="0">
                <a:solidFill>
                  <a:srgbClr val="FF0000"/>
                </a:solidFill>
              </a:rPr>
              <a:t>-    Invert bits</a:t>
            </a:r>
          </a:p>
          <a:p>
            <a:r>
              <a:rPr lang="en-US" i="1" dirty="0" smtClean="0">
                <a:solidFill>
                  <a:srgbClr val="FF0000"/>
                </a:solidFill>
              </a:rPr>
              <a:t> |    Bitwise OR</a:t>
            </a:r>
          </a:p>
          <a:p>
            <a:r>
              <a:rPr lang="en-US" i="1" dirty="0" smtClean="0">
                <a:solidFill>
                  <a:srgbClr val="FF0000"/>
                </a:solidFill>
              </a:rPr>
              <a:t>&amp;   Bitwise AND</a:t>
            </a:r>
          </a:p>
          <a:p>
            <a:r>
              <a:rPr lang="en-US" i="1" dirty="0" smtClean="0">
                <a:solidFill>
                  <a:srgbClr val="FF0000"/>
                </a:solidFill>
              </a:rPr>
              <a:t> ^  Bitwise Exclusive OR</a:t>
            </a:r>
          </a:p>
          <a:p>
            <a:r>
              <a:rPr lang="en-US" i="1" dirty="0" smtClean="0">
                <a:solidFill>
                  <a:srgbClr val="FF0000"/>
                </a:solidFill>
              </a:rPr>
              <a:t>&lt;&lt; Left-Shift</a:t>
            </a:r>
          </a:p>
          <a:p>
            <a:r>
              <a:rPr lang="en-US" i="1" dirty="0" smtClean="0">
                <a:solidFill>
                  <a:srgbClr val="FF0000"/>
                </a:solidFill>
              </a:rPr>
              <a:t>&gt;&gt; Right-Shift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CSCI A 201 Spring 2009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30C49-DBD6-47B7-8A03-875AFD9E3974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  <p:transition spd="med"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abs – absolute value    </a:t>
            </a:r>
            <a:r>
              <a:rPr lang="en-US" dirty="0" smtClean="0">
                <a:solidFill>
                  <a:srgbClr val="FF0000"/>
                </a:solidFill>
              </a:rPr>
              <a:t> -5.abs         </a:t>
            </a:r>
            <a:r>
              <a:rPr lang="en-US" dirty="0" smtClean="0"/>
              <a:t>5</a:t>
            </a:r>
          </a:p>
          <a:p>
            <a:r>
              <a:rPr lang="en-US" dirty="0" smtClean="0"/>
              <a:t>ceil  -- round up           </a:t>
            </a:r>
            <a:r>
              <a:rPr lang="en-US" dirty="0" smtClean="0">
                <a:solidFill>
                  <a:srgbClr val="FF0000"/>
                </a:solidFill>
              </a:rPr>
              <a:t>(4.1).ceil       </a:t>
            </a:r>
            <a:r>
              <a:rPr lang="en-US" dirty="0" smtClean="0"/>
              <a:t>5</a:t>
            </a:r>
          </a:p>
          <a:p>
            <a:r>
              <a:rPr lang="en-US" dirty="0" smtClean="0"/>
              <a:t>floor – round down      </a:t>
            </a:r>
            <a:r>
              <a:rPr lang="en-US" dirty="0" smtClean="0">
                <a:solidFill>
                  <a:srgbClr val="FF0000"/>
                </a:solidFill>
              </a:rPr>
              <a:t>(4.1).floor      </a:t>
            </a:r>
            <a:r>
              <a:rPr lang="en-US" dirty="0" smtClean="0"/>
              <a:t>4</a:t>
            </a:r>
          </a:p>
          <a:p>
            <a:r>
              <a:rPr lang="en-US" dirty="0" smtClean="0"/>
              <a:t>Round – round                </a:t>
            </a:r>
            <a:r>
              <a:rPr lang="en-US" dirty="0" smtClean="0">
                <a:solidFill>
                  <a:srgbClr val="FF0000"/>
                </a:solidFill>
              </a:rPr>
              <a:t>(4.8)          </a:t>
            </a:r>
            <a:r>
              <a:rPr lang="en-US" dirty="0" smtClean="0"/>
              <a:t>5</a:t>
            </a:r>
          </a:p>
          <a:p>
            <a:r>
              <a:rPr lang="en-US" dirty="0" err="1" smtClean="0"/>
              <a:t>to_s</a:t>
            </a:r>
            <a:r>
              <a:rPr lang="en-US" dirty="0" smtClean="0"/>
              <a:t> – convert to string </a:t>
            </a:r>
            <a:r>
              <a:rPr lang="en-US" dirty="0" smtClean="0">
                <a:solidFill>
                  <a:srgbClr val="FF0000"/>
                </a:solidFill>
              </a:rPr>
              <a:t>(4.8).</a:t>
            </a:r>
            <a:r>
              <a:rPr lang="en-US" dirty="0" err="1" smtClean="0">
                <a:solidFill>
                  <a:srgbClr val="FF0000"/>
                </a:solidFill>
              </a:rPr>
              <a:t>to_s</a:t>
            </a:r>
            <a:r>
              <a:rPr lang="en-US" dirty="0" smtClean="0">
                <a:solidFill>
                  <a:srgbClr val="FF0000"/>
                </a:solidFill>
              </a:rPr>
              <a:t>     </a:t>
            </a:r>
            <a:r>
              <a:rPr lang="en-US" dirty="0" smtClean="0"/>
              <a:t>“4.8”</a:t>
            </a:r>
          </a:p>
          <a:p>
            <a:r>
              <a:rPr lang="en-US" dirty="0" err="1" smtClean="0"/>
              <a:t>to_i</a:t>
            </a:r>
            <a:r>
              <a:rPr lang="en-US" dirty="0" smtClean="0"/>
              <a:t> – convert to integer </a:t>
            </a:r>
            <a:r>
              <a:rPr lang="en-US" dirty="0" smtClean="0">
                <a:solidFill>
                  <a:srgbClr val="FF0000"/>
                </a:solidFill>
              </a:rPr>
              <a:t>(4.8).</a:t>
            </a:r>
            <a:r>
              <a:rPr lang="en-US" dirty="0" err="1" smtClean="0">
                <a:solidFill>
                  <a:srgbClr val="FF0000"/>
                </a:solidFill>
              </a:rPr>
              <a:t>to_i</a:t>
            </a:r>
            <a:r>
              <a:rPr lang="en-US" dirty="0" smtClean="0">
                <a:solidFill>
                  <a:srgbClr val="FF0000"/>
                </a:solidFill>
              </a:rPr>
              <a:t>      </a:t>
            </a:r>
            <a:r>
              <a:rPr lang="en-US" dirty="0" smtClean="0"/>
              <a:t>4</a:t>
            </a:r>
          </a:p>
          <a:p>
            <a:r>
              <a:rPr lang="en-US" dirty="0" err="1" smtClean="0"/>
              <a:t>to_f</a:t>
            </a:r>
            <a:r>
              <a:rPr lang="en-US" dirty="0" smtClean="0"/>
              <a:t> – convert to a float   </a:t>
            </a:r>
            <a:r>
              <a:rPr lang="en-US" dirty="0" smtClean="0">
                <a:solidFill>
                  <a:srgbClr val="FF0000"/>
                </a:solidFill>
              </a:rPr>
              <a:t>  4.to_f        </a:t>
            </a:r>
            <a:r>
              <a:rPr lang="en-US" dirty="0" smtClean="0"/>
              <a:t>4.0</a:t>
            </a:r>
          </a:p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Common methods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CSCI A201 Spring 2009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30C49-DBD6-47B7-8A03-875AFD9E3974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  <p:transition spd="med"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Math methods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2667000" cy="4572000"/>
          </a:xfrm>
        </p:spPr>
        <p:txBody>
          <a:bodyPr>
            <a:normAutofit/>
          </a:bodyPr>
          <a:lstStyle/>
          <a:p>
            <a:r>
              <a:rPr lang="en-US" sz="2800" dirty="0" err="1" smtClean="0"/>
              <a:t>acos</a:t>
            </a:r>
            <a:r>
              <a:rPr lang="en-US" sz="2800" dirty="0" smtClean="0"/>
              <a:t>     </a:t>
            </a:r>
          </a:p>
          <a:p>
            <a:r>
              <a:rPr lang="en-US" sz="2800" dirty="0" err="1" smtClean="0"/>
              <a:t>acosh</a:t>
            </a:r>
            <a:r>
              <a:rPr lang="en-US" sz="2800" dirty="0" smtClean="0"/>
              <a:t>   </a:t>
            </a:r>
          </a:p>
          <a:p>
            <a:r>
              <a:rPr lang="en-US" sz="2800" dirty="0" err="1" smtClean="0"/>
              <a:t>asin</a:t>
            </a:r>
            <a:r>
              <a:rPr lang="en-US" sz="2800" dirty="0" smtClean="0"/>
              <a:t>   </a:t>
            </a:r>
          </a:p>
          <a:p>
            <a:r>
              <a:rPr lang="en-US" sz="2800" dirty="0" err="1" smtClean="0"/>
              <a:t>asinh</a:t>
            </a:r>
            <a:r>
              <a:rPr lang="en-US" sz="2800" dirty="0" smtClean="0"/>
              <a:t>   </a:t>
            </a:r>
          </a:p>
          <a:p>
            <a:r>
              <a:rPr lang="en-US" sz="2800" dirty="0" err="1" smtClean="0"/>
              <a:t>atan</a:t>
            </a:r>
            <a:r>
              <a:rPr lang="en-US" sz="2800" dirty="0" smtClean="0"/>
              <a:t>   </a:t>
            </a:r>
          </a:p>
          <a:p>
            <a:r>
              <a:rPr lang="en-US" sz="2800" dirty="0" smtClean="0"/>
              <a:t>atan2   </a:t>
            </a:r>
          </a:p>
          <a:p>
            <a:r>
              <a:rPr lang="en-US" sz="2800" dirty="0" err="1" smtClean="0"/>
              <a:t>atanh</a:t>
            </a:r>
            <a:r>
              <a:rPr lang="en-US" sz="2800" dirty="0" smtClean="0"/>
              <a:t> </a:t>
            </a:r>
            <a:r>
              <a:rPr lang="en-US" dirty="0" smtClean="0"/>
              <a:t>   </a:t>
            </a:r>
          </a:p>
          <a:p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6324600" y="1676400"/>
            <a:ext cx="2286000" cy="44958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log10   </a:t>
            </a:r>
          </a:p>
          <a:p>
            <a:r>
              <a:rPr lang="en-US" sz="2800" dirty="0" err="1" smtClean="0"/>
              <a:t>rsqrt</a:t>
            </a:r>
            <a:endParaRPr lang="en-US" sz="2800" dirty="0" smtClean="0"/>
          </a:p>
          <a:p>
            <a:r>
              <a:rPr lang="en-US" sz="2800" dirty="0" smtClean="0"/>
              <a:t>sin   </a:t>
            </a:r>
          </a:p>
          <a:p>
            <a:r>
              <a:rPr lang="en-US" sz="2800" dirty="0" err="1" smtClean="0"/>
              <a:t>sinh</a:t>
            </a:r>
            <a:r>
              <a:rPr lang="en-US" sz="2800" dirty="0" smtClean="0"/>
              <a:t>   </a:t>
            </a:r>
          </a:p>
          <a:p>
            <a:r>
              <a:rPr lang="en-US" sz="2800" dirty="0" err="1" smtClean="0"/>
              <a:t>sqrt</a:t>
            </a:r>
            <a:r>
              <a:rPr lang="en-US" sz="2800" dirty="0" smtClean="0"/>
              <a:t>   </a:t>
            </a:r>
          </a:p>
          <a:p>
            <a:r>
              <a:rPr lang="en-US" sz="2800" dirty="0" smtClean="0"/>
              <a:t>tan   </a:t>
            </a:r>
          </a:p>
          <a:p>
            <a:r>
              <a:rPr lang="en-US" sz="2800" dirty="0" err="1" smtClean="0"/>
              <a:t>tanh</a:t>
            </a:r>
            <a:r>
              <a:rPr lang="en-US" sz="2800" dirty="0" smtClean="0"/>
              <a:t> </a:t>
            </a:r>
            <a:endParaRPr lang="en-US" sz="2800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CSCI A 201 Spring 2009</a:t>
            </a:r>
            <a:endParaRPr lang="en-US" dirty="0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30C49-DBD6-47B7-8A03-875AFD9E3974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2" name="Content Placeholder 10"/>
          <p:cNvSpPr txBox="1">
            <a:spLocks/>
          </p:cNvSpPr>
          <p:nvPr/>
        </p:nvSpPr>
        <p:spPr>
          <a:xfrm>
            <a:off x="3352800" y="1600200"/>
            <a:ext cx="2667000" cy="457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vert="horz">
            <a:normAutofit/>
          </a:bodyPr>
          <a:lstStyle/>
          <a:p>
            <a:pPr marL="548640" marR="0" lvl="0" indent="-41148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 pitchFamily="34" charset="0"/>
              <a:buChar char="●"/>
              <a:tabLst/>
              <a:defRPr/>
            </a:pP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cos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 </a:t>
            </a:r>
          </a:p>
          <a:p>
            <a:pPr marL="548640" marR="0" lvl="0" indent="-41148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 pitchFamily="34" charset="0"/>
              <a:buChar char="●"/>
              <a:tabLst/>
              <a:defRPr/>
            </a:pP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cosh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  <a:p>
            <a:pPr marL="548640" marR="0" lvl="0" indent="-41148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 pitchFamily="34" charset="0"/>
              <a:buChar char="●"/>
              <a:tabLst/>
              <a:defRPr/>
            </a:pP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erf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 </a:t>
            </a:r>
          </a:p>
          <a:p>
            <a:pPr marL="548640" marR="0" lvl="0" indent="-41148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 pitchFamily="34" charset="0"/>
              <a:buChar char="●"/>
              <a:tabLst/>
              <a:defRPr/>
            </a:pPr>
            <a:r>
              <a:rPr lang="en-US" sz="2800" dirty="0" err="1" smtClean="0">
                <a:latin typeface="Arial" pitchFamily="34" charset="0"/>
              </a:rPr>
              <a:t>e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rfc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  <a:p>
            <a:pPr marL="548640" marR="0" lvl="0" indent="-41148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 pitchFamily="34" charset="0"/>
              <a:buChar char="●"/>
              <a:tabLst/>
              <a:defRPr/>
            </a:pPr>
            <a:r>
              <a:rPr lang="en-US" sz="2800" dirty="0" err="1" smtClean="0">
                <a:latin typeface="Arial" pitchFamily="34" charset="0"/>
              </a:rPr>
              <a:t>frexp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  <a:p>
            <a:pPr marL="548640" marR="0" lvl="0" indent="-41148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 pitchFamily="34" charset="0"/>
              <a:buChar char="●"/>
              <a:tabLst/>
              <a:defRPr/>
            </a:pP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hypot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   </a:t>
            </a:r>
          </a:p>
          <a:p>
            <a:pPr marL="548640" marR="0" lvl="0" indent="-41148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 pitchFamily="34" charset="0"/>
              <a:buChar char="●"/>
              <a:tabLst/>
              <a:defRPr/>
            </a:pPr>
            <a:r>
              <a:rPr lang="en-US" sz="2800" dirty="0" err="1" smtClean="0">
                <a:latin typeface="Arial" pitchFamily="34" charset="0"/>
              </a:rPr>
              <a:t>l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dexp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  <a:p>
            <a:pPr marL="548640" marR="0" lvl="0" indent="-41148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 pitchFamily="34" charset="0"/>
              <a:buChar char="●"/>
              <a:tabLst/>
              <a:defRPr/>
            </a:pPr>
            <a:r>
              <a:rPr lang="en-US" sz="2800" dirty="0" smtClean="0">
                <a:latin typeface="Arial" pitchFamily="34" charset="0"/>
              </a:rPr>
              <a:t>log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 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  </a:t>
            </a:r>
          </a:p>
        </p:txBody>
      </p:sp>
    </p:spTree>
  </p:cSld>
  <p:clrMapOvr>
    <a:masterClrMapping/>
  </p:clrMapOvr>
  <p:transition spd="med"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CSCI A201 Spring 2009</a:t>
            </a:r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30C49-DBD6-47B7-8A03-875AFD9E3974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1295400"/>
            <a:ext cx="9144000" cy="41148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0" b="1" smtClean="0">
                <a:ln>
                  <a:solidFill>
                    <a:schemeClr val="accent1">
                      <a:shade val="50000"/>
                    </a:schemeClr>
                  </a:solidFill>
                </a:ln>
                <a:effectLst>
                  <a:innerShdw blurRad="114300">
                    <a:prstClr val="black"/>
                  </a:innerShdw>
                </a:effectLst>
              </a:rPr>
              <a:t>おわり</a:t>
            </a:r>
            <a:r>
              <a:rPr lang="en-US" altLang="ja-JP" sz="12000" b="1" dirty="0" smtClean="0">
                <a:ln>
                  <a:solidFill>
                    <a:schemeClr val="accent1">
                      <a:shade val="50000"/>
                    </a:schemeClr>
                  </a:solidFill>
                </a:ln>
                <a:effectLst>
                  <a:innerShdw blurRad="114300">
                    <a:prstClr val="black"/>
                  </a:innerShdw>
                </a:effectLst>
              </a:rPr>
              <a:t/>
            </a:r>
            <a:br>
              <a:rPr lang="en-US" altLang="ja-JP" sz="12000" b="1" dirty="0" smtClean="0">
                <a:ln>
                  <a:solidFill>
                    <a:schemeClr val="accent1">
                      <a:shade val="50000"/>
                    </a:schemeClr>
                  </a:solidFill>
                </a:ln>
                <a:effectLst>
                  <a:innerShdw blurRad="114300">
                    <a:prstClr val="black"/>
                  </a:innerShdw>
                </a:effectLst>
              </a:rPr>
            </a:br>
            <a:r>
              <a:rPr lang="en-US" sz="9600" dirty="0" smtClean="0">
                <a:ln>
                  <a:solidFill>
                    <a:schemeClr val="tx1"/>
                  </a:solidFill>
                </a:ln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  <a:latin typeface="Arial Rounded MT Bold" pitchFamily="34" charset="0"/>
              </a:rPr>
              <a:t>The end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1295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 dirty="0">
              <a:ln>
                <a:solidFill>
                  <a:schemeClr val="tx1"/>
                </a:solidFill>
              </a:ln>
              <a:effectLst>
                <a:innerShdw blurRad="63500" dist="50800">
                  <a:prstClr val="black">
                    <a:alpha val="50000"/>
                  </a:prstClr>
                </a:innerShdw>
              </a:effectLst>
              <a:latin typeface="Arial Rounded MT Bold" pitchFamily="34" charset="0"/>
            </a:endParaRPr>
          </a:p>
        </p:txBody>
      </p:sp>
    </p:spTree>
  </p:cSld>
  <p:clrMapOvr>
    <a:masterClrMapping/>
  </p:clrMapOvr>
  <p:transition spd="med">
    <p:fade thruBlk="1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Object-oriented Programming with Ruby&amp;quot;&quot;/&gt;&lt;property id=&quot;20307&quot; value=&quot;256&quot;/&gt;&lt;/object&gt;&lt;object type=&quot;3&quot; unique_id=&quot;10005&quot;&gt;&lt;property id=&quot;20148&quot; value=&quot;5&quot;/&gt;&lt;property id=&quot;20300&quot; value=&quot;Slide 2 - &amp;quot;The  Fixnum, Bignum, Float  and Math Classes:&amp;quot;&quot;/&gt;&lt;property id=&quot;20307&quot; value=&quot;291&quot;/&gt;&lt;/object&gt;&lt;object type=&quot;3&quot; unique_id=&quot;10006&quot;&gt;&lt;property id=&quot;20148&quot; value=&quot;5&quot;/&gt;&lt;property id=&quot;20300&quot; value=&quot;Slide 3 - &amp;quot;Three types of numbers&amp;quot;&quot;/&gt;&lt;property id=&quot;20307&quot; value=&quot;290&quot;/&gt;&lt;/object&gt;&lt;object type=&quot;3&quot; unique_id=&quot;10007&quot;&gt;&lt;property id=&quot;20148&quot; value=&quot;5&quot;/&gt;&lt;property id=&quot;20300&quot; value=&quot;Slide 4 - &amp;quot;Class constants&amp;quot;&quot;/&gt;&lt;property id=&quot;20307&quot; value=&quot;292&quot;/&gt;&lt;/object&gt;&lt;object type=&quot;3&quot; unique_id=&quot;10008&quot;&gt;&lt;property id=&quot;20148&quot; value=&quot;5&quot;/&gt;&lt;property id=&quot;20300&quot; value=&quot;Slide 5 - &amp;quot;Common operations&amp;quot;&quot;/&gt;&lt;property id=&quot;20307&quot; value=&quot;295&quot;/&gt;&lt;/object&gt;&lt;object type=&quot;3&quot; unique_id=&quot;10009&quot;&gt;&lt;property id=&quot;20148&quot; value=&quot;5&quot;/&gt;&lt;property id=&quot;20300&quot; value=&quot;Slide 6 - &amp;quot;Common methods&amp;quot;&quot;/&gt;&lt;property id=&quot;20307&quot; value=&quot;294&quot;/&gt;&lt;/object&gt;&lt;object type=&quot;3&quot; unique_id=&quot;10010&quot;&gt;&lt;property id=&quot;20148&quot; value=&quot;5&quot;/&gt;&lt;property id=&quot;20300&quot; value=&quot;Slide 7 - &amp;quot;Math methods&amp;quot;&quot;/&gt;&lt;property id=&quot;20307&quot; value=&quot;293&quot;/&gt;&lt;/object&gt;&lt;object type=&quot;3&quot; unique_id=&quot;10011&quot;&gt;&lt;property id=&quot;20148&quot; value=&quot;5&quot;/&gt;&lt;property id=&quot;20300&quot; value=&quot;Slide 8&quot;/&gt;&lt;property id=&quot;20307&quot; value=&quot;285&quot;/&gt;&lt;/object&gt;&lt;/object&gt;&lt;/object&gt;&lt;/database&gt;"/>
  <p:tag name="SECTOMILLISECCONVERTED" val="1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Apex">
  <a:themeElements>
    <a:clrScheme name="Custom 1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CC0000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2898</TotalTime>
  <Words>276</Words>
  <Application>Microsoft Office PowerPoint</Application>
  <PresentationFormat>On-screen Show (4:3)</PresentationFormat>
  <Paragraphs>101</Paragraphs>
  <Slides>8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1_Apex</vt:lpstr>
      <vt:lpstr>Object-oriented Programming with Ruby</vt:lpstr>
      <vt:lpstr>The  Fixnum, Bignum, Float  and Math Classes:</vt:lpstr>
      <vt:lpstr>Three types of numbers</vt:lpstr>
      <vt:lpstr>Class constants</vt:lpstr>
      <vt:lpstr>Common operations</vt:lpstr>
      <vt:lpstr>Common methods</vt:lpstr>
      <vt:lpstr>Math methods</vt:lpstr>
      <vt:lpstr>Slide 8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Bob</dc:creator>
  <cp:lastModifiedBy>Dad</cp:lastModifiedBy>
  <cp:revision>306</cp:revision>
  <dcterms:created xsi:type="dcterms:W3CDTF">2008-12-20T05:35:51Z</dcterms:created>
  <dcterms:modified xsi:type="dcterms:W3CDTF">2009-03-23T06:53:53Z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TC300007041033</vt:lpwstr>
  </property>
</Properties>
</file>