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0" r:id="rId1"/>
  </p:sldMasterIdLst>
  <p:notesMasterIdLst>
    <p:notesMasterId r:id="rId13"/>
  </p:notesMasterIdLst>
  <p:sldIdLst>
    <p:sldId id="256" r:id="rId2"/>
    <p:sldId id="291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285" r:id="rId12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615" autoAdjust="0"/>
    <p:restoredTop sz="86420" autoAdjust="0"/>
  </p:normalViewPr>
  <p:slideViewPr>
    <p:cSldViewPr>
      <p:cViewPr varScale="1">
        <p:scale>
          <a:sx n="63" d="100"/>
          <a:sy n="63" d="100"/>
        </p:scale>
        <p:origin x="-32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F6939-B9A1-49D7-9CA4-EA8404319F52}" type="datetimeFigureOut">
              <a:rPr lang="en-US" smtClean="0"/>
              <a:pPr/>
              <a:t>4/8/2009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DACF3-EAFC-4D32-9565-37F43F2DA5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DACF3-EAFC-4D32-9565-37F43F2DA56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solidFill>
                  <a:srgbClr val="C00000"/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CSCI A201 Spring 2009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  <a:noFill/>
          <a:ln>
            <a:noFill/>
          </a:ln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81000" y="5486400"/>
            <a:ext cx="8458200" cy="76200"/>
          </a:xfrm>
          <a:prstGeom prst="rect">
            <a:avLst/>
          </a:prstGeom>
          <a:solidFill>
            <a:srgbClr val="C00000"/>
          </a:solidFill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>
            <a:lvl4pPr>
              <a:buClr>
                <a:srgbClr val="C00000"/>
              </a:buClr>
              <a:buSzPct val="90000"/>
              <a:buFont typeface="Wingdings" pitchFamily="2" charset="2"/>
              <a:buChar char="§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CSCI A 201 Spring 2009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19800" y="6416675"/>
            <a:ext cx="7620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  <p:pic>
        <p:nvPicPr>
          <p:cNvPr id="8" name="Picture 7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rgbClr val="C000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Arial Rounded MT Bold" pitchFamily="34" charset="0"/>
                <a:ea typeface="+mj-ea"/>
                <a:cs typeface="+mj-cs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  <a:noFill/>
          <a:ln>
            <a:noFill/>
          </a:ln>
        </p:spPr>
        <p:txBody>
          <a:bodyPr anchor="t"/>
          <a:lstStyle>
            <a:lvl1pPr marL="73152" indent="0" algn="l">
              <a:buNone/>
              <a:defRPr sz="28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CSCI A201 Spring 2009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19800" y="6416675"/>
            <a:ext cx="7620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57200" y="1600200"/>
            <a:ext cx="4038600" cy="464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48200" y="1600200"/>
            <a:ext cx="4038600" cy="464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886200" cy="44958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76400"/>
            <a:ext cx="3886200" cy="44958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4648200" y="1524000"/>
            <a:ext cx="4038600" cy="464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57200" y="1524000"/>
            <a:ext cx="4038600" cy="464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3886200" cy="762000"/>
          </a:xfrm>
          <a:ln>
            <a:noFill/>
          </a:ln>
        </p:spPr>
        <p:txBody>
          <a:bodyPr anchor="ctr"/>
          <a:lstStyle>
            <a:lvl1pPr marL="0" indent="0">
              <a:buNone/>
              <a:defRPr sz="2400" b="1" i="0" cap="small" baseline="0">
                <a:solidFill>
                  <a:srgbClr val="C00000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4400" y="1600200"/>
            <a:ext cx="3886200" cy="762000"/>
          </a:xfrm>
          <a:ln>
            <a:noFill/>
          </a:ln>
        </p:spPr>
        <p:txBody>
          <a:bodyPr anchor="ctr"/>
          <a:lstStyle>
            <a:lvl1pPr marL="0" indent="0">
              <a:buNone/>
              <a:defRPr sz="2400" b="1" cap="small" baseline="0">
                <a:solidFill>
                  <a:srgbClr val="C00000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33400" y="2438400"/>
            <a:ext cx="3886200" cy="3657600"/>
          </a:xfrm>
          <a:ln>
            <a:noFill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1" y="2438400"/>
            <a:ext cx="3886200" cy="3657600"/>
          </a:xfrm>
          <a:noFill/>
          <a:ln>
            <a:noFill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CSCI A 201 Spring 2009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0198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722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2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CSCI A 201 Spring 2009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0960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rgbClr val="C00000"/>
                </a:solidFill>
              </a:defRPr>
            </a:lvl1pPr>
          </a:lstStyle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ruby_logo.gif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 spd="med">
    <p:fade thruBlk="1"/>
  </p:transition>
  <p:timing>
    <p:tnLst>
      <p:par>
        <p:cTn id="1" dur="indefinite" restart="never" nodeType="tmRoot"/>
      </p:par>
    </p:tnLst>
  </p:timing>
  <p:hf hdr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solidFill>
            <a:srgbClr val="C00000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Microsoft YaHei" pitchFamily="34" charset="-122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rgbClr val="C00000"/>
        </a:buClr>
        <a:buSzPct val="100000"/>
        <a:buFont typeface="Arial" pitchFamily="34" charset="0"/>
        <a:buChar char="●"/>
        <a:defRPr kumimoji="0" sz="28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rgbClr val="C00000"/>
        </a:buClr>
        <a:buSzPct val="90000"/>
        <a:buFont typeface="Wingdings 2"/>
        <a:buChar char=""/>
        <a:defRPr kumimoji="0" sz="24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rgbClr val="C00000"/>
        </a:buClr>
        <a:buSzPct val="150000"/>
        <a:buFont typeface="Arial" pitchFamily="34" charset="0"/>
        <a:buChar char="•"/>
        <a:defRPr kumimoji="0" sz="22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rgbClr val="C00000"/>
        </a:buClr>
        <a:buSzPct val="74000"/>
        <a:buFont typeface="Wingdings 3" pitchFamily="18" charset="2"/>
        <a:buChar char=""/>
        <a:defRPr kumimoji="0" sz="20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rgbClr val="C00000"/>
        </a:buClr>
        <a:buFont typeface="Arial" pitchFamily="34" charset="0"/>
        <a:buChar char="•"/>
        <a:defRPr kumimoji="0" sz="20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Object-oriented Programming with Ruby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Robert Batzinger</a:t>
            </a:r>
          </a:p>
          <a:p>
            <a:r>
              <a:rPr lang="en-US" dirty="0" smtClean="0"/>
              <a:t>CSCI A-201</a:t>
            </a:r>
          </a:p>
          <a:p>
            <a:r>
              <a:rPr lang="en-US" dirty="0" smtClean="0"/>
              <a:t>Spring 2009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381000"/>
            <a:ext cx="9144000" cy="6096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5105400"/>
            <a:ext cx="9144000" cy="6096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irb</a:t>
            </a:r>
            <a:r>
              <a:rPr lang="en-US" dirty="0" smtClean="0"/>
              <a:t>&gt; a='hello'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=&gt; "hello"</a:t>
            </a:r>
          </a:p>
          <a:p>
            <a:pPr>
              <a:buNone/>
            </a:pPr>
            <a:r>
              <a:rPr lang="en-US" dirty="0" err="1" smtClean="0"/>
              <a:t>irb</a:t>
            </a:r>
            <a:r>
              <a:rPr lang="en-US" dirty="0" smtClean="0"/>
              <a:t>&gt; a.sub(/l+/,"\1uu\1")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=&gt; "he\001uu\001o"</a:t>
            </a:r>
          </a:p>
          <a:p>
            <a:pPr>
              <a:buNone/>
            </a:pPr>
            <a:r>
              <a:rPr lang="en-US" dirty="0" err="1" smtClean="0"/>
              <a:t>irb</a:t>
            </a:r>
            <a:r>
              <a:rPr lang="en-US" dirty="0" smtClean="0"/>
              <a:t>&gt; a.sub(/(l+)/,'\1uu\1')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=&gt; "</a:t>
            </a:r>
            <a:r>
              <a:rPr lang="en-US" dirty="0" err="1" smtClean="0">
                <a:solidFill>
                  <a:srgbClr val="FF0000"/>
                </a:solidFill>
              </a:rPr>
              <a:t>helluullo</a:t>
            </a:r>
            <a:r>
              <a:rPr lang="en-US" dirty="0" smtClean="0">
                <a:solidFill>
                  <a:srgbClr val="FF0000"/>
                </a:solidFill>
              </a:rPr>
              <a:t>"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in sub methods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5400"/>
            <a:ext cx="9144000" cy="41148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0" b="1" smtClean="0">
                <a:ln>
                  <a:solidFill>
                    <a:schemeClr val="accent1">
                      <a:shade val="50000"/>
                    </a:schemeClr>
                  </a:solidFill>
                </a:ln>
                <a:effectLst>
                  <a:innerShdw blurRad="114300">
                    <a:prstClr val="black"/>
                  </a:innerShdw>
                </a:effectLst>
              </a:rPr>
              <a:t>おわり</a:t>
            </a:r>
            <a:r>
              <a:rPr lang="en-US" altLang="ja-JP" sz="12000" b="1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effectLst>
                  <a:innerShdw blurRad="114300">
                    <a:prstClr val="black"/>
                  </a:innerShdw>
                </a:effectLst>
              </a:rPr>
              <a:t/>
            </a:r>
            <a:br>
              <a:rPr lang="en-US" altLang="ja-JP" sz="12000" b="1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effectLst>
                  <a:innerShdw blurRad="114300">
                    <a:prstClr val="black"/>
                  </a:innerShdw>
                </a:effectLst>
              </a:rPr>
            </a:br>
            <a:r>
              <a:rPr lang="en-US" sz="9600" dirty="0" smtClean="0">
                <a:ln>
                  <a:solidFill>
                    <a:schemeClr val="tx1"/>
                  </a:solidFill>
                </a:ln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Arial Rounded MT Bold" pitchFamily="34" charset="0"/>
              </a:rPr>
              <a:t>The end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ln>
                <a:solidFill>
                  <a:schemeClr val="tx1"/>
                </a:solidFill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Arial Rounded MT Bold" pitchFamily="34" charset="0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609600"/>
            <a:ext cx="7848600" cy="1828800"/>
          </a:xfrm>
        </p:spPr>
        <p:txBody>
          <a:bodyPr/>
          <a:lstStyle/>
          <a:p>
            <a:r>
              <a:rPr lang="en-US" dirty="0" smtClean="0"/>
              <a:t>Regular Expressions: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Pattern matching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regular expression, or </a:t>
            </a:r>
            <a:r>
              <a:rPr lang="en-US" dirty="0" err="1" smtClean="0"/>
              <a:t>regex</a:t>
            </a:r>
            <a:r>
              <a:rPr lang="en-US" dirty="0" smtClean="0"/>
              <a:t> for short, is a method for describing a pattern as a sequence of clusters of tokens</a:t>
            </a:r>
          </a:p>
          <a:p>
            <a:r>
              <a:rPr lang="en-US" dirty="0" smtClean="0"/>
              <a:t>Three sets of element symbols:</a:t>
            </a:r>
          </a:p>
          <a:p>
            <a:pPr lvl="1"/>
            <a:r>
              <a:rPr lang="en-US" dirty="0" smtClean="0"/>
              <a:t>Position within a string</a:t>
            </a:r>
          </a:p>
          <a:p>
            <a:pPr lvl="1"/>
            <a:r>
              <a:rPr lang="en-US" dirty="0" smtClean="0"/>
              <a:t>Token</a:t>
            </a:r>
          </a:p>
          <a:p>
            <a:pPr lvl="1"/>
            <a:r>
              <a:rPr lang="en-US" dirty="0" smtClean="0"/>
              <a:t>Repetition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of string: ^</a:t>
            </a:r>
          </a:p>
          <a:p>
            <a:r>
              <a:rPr lang="en-US" dirty="0" smtClean="0"/>
              <a:t>End of String: $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95400"/>
            <a:ext cx="7696200" cy="5257800"/>
          </a:xfrm>
        </p:spPr>
        <p:txBody>
          <a:bodyPr/>
          <a:lstStyle/>
          <a:p>
            <a:r>
              <a:rPr lang="en-US" sz="2400" dirty="0" smtClean="0"/>
              <a:t>Literal:</a:t>
            </a:r>
          </a:p>
          <a:p>
            <a:pPr lvl="1"/>
            <a:r>
              <a:rPr lang="en-US" sz="2000" dirty="0" smtClean="0"/>
              <a:t>Escaped chars:   \\, \+. \-, \.,\n,\t,\r</a:t>
            </a:r>
          </a:p>
          <a:p>
            <a:pPr lvl="1"/>
            <a:r>
              <a:rPr lang="en-US" sz="2000" dirty="0" smtClean="0"/>
              <a:t>Characters:   A-z</a:t>
            </a:r>
          </a:p>
          <a:p>
            <a:r>
              <a:rPr lang="en-US" sz="2400" dirty="0" smtClean="0"/>
              <a:t>Sets:</a:t>
            </a:r>
          </a:p>
          <a:p>
            <a:pPr lvl="1"/>
            <a:r>
              <a:rPr lang="en-US" sz="2000" dirty="0" smtClean="0"/>
              <a:t>Inclusive sets:  [a-z]</a:t>
            </a:r>
          </a:p>
          <a:p>
            <a:pPr lvl="1"/>
            <a:r>
              <a:rPr lang="en-US" sz="2000" dirty="0" smtClean="0"/>
              <a:t>Exclusive sets: [^a-z]</a:t>
            </a:r>
          </a:p>
          <a:p>
            <a:pPr lvl="1"/>
            <a:r>
              <a:rPr lang="en-US" sz="2000" dirty="0" smtClean="0"/>
              <a:t>Established sets:  </a:t>
            </a:r>
          </a:p>
          <a:p>
            <a:pPr lvl="2"/>
            <a:r>
              <a:rPr lang="en-US" dirty="0" smtClean="0"/>
              <a:t>\d  digits    -   \D  non-digits</a:t>
            </a:r>
          </a:p>
          <a:p>
            <a:pPr lvl="2"/>
            <a:r>
              <a:rPr lang="en-US" dirty="0" smtClean="0"/>
              <a:t>\s  spaces   -   \S   non-spaces</a:t>
            </a:r>
          </a:p>
          <a:p>
            <a:r>
              <a:rPr lang="en-US" sz="2400" dirty="0" smtClean="0"/>
              <a:t>Wild character:  .  (any char)</a:t>
            </a:r>
          </a:p>
          <a:p>
            <a:r>
              <a:rPr lang="en-US" sz="2400" dirty="0" smtClean="0"/>
              <a:t>Alternatives: (</a:t>
            </a:r>
            <a:r>
              <a:rPr lang="en-US" sz="2400" dirty="0" err="1" smtClean="0"/>
              <a:t>red|yellow|blue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Groupings:    (</a:t>
            </a:r>
            <a:r>
              <a:rPr lang="en-US" sz="2400" dirty="0" err="1" smtClean="0"/>
              <a:t>aaa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+  One or more - greedy</a:t>
            </a:r>
          </a:p>
          <a:p>
            <a:r>
              <a:rPr lang="en-US" dirty="0" smtClean="0"/>
              <a:t>*   Zero or more – greedy</a:t>
            </a:r>
          </a:p>
          <a:p>
            <a:r>
              <a:rPr lang="en-US" dirty="0" smtClean="0"/>
              <a:t>+? One or more – minimum</a:t>
            </a:r>
          </a:p>
          <a:p>
            <a:r>
              <a:rPr lang="en-US" dirty="0" smtClean="0"/>
              <a:t>*? Zero or more - minimum</a:t>
            </a:r>
          </a:p>
          <a:p>
            <a:r>
              <a:rPr lang="en-US" dirty="0" smtClean="0"/>
              <a:t>? Zero or One</a:t>
            </a:r>
          </a:p>
          <a:p>
            <a:r>
              <a:rPr lang="en-US" dirty="0" smtClean="0"/>
              <a:t>Arbitrary ranges:</a:t>
            </a:r>
          </a:p>
          <a:p>
            <a:pPr lvl="1"/>
            <a:r>
              <a:rPr lang="en-US" sz="2000" dirty="0" smtClean="0"/>
              <a:t>{</a:t>
            </a:r>
            <a:r>
              <a:rPr lang="en-US" sz="2000" dirty="0" err="1" smtClean="0"/>
              <a:t>n,m</a:t>
            </a:r>
            <a:r>
              <a:rPr lang="en-US" sz="2000" dirty="0" smtClean="0"/>
              <a:t>}  At least n times and no more than m times</a:t>
            </a:r>
          </a:p>
          <a:p>
            <a:pPr lvl="1"/>
            <a:r>
              <a:rPr lang="en-US" sz="2000" dirty="0" smtClean="0"/>
              <a:t>{,m}  No more than m times</a:t>
            </a:r>
          </a:p>
          <a:p>
            <a:pPr lvl="1"/>
            <a:r>
              <a:rPr lang="en-US" sz="2000" dirty="0" smtClean="0"/>
              <a:t>{n,}  At least n times</a:t>
            </a:r>
          </a:p>
          <a:p>
            <a:pPr lvl="1"/>
            <a:r>
              <a:rPr lang="en-US" sz="2000" dirty="0" smtClean="0"/>
              <a:t>{</a:t>
            </a:r>
            <a:r>
              <a:rPr lang="en-US" sz="2000" dirty="0" err="1" smtClean="0"/>
              <a:t>n,n</a:t>
            </a:r>
            <a:r>
              <a:rPr lang="en-US" sz="2000" dirty="0" smtClean="0"/>
              <a:t>}  Exactly n times</a:t>
            </a:r>
          </a:p>
          <a:p>
            <a:pPr lvl="1"/>
            <a:r>
              <a:rPr lang="en-US" sz="2000" dirty="0" smtClean="0"/>
              <a:t>{n}      Exactly n times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Date</a:t>
            </a:r>
            <a:r>
              <a:rPr lang="en-US" dirty="0" smtClean="0"/>
              <a:t>:  01/13/2008 10:55:21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\d+\/\d+\/\d+\s+\d+:\d+:\d</a:t>
            </a:r>
            <a:r>
              <a:rPr lang="en-US" dirty="0" smtClean="0"/>
              <a:t>+</a:t>
            </a:r>
          </a:p>
          <a:p>
            <a:pPr>
              <a:buNone/>
            </a:pPr>
            <a:r>
              <a:rPr lang="en-US" dirty="0" smtClean="0"/>
              <a:t>    (\</a:t>
            </a:r>
            <a:r>
              <a:rPr lang="en-US" dirty="0" smtClean="0"/>
              <a:t>d</a:t>
            </a:r>
            <a:r>
              <a:rPr lang="en-US" dirty="0" smtClean="0"/>
              <a:t>+)\/(\</a:t>
            </a:r>
            <a:r>
              <a:rPr lang="en-US" dirty="0" smtClean="0"/>
              <a:t>d</a:t>
            </a:r>
            <a:r>
              <a:rPr lang="en-US" dirty="0" smtClean="0"/>
              <a:t>+)\/(\d+)\</a:t>
            </a:r>
            <a:r>
              <a:rPr lang="en-US" dirty="0" smtClean="0"/>
              <a:t>s</a:t>
            </a:r>
            <a:r>
              <a:rPr lang="en-US" dirty="0" smtClean="0"/>
              <a:t>+(\</a:t>
            </a:r>
            <a:r>
              <a:rPr lang="en-US" dirty="0" smtClean="0"/>
              <a:t>d</a:t>
            </a:r>
            <a:r>
              <a:rPr lang="en-US" dirty="0" smtClean="0"/>
              <a:t>+):(\</a:t>
            </a:r>
            <a:r>
              <a:rPr lang="en-US" dirty="0" smtClean="0"/>
              <a:t>d</a:t>
            </a:r>
            <a:r>
              <a:rPr lang="en-US" dirty="0" smtClean="0"/>
              <a:t>+):(\</a:t>
            </a:r>
            <a:r>
              <a:rPr lang="en-US" dirty="0" smtClean="0"/>
              <a:t>d</a:t>
            </a:r>
            <a:r>
              <a:rPr lang="en-US" dirty="0" smtClean="0"/>
              <a:t>+)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\2=13   \4=10   \6=21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Telephone number:</a:t>
            </a:r>
          </a:p>
          <a:p>
            <a:pPr>
              <a:buNone/>
            </a:pPr>
            <a:r>
              <a:rPr lang="en-US" dirty="0" smtClean="0"/>
              <a:t>((\+\d{1,3}+)?\(\d{3}+\)\s)?\d{3}\-\d{4}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IUSB A340 Spring 2008</a:t>
            </a:r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a = "HELLO" </a:t>
            </a:r>
          </a:p>
          <a:p>
            <a:pPr>
              <a:buNone/>
            </a:pPr>
            <a:r>
              <a:rPr lang="en-US" dirty="0" smtClean="0"/>
              <a:t>case a </a:t>
            </a:r>
          </a:p>
          <a:p>
            <a:pPr>
              <a:buNone/>
            </a:pPr>
            <a:r>
              <a:rPr lang="en-US" dirty="0" smtClean="0"/>
              <a:t>when /^$/</a:t>
            </a:r>
          </a:p>
          <a:p>
            <a:pPr>
              <a:buNone/>
            </a:pPr>
            <a:r>
              <a:rPr lang="en-US" dirty="0" smtClean="0"/>
              <a:t>     print “empty string”</a:t>
            </a:r>
          </a:p>
          <a:p>
            <a:pPr>
              <a:buNone/>
            </a:pPr>
            <a:r>
              <a:rPr lang="en-US" dirty="0" smtClean="0"/>
              <a:t>when /^[a-z]+$/</a:t>
            </a:r>
          </a:p>
          <a:p>
            <a:pPr>
              <a:buNone/>
            </a:pPr>
            <a:r>
              <a:rPr lang="en-US" dirty="0" smtClean="0"/>
              <a:t>     print "Lower case\n" </a:t>
            </a:r>
          </a:p>
          <a:p>
            <a:pPr>
              <a:buNone/>
            </a:pPr>
            <a:r>
              <a:rPr lang="en-US" dirty="0" smtClean="0"/>
              <a:t>when /^[A-Z]+$/</a:t>
            </a:r>
          </a:p>
          <a:p>
            <a:pPr>
              <a:buNone/>
            </a:pPr>
            <a:r>
              <a:rPr lang="en-US" dirty="0" smtClean="0"/>
              <a:t>     print "Upper case\n“</a:t>
            </a:r>
          </a:p>
          <a:p>
            <a:pPr>
              <a:buNone/>
            </a:pPr>
            <a:r>
              <a:rPr lang="en-US" dirty="0" smtClean="0"/>
              <a:t>when /^[A-Z]+$/i</a:t>
            </a:r>
          </a:p>
          <a:p>
            <a:pPr>
              <a:buNone/>
            </a:pPr>
            <a:r>
              <a:rPr lang="en-US" dirty="0" smtClean="0"/>
              <a:t>     print  " Mixed case\n“</a:t>
            </a:r>
          </a:p>
          <a:p>
            <a:pPr>
              <a:buNone/>
            </a:pPr>
            <a:r>
              <a:rPr lang="en-US" dirty="0" smtClean="0"/>
              <a:t>else</a:t>
            </a:r>
          </a:p>
          <a:p>
            <a:pPr>
              <a:buNone/>
            </a:pPr>
            <a:r>
              <a:rPr lang="en-US" dirty="0" smtClean="0"/>
              <a:t>     print  " Non letters included\n" </a:t>
            </a:r>
          </a:p>
          <a:p>
            <a:pPr>
              <a:buNone/>
            </a:pPr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in case statements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'</a:t>
            </a:r>
            <a:r>
              <a:rPr lang="en-US" dirty="0" err="1" smtClean="0"/>
              <a:t>beetlejuice'.split</a:t>
            </a:r>
            <a:r>
              <a:rPr lang="en-US" dirty="0" smtClean="0"/>
              <a:t>(/[</a:t>
            </a:r>
            <a:r>
              <a:rPr lang="en-US" dirty="0" err="1" smtClean="0"/>
              <a:t>aeiuo</a:t>
            </a:r>
            <a:r>
              <a:rPr lang="en-US" dirty="0" smtClean="0"/>
              <a:t>]/)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["b", "", "</a:t>
            </a:r>
            <a:r>
              <a:rPr lang="en-US" dirty="0" err="1" smtClean="0">
                <a:solidFill>
                  <a:srgbClr val="FF0000"/>
                </a:solidFill>
              </a:rPr>
              <a:t>tl</a:t>
            </a:r>
            <a:r>
              <a:rPr lang="en-US" dirty="0" smtClean="0">
                <a:solidFill>
                  <a:srgbClr val="FF0000"/>
                </a:solidFill>
              </a:rPr>
              <a:t>", "j", "", "c"]</a:t>
            </a:r>
          </a:p>
          <a:p>
            <a:r>
              <a:rPr lang="en-US" dirty="0" smtClean="0"/>
              <a:t>'</a:t>
            </a:r>
            <a:r>
              <a:rPr lang="en-US" dirty="0" err="1" smtClean="0"/>
              <a:t>beetlejuice'.split</a:t>
            </a:r>
            <a:r>
              <a:rPr lang="en-US" dirty="0" smtClean="0"/>
              <a:t>(/([</a:t>
            </a:r>
            <a:r>
              <a:rPr lang="en-US" dirty="0" err="1" smtClean="0"/>
              <a:t>aeiuo</a:t>
            </a:r>
            <a:r>
              <a:rPr lang="en-US" dirty="0" smtClean="0"/>
              <a:t>])/)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["b", "e", "", "e", "</a:t>
            </a:r>
            <a:r>
              <a:rPr lang="en-US" dirty="0" err="1" smtClean="0">
                <a:solidFill>
                  <a:srgbClr val="FF0000"/>
                </a:solidFill>
              </a:rPr>
              <a:t>tl</a:t>
            </a:r>
            <a:r>
              <a:rPr lang="en-US" dirty="0" smtClean="0">
                <a:solidFill>
                  <a:srgbClr val="FF0000"/>
                </a:solidFill>
              </a:rPr>
              <a:t>", "e", "j", "u", "", "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", "c", "e"]</a:t>
            </a:r>
          </a:p>
          <a:p>
            <a:r>
              <a:rPr lang="en-US" dirty="0" smtClean="0"/>
              <a:t>'</a:t>
            </a:r>
            <a:r>
              <a:rPr lang="en-US" dirty="0" err="1" smtClean="0"/>
              <a:t>beetlejuice'.split</a:t>
            </a:r>
            <a:r>
              <a:rPr lang="en-US" dirty="0" smtClean="0"/>
              <a:t>(/([</a:t>
            </a:r>
            <a:r>
              <a:rPr lang="en-US" dirty="0" err="1" smtClean="0"/>
              <a:t>aeiuo</a:t>
            </a:r>
            <a:r>
              <a:rPr lang="en-US" dirty="0" smtClean="0"/>
              <a:t>]+)/)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["b", "</a:t>
            </a:r>
            <a:r>
              <a:rPr lang="en-US" dirty="0" err="1" smtClean="0">
                <a:solidFill>
                  <a:srgbClr val="FF0000"/>
                </a:solidFill>
              </a:rPr>
              <a:t>ee</a:t>
            </a:r>
            <a:r>
              <a:rPr lang="en-US" dirty="0" smtClean="0">
                <a:solidFill>
                  <a:srgbClr val="FF0000"/>
                </a:solidFill>
              </a:rPr>
              <a:t>", "</a:t>
            </a:r>
            <a:r>
              <a:rPr lang="en-US" dirty="0" err="1" smtClean="0">
                <a:solidFill>
                  <a:srgbClr val="FF0000"/>
                </a:solidFill>
              </a:rPr>
              <a:t>tl</a:t>
            </a:r>
            <a:r>
              <a:rPr lang="en-US" dirty="0" smtClean="0">
                <a:solidFill>
                  <a:srgbClr val="FF0000"/>
                </a:solidFill>
              </a:rPr>
              <a:t>", "e", "j", "</a:t>
            </a:r>
            <a:r>
              <a:rPr lang="en-US" dirty="0" err="1" smtClean="0">
                <a:solidFill>
                  <a:srgbClr val="FF0000"/>
                </a:solidFill>
              </a:rPr>
              <a:t>ui</a:t>
            </a:r>
            <a:r>
              <a:rPr lang="en-US" dirty="0" smtClean="0">
                <a:solidFill>
                  <a:srgbClr val="FF0000"/>
                </a:solidFill>
              </a:rPr>
              <a:t>", "c", "e"]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in split methods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Object-oriented Programming with Ruby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Regular Expressions:&amp;quot;&quot;/&gt;&lt;property id=&quot;20307&quot; value=&quot;291&quot;/&gt;&lt;/object&gt;&lt;object type=&quot;3&quot; unique_id=&quot;10011&quot;&gt;&lt;property id=&quot;20148&quot; value=&quot;5&quot;/&gt;&lt;property id=&quot;20300&quot; value=&quot;Slide 11&quot;/&gt;&lt;property id=&quot;20307&quot; value=&quot;285&quot;/&gt;&lt;/object&gt;&lt;object type=&quot;3&quot; unique_id=&quot;10277&quot;&gt;&lt;property id=&quot;20148&quot; value=&quot;5&quot;/&gt;&lt;property id=&quot;20300&quot; value=&quot;Slide 3 - &amp;quot;Regular expression&amp;quot;&quot;/&gt;&lt;property id=&quot;20307&quot; value=&quot;296&quot;/&gt;&lt;/object&gt;&lt;object type=&quot;3&quot; unique_id=&quot;10278&quot;&gt;&lt;property id=&quot;20148&quot; value=&quot;5&quot;/&gt;&lt;property id=&quot;20300&quot; value=&quot;Slide 4 - &amp;quot;Position&amp;quot;&quot;/&gt;&lt;property id=&quot;20307&quot; value=&quot;297&quot;/&gt;&lt;/object&gt;&lt;object type=&quot;3&quot; unique_id=&quot;10279&quot;&gt;&lt;property id=&quot;20148&quot; value=&quot;5&quot;/&gt;&lt;property id=&quot;20300&quot; value=&quot;Slide 5 - &amp;quot;Tokens&amp;quot;&quot;/&gt;&lt;property id=&quot;20307&quot; value=&quot;298&quot;/&gt;&lt;/object&gt;&lt;object type=&quot;3&quot; unique_id=&quot;10280&quot;&gt;&lt;property id=&quot;20148&quot; value=&quot;5&quot;/&gt;&lt;property id=&quot;20300&quot; value=&quot;Slide 6 - &amp;quot;Repetition&amp;quot;&quot;/&gt;&lt;property id=&quot;20307&quot; value=&quot;299&quot;/&gt;&lt;/object&gt;&lt;object type=&quot;3&quot; unique_id=&quot;10281&quot;&gt;&lt;property id=&quot;20148&quot; value=&quot;5&quot;/&gt;&lt;property id=&quot;20300&quot; value=&quot;Slide 7 - &amp;quot;Common patterns&amp;quot;&quot;/&gt;&lt;property id=&quot;20307&quot; value=&quot;300&quot;/&gt;&lt;/object&gt;&lt;object type=&quot;3&quot; unique_id=&quot;10282&quot;&gt;&lt;property id=&quot;20148&quot; value=&quot;5&quot;/&gt;&lt;property id=&quot;20300&quot; value=&quot;Slide 8 - &amp;quot;Use in case statements&amp;quot;&quot;/&gt;&lt;property id=&quot;20307&quot; value=&quot;301&quot;/&gt;&lt;/object&gt;&lt;object type=&quot;3&quot; unique_id=&quot;10283&quot;&gt;&lt;property id=&quot;20148&quot; value=&quot;5&quot;/&gt;&lt;property id=&quot;20300&quot; value=&quot;Slide 9 - &amp;quot;Use in split methods&amp;quot;&quot;/&gt;&lt;property id=&quot;20307&quot; value=&quot;302&quot;/&gt;&lt;/object&gt;&lt;object type=&quot;3&quot; unique_id=&quot;10284&quot;&gt;&lt;property id=&quot;20148&quot; value=&quot;5&quot;/&gt;&lt;property id=&quot;20300&quot; value=&quot;Slide 10 - &amp;quot;Use in sub methods&amp;quot;&quot;/&gt;&lt;property id=&quot;20307&quot; value=&quot;303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Apex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CC00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3016</TotalTime>
  <Words>403</Words>
  <Application>Microsoft Office PowerPoint</Application>
  <PresentationFormat>On-screen Show (4:3)</PresentationFormat>
  <Paragraphs>96</Paragraphs>
  <Slides>11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1_Apex</vt:lpstr>
      <vt:lpstr>Object-oriented Programming with Ruby</vt:lpstr>
      <vt:lpstr>Regular Expressions:</vt:lpstr>
      <vt:lpstr>Regular expression</vt:lpstr>
      <vt:lpstr>Position</vt:lpstr>
      <vt:lpstr>Tokens</vt:lpstr>
      <vt:lpstr>Repetition</vt:lpstr>
      <vt:lpstr>Common patterns</vt:lpstr>
      <vt:lpstr>Use in case statements</vt:lpstr>
      <vt:lpstr>Use in split methods</vt:lpstr>
      <vt:lpstr>Use in sub methods</vt:lpstr>
      <vt:lpstr>Slide 11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Bob</dc:creator>
  <cp:lastModifiedBy>Dad</cp:lastModifiedBy>
  <cp:revision>320</cp:revision>
  <dcterms:created xsi:type="dcterms:W3CDTF">2008-12-20T05:35:51Z</dcterms:created>
  <dcterms:modified xsi:type="dcterms:W3CDTF">2009-04-08T06:14:01Z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TC300007041033</vt:lpwstr>
  </property>
</Properties>
</file>