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7"/>
  </p:notesMasterIdLst>
  <p:sldIdLst>
    <p:sldId id="256" r:id="rId2"/>
    <p:sldId id="291" r:id="rId3"/>
    <p:sldId id="296" r:id="rId4"/>
    <p:sldId id="320" r:id="rId5"/>
    <p:sldId id="300" r:id="rId6"/>
    <p:sldId id="310" r:id="rId7"/>
    <p:sldId id="312" r:id="rId8"/>
    <p:sldId id="297" r:id="rId9"/>
    <p:sldId id="314" r:id="rId10"/>
    <p:sldId id="313" r:id="rId11"/>
    <p:sldId id="315" r:id="rId12"/>
    <p:sldId id="311" r:id="rId13"/>
    <p:sldId id="298" r:id="rId14"/>
    <p:sldId id="307" r:id="rId15"/>
    <p:sldId id="308" r:id="rId16"/>
    <p:sldId id="304" r:id="rId17"/>
    <p:sldId id="309" r:id="rId18"/>
    <p:sldId id="301" r:id="rId19"/>
    <p:sldId id="317" r:id="rId20"/>
    <p:sldId id="316" r:id="rId21"/>
    <p:sldId id="318" r:id="rId22"/>
    <p:sldId id="302" r:id="rId23"/>
    <p:sldId id="319" r:id="rId24"/>
    <p:sldId id="321" r:id="rId25"/>
    <p:sldId id="285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62" d="100"/>
          <a:sy n="62" d="100"/>
        </p:scale>
        <p:origin x="-2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require "</a:t>
            </a:r>
            <a:r>
              <a:rPr lang="en-US" dirty="0" err="1" smtClean="0"/>
              <a:t>rexml</a:t>
            </a:r>
            <a:r>
              <a:rPr lang="en-US" dirty="0" smtClean="0"/>
              <a:t>/document"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file = </a:t>
            </a:r>
            <a:r>
              <a:rPr lang="en-US" dirty="0" err="1" smtClean="0"/>
              <a:t>File.new</a:t>
            </a:r>
            <a:r>
              <a:rPr lang="en-US" dirty="0" smtClean="0"/>
              <a:t>( "mydoc.xml" )</a:t>
            </a:r>
          </a:p>
          <a:p>
            <a:pPr>
              <a:buNone/>
            </a:pPr>
            <a:r>
              <a:rPr lang="en-US" dirty="0" smtClean="0"/>
              <a:t>doc = REXML::</a:t>
            </a:r>
            <a:r>
              <a:rPr lang="en-US" dirty="0" err="1" smtClean="0"/>
              <a:t>Document.new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dirty="0" err="1" smtClean="0"/>
              <a:t>doc.elements.each</a:t>
            </a:r>
            <a:r>
              <a:rPr lang="en-US" dirty="0" smtClean="0"/>
              <a:t>(‘CATALOG/PLANT') do |item|</a:t>
            </a:r>
          </a:p>
          <a:p>
            <a:pPr>
              <a:buNone/>
            </a:pPr>
            <a:r>
              <a:rPr lang="en-US" dirty="0" smtClean="0"/>
              <a:t>    puts "\n\n"</a:t>
            </a:r>
          </a:p>
          <a:p>
            <a:pPr>
              <a:buNone/>
            </a:pPr>
            <a:r>
              <a:rPr lang="en-US" dirty="0" smtClean="0"/>
              <a:t>    puts </a:t>
            </a:r>
            <a:r>
              <a:rPr lang="en-US" dirty="0" err="1" smtClean="0"/>
              <a:t>item.elements</a:t>
            </a:r>
            <a:r>
              <a:rPr lang="en-US" dirty="0" smtClean="0"/>
              <a:t>[‘COMMON']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of plant names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Bloodroot</a:t>
            </a:r>
          </a:p>
          <a:p>
            <a:pPr>
              <a:buNone/>
            </a:pPr>
            <a:r>
              <a:rPr lang="en-US" dirty="0" smtClean="0"/>
              <a:t>Columbine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require 'net/http'</a:t>
            </a:r>
          </a:p>
          <a:p>
            <a:pPr>
              <a:buNone/>
            </a:pPr>
            <a:r>
              <a:rPr lang="en-US" dirty="0" smtClean="0"/>
              <a:t>require '</a:t>
            </a:r>
            <a:r>
              <a:rPr lang="en-US" dirty="0" err="1" smtClean="0"/>
              <a:t>rexml</a:t>
            </a:r>
            <a:r>
              <a:rPr lang="en-US" dirty="0" smtClean="0"/>
              <a:t>/document'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url</a:t>
            </a:r>
            <a:r>
              <a:rPr lang="en-US" dirty="0" smtClean="0"/>
              <a:t> = 'http://feeds.nytimes.com/nyt/rss/US'</a:t>
            </a:r>
          </a:p>
          <a:p>
            <a:pPr>
              <a:buNone/>
            </a:pPr>
            <a:r>
              <a:rPr lang="en-US" dirty="0" err="1" smtClean="0"/>
              <a:t>xml_data</a:t>
            </a:r>
            <a:r>
              <a:rPr lang="en-US" dirty="0" smtClean="0"/>
              <a:t> = Net::</a:t>
            </a:r>
            <a:r>
              <a:rPr lang="en-US" dirty="0" err="1" smtClean="0"/>
              <a:t>HTTP.get_response</a:t>
            </a:r>
            <a:r>
              <a:rPr lang="en-US" dirty="0" smtClean="0"/>
              <a:t>(</a:t>
            </a:r>
            <a:r>
              <a:rPr lang="en-US" dirty="0" err="1" smtClean="0"/>
              <a:t>URI.parse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)).body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doc = REXML::</a:t>
            </a:r>
            <a:r>
              <a:rPr lang="en-US" dirty="0" err="1" smtClean="0"/>
              <a:t>Document.new</a:t>
            </a:r>
            <a:r>
              <a:rPr lang="en-US" dirty="0" smtClean="0"/>
              <a:t>(</a:t>
            </a:r>
            <a:r>
              <a:rPr lang="en-US" dirty="0" err="1" smtClean="0"/>
              <a:t>xml_data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doc.elements.each</a:t>
            </a:r>
            <a:r>
              <a:rPr lang="en-US" dirty="0" smtClean="0"/>
              <a:t>('</a:t>
            </a:r>
            <a:r>
              <a:rPr lang="en-US" dirty="0" err="1" smtClean="0"/>
              <a:t>rss</a:t>
            </a:r>
            <a:r>
              <a:rPr lang="en-US" dirty="0" smtClean="0"/>
              <a:t>/channel/item') do |item|</a:t>
            </a:r>
          </a:p>
          <a:p>
            <a:pPr>
              <a:buNone/>
            </a:pPr>
            <a:r>
              <a:rPr lang="en-US" dirty="0" smtClean="0"/>
              <a:t>    puts "\n\n"</a:t>
            </a:r>
          </a:p>
          <a:p>
            <a:pPr>
              <a:buNone/>
            </a:pPr>
            <a:r>
              <a:rPr lang="en-US" dirty="0" smtClean="0"/>
              <a:t>    puts </a:t>
            </a:r>
            <a:r>
              <a:rPr lang="en-US" dirty="0" err="1" smtClean="0"/>
              <a:t>item.elements</a:t>
            </a:r>
            <a:r>
              <a:rPr lang="en-US" dirty="0" smtClean="0"/>
              <a:t>['title']</a:t>
            </a:r>
          </a:p>
          <a:p>
            <a:pPr>
              <a:buNone/>
            </a:pPr>
            <a:r>
              <a:rPr lang="en-US" dirty="0" smtClean="0"/>
              <a:t>    puts </a:t>
            </a:r>
            <a:r>
              <a:rPr lang="en-US" dirty="0" err="1" smtClean="0"/>
              <a:t>item.elements</a:t>
            </a:r>
            <a:r>
              <a:rPr lang="en-US" dirty="0" smtClean="0"/>
              <a:t>['</a:t>
            </a:r>
            <a:r>
              <a:rPr lang="en-US" dirty="0" err="1" smtClean="0"/>
              <a:t>pubDate</a:t>
            </a:r>
            <a:r>
              <a:rPr lang="en-US" dirty="0" smtClean="0"/>
              <a:t>'].text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http and xml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Establish a connection with a SQL database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Develop an SQL query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Submit the SQL query to the database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Parse the results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Close the connection</a:t>
            </a:r>
          </a:p>
          <a:p>
            <a:pPr marL="65151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from SQL databases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require 'sqlite3'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db = SQLite3::</a:t>
            </a:r>
            <a:r>
              <a:rPr lang="en-US" sz="2400" dirty="0" err="1" smtClean="0"/>
              <a:t>Database.new</a:t>
            </a:r>
            <a:r>
              <a:rPr lang="en-US" sz="2400" dirty="0" smtClean="0"/>
              <a:t>( "</a:t>
            </a:r>
            <a:r>
              <a:rPr lang="en-US" sz="2400" dirty="0" err="1" smtClean="0"/>
              <a:t>cities.db</a:t>
            </a:r>
            <a:r>
              <a:rPr lang="en-US" sz="2400" dirty="0" smtClean="0"/>
              <a:t>" )</a:t>
            </a:r>
          </a:p>
          <a:p>
            <a:pPr>
              <a:buNone/>
            </a:pPr>
            <a:r>
              <a:rPr lang="en-US" sz="2400" dirty="0" err="1" smtClean="0"/>
              <a:t>db.results_as_hash</a:t>
            </a:r>
            <a:r>
              <a:rPr lang="en-US" sz="2400" dirty="0" smtClean="0"/>
              <a:t> = true</a:t>
            </a:r>
          </a:p>
          <a:p>
            <a:pPr>
              <a:buNone/>
            </a:pPr>
            <a:r>
              <a:rPr lang="en-US" sz="2400" dirty="0" err="1" smtClean="0"/>
              <a:t>db.execute</a:t>
            </a:r>
            <a:r>
              <a:rPr lang="en-US" sz="2400" dirty="0" smtClean="0"/>
              <a:t>(</a:t>
            </a:r>
          </a:p>
          <a:p>
            <a:pPr>
              <a:buNone/>
            </a:pPr>
            <a:r>
              <a:rPr lang="en-US" sz="2400" dirty="0" smtClean="0"/>
              <a:t>"select * from cities where pop &gt; :value", </a:t>
            </a:r>
          </a:p>
          <a:p>
            <a:pPr>
              <a:buNone/>
            </a:pPr>
            <a:r>
              <a:rPr lang="en-US" sz="2400" dirty="0" smtClean="0"/>
              <a:t>              "value" =&gt; 100000) do |row|</a:t>
            </a:r>
          </a:p>
          <a:p>
            <a:pPr>
              <a:buNone/>
            </a:pPr>
            <a:r>
              <a:rPr lang="en-US" sz="2400" dirty="0" smtClean="0"/>
              <a:t> 	     print row['city']</a:t>
            </a:r>
          </a:p>
          <a:p>
            <a:pPr>
              <a:buNone/>
            </a:pPr>
            <a:r>
              <a:rPr lang="en-US" sz="2400" dirty="0" smtClean="0"/>
              <a:t>          print ": "</a:t>
            </a:r>
          </a:p>
          <a:p>
            <a:pPr>
              <a:buNone/>
            </a:pPr>
            <a:r>
              <a:rPr lang="en-US" sz="2400" dirty="0" smtClean="0"/>
              <a:t>          puts row['pop']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end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Evansville city:126272</a:t>
            </a:r>
          </a:p>
          <a:p>
            <a:pPr>
              <a:buNone/>
            </a:pPr>
            <a:r>
              <a:rPr lang="en-US" dirty="0" smtClean="0"/>
              <a:t>Fort Wayne city: 173072</a:t>
            </a:r>
          </a:p>
          <a:p>
            <a:pPr>
              <a:buNone/>
            </a:pPr>
            <a:r>
              <a:rPr lang="en-US" dirty="0" smtClean="0"/>
              <a:t>Gary city: 116646</a:t>
            </a:r>
          </a:p>
          <a:p>
            <a:pPr>
              <a:buNone/>
            </a:pPr>
            <a:r>
              <a:rPr lang="en-US" dirty="0" smtClean="0"/>
              <a:t>Indianapolis city (outskirts): 731327</a:t>
            </a:r>
          </a:p>
          <a:p>
            <a:pPr>
              <a:buNone/>
            </a:pPr>
            <a:r>
              <a:rPr lang="en-US" dirty="0" smtClean="0"/>
              <a:t>South Bend city: 105511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require 'sqlite3'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db = SQLite3::</a:t>
            </a:r>
            <a:r>
              <a:rPr lang="en-US" sz="2400" dirty="0" err="1" smtClean="0"/>
              <a:t>Database.new</a:t>
            </a:r>
            <a:r>
              <a:rPr lang="en-US" sz="2400" dirty="0" smtClean="0"/>
              <a:t>( "</a:t>
            </a:r>
            <a:r>
              <a:rPr lang="en-US" sz="2400" dirty="0" err="1" smtClean="0"/>
              <a:t>cities.db</a:t>
            </a:r>
            <a:r>
              <a:rPr lang="en-US" sz="2400" dirty="0" smtClean="0"/>
              <a:t>" )</a:t>
            </a:r>
          </a:p>
          <a:p>
            <a:pPr>
              <a:buNone/>
            </a:pPr>
            <a:r>
              <a:rPr lang="en-US" sz="2400" dirty="0" err="1" smtClean="0"/>
              <a:t>db.results_as_hash</a:t>
            </a:r>
            <a:r>
              <a:rPr lang="en-US" sz="2400" dirty="0" smtClean="0"/>
              <a:t> = true</a:t>
            </a:r>
          </a:p>
          <a:p>
            <a:pPr>
              <a:buNone/>
            </a:pPr>
            <a:r>
              <a:rPr lang="en-US" sz="2400" dirty="0" err="1" smtClean="0"/>
              <a:t>db.execute</a:t>
            </a:r>
            <a:r>
              <a:rPr lang="en-US" sz="2400" dirty="0" smtClean="0"/>
              <a:t>("</a:t>
            </a:r>
            <a:r>
              <a:rPr lang="en-US" sz="2400" dirty="0" smtClean="0"/>
              <a:t>select * from cities where pop &gt; :value", </a:t>
            </a:r>
          </a:p>
          <a:p>
            <a:pPr>
              <a:buNone/>
            </a:pPr>
            <a:r>
              <a:rPr lang="en-US" sz="2400" dirty="0" smtClean="0"/>
              <a:t>              "value" =&gt; 100000) do |row|</a:t>
            </a:r>
          </a:p>
          <a:p>
            <a:pPr>
              <a:buNone/>
            </a:pPr>
            <a:r>
              <a:rPr lang="en-US" sz="2400" dirty="0" smtClean="0"/>
              <a:t> 	     print row['city']</a:t>
            </a:r>
          </a:p>
          <a:p>
            <a:pPr>
              <a:buNone/>
            </a:pPr>
            <a:r>
              <a:rPr lang="en-US" sz="2400" dirty="0" smtClean="0"/>
              <a:t>          print ": "</a:t>
            </a:r>
          </a:p>
          <a:p>
            <a:pPr>
              <a:buNone/>
            </a:pPr>
            <a:r>
              <a:rPr lang="en-US" sz="2400" dirty="0" smtClean="0"/>
              <a:t>          puts row['pop']</a:t>
            </a:r>
          </a:p>
          <a:p>
            <a:pPr>
              <a:buNone/>
            </a:pPr>
            <a:r>
              <a:rPr lang="en-US" sz="2400" dirty="0" smtClean="0"/>
              <a:t> 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with a hash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South Bend city: 105511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Open the file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Parse the fields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Comma-separated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smtClean="0"/>
              <a:t>psmith01,CLASS2,Paul </a:t>
            </a:r>
            <a:r>
              <a:rPr lang="en-US" sz="3000" dirty="0" smtClean="0"/>
              <a:t>Smith</a:t>
            </a:r>
            <a:br>
              <a:rPr lang="en-US" sz="3000" dirty="0" smtClean="0"/>
            </a:br>
            <a:r>
              <a:rPr lang="en-US" sz="3000" dirty="0" smtClean="0"/>
              <a:t>smehta,CLASS2,Smeeta Mehta</a:t>
            </a:r>
            <a:br>
              <a:rPr lang="en-US" sz="3000" dirty="0" smtClean="0"/>
            </a:br>
            <a:r>
              <a:rPr lang="en-US" sz="3000" dirty="0" err="1" smtClean="0"/>
              <a:t>mrsjohns,ADMIN,Mrs</a:t>
            </a:r>
            <a:r>
              <a:rPr lang="en-US" sz="3000" dirty="0" smtClean="0"/>
              <a:t> R Johns</a:t>
            </a:r>
          </a:p>
          <a:p>
            <a:pPr>
              <a:buNone/>
            </a:pPr>
            <a:r>
              <a:rPr lang="en-US" sz="3000" dirty="0" smtClean="0"/>
              <a:t>	psmith02,CLASS2,Peter </a:t>
            </a:r>
            <a:r>
              <a:rPr lang="en-US" sz="3000" dirty="0" smtClean="0"/>
              <a:t>Smith </a:t>
            </a:r>
            <a:r>
              <a:rPr lang="en-US" sz="3000" dirty="0" smtClean="0"/>
              <a:t>scohen,CLASS3,Saul Cohen</a:t>
            </a:r>
          </a:p>
          <a:p>
            <a:pPr>
              <a:buNone/>
            </a:pPr>
            <a:r>
              <a:rPr lang="en-US" sz="3000" dirty="0" smtClean="0"/>
              <a:t>    swright,CLASS3,Shaun Wright</a:t>
            </a:r>
          </a:p>
          <a:p>
            <a:pPr>
              <a:buNone/>
            </a:pPr>
            <a:r>
              <a:rPr lang="en-US" sz="3000" dirty="0" smtClean="0"/>
              <a:t>	amarkov,CLASS3,Anya Markov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CSV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09600"/>
            <a:ext cx="7848600" cy="1828800"/>
          </a:xfrm>
        </p:spPr>
        <p:txBody>
          <a:bodyPr/>
          <a:lstStyle/>
          <a:p>
            <a:r>
              <a:rPr lang="en-US" dirty="0" smtClean="0"/>
              <a:t>Exploring with Ruby: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classes to examine the world around 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require "</a:t>
            </a:r>
            <a:r>
              <a:rPr lang="en-US" dirty="0" err="1" smtClean="0"/>
              <a:t>csv</a:t>
            </a:r>
            <a:r>
              <a:rPr lang="en-US" dirty="0" smtClean="0"/>
              <a:t>"  </a:t>
            </a:r>
          </a:p>
          <a:p>
            <a:pPr>
              <a:buNone/>
            </a:pPr>
            <a:r>
              <a:rPr lang="en-US" dirty="0" smtClean="0"/>
              <a:t>users = </a:t>
            </a:r>
            <a:r>
              <a:rPr lang="en-US" dirty="0" err="1" smtClean="0"/>
              <a:t>CSV.read</a:t>
            </a:r>
            <a:r>
              <a:rPr lang="en-US" dirty="0" smtClean="0"/>
              <a:t>("users.csv")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failed = </a:t>
            </a:r>
            <a:r>
              <a:rPr lang="en-US" dirty="0" err="1" smtClean="0"/>
              <a:t>users.find_all</a:t>
            </a:r>
            <a:r>
              <a:rPr lang="en-US" dirty="0" smtClean="0"/>
              <a:t> do |u|</a:t>
            </a:r>
          </a:p>
          <a:p>
            <a:pPr>
              <a:buNone/>
            </a:pPr>
            <a:r>
              <a:rPr lang="en-US" dirty="0" smtClean="0"/>
              <a:t>        u[1</a:t>
            </a:r>
            <a:r>
              <a:rPr lang="en-US" dirty="0" smtClean="0"/>
              <a:t>]== </a:t>
            </a:r>
            <a:r>
              <a:rPr lang="en-US" dirty="0" smtClean="0"/>
              <a:t>"CLASS2"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 </a:t>
            </a:r>
          </a:p>
          <a:p>
            <a:pPr>
              <a:buNone/>
            </a:pPr>
            <a:r>
              <a:rPr lang="en-US" dirty="0" err="1" smtClean="0"/>
              <a:t>failed.each</a:t>
            </a:r>
            <a:r>
              <a:rPr lang="en-US" dirty="0" smtClean="0"/>
              <a:t> do |u|</a:t>
            </a:r>
          </a:p>
          <a:p>
            <a:pPr>
              <a:buNone/>
            </a:pPr>
            <a:r>
              <a:rPr lang="en-US" dirty="0" smtClean="0"/>
              <a:t>    puts u[0]</a:t>
            </a:r>
          </a:p>
          <a:p>
            <a:pPr>
              <a:buNone/>
            </a:pPr>
            <a:r>
              <a:rPr lang="en-US" dirty="0" smtClean="0"/>
              <a:t>end  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psmith01</a:t>
            </a:r>
          </a:p>
          <a:p>
            <a:pPr>
              <a:buNone/>
            </a:pPr>
            <a:r>
              <a:rPr lang="en-US" dirty="0" err="1" smtClean="0"/>
              <a:t>smehta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psmith02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Execute the target application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Transmit keystrokes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Navigation / Display / Storage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Win32OLE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0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require 'win32ole'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ie</a:t>
            </a:r>
            <a:r>
              <a:rPr lang="en-US" dirty="0" smtClean="0"/>
              <a:t> = WIN32OLE.new('</a:t>
            </a:r>
            <a:r>
              <a:rPr lang="en-US" dirty="0" err="1" smtClean="0"/>
              <a:t>InternetExplorer.Application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err="1" smtClean="0"/>
              <a:t>ie.Visible</a:t>
            </a:r>
            <a:r>
              <a:rPr lang="en-US" dirty="0" smtClean="0"/>
              <a:t> =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['http://www.google.com', </a:t>
            </a:r>
          </a:p>
          <a:p>
            <a:pPr>
              <a:buNone/>
            </a:pPr>
            <a:r>
              <a:rPr lang="en-US" dirty="0" smtClean="0"/>
              <a:t>'http://www.iusb.edu',</a:t>
            </a:r>
          </a:p>
          <a:p>
            <a:pPr>
              <a:buNone/>
            </a:pPr>
            <a:r>
              <a:rPr lang="en-US" dirty="0" smtClean="0"/>
              <a:t>'http://www.indiana.edu'].each { |</a:t>
            </a:r>
            <a:r>
              <a:rPr lang="en-US" dirty="0" err="1" smtClean="0"/>
              <a:t>url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ie.navigate</a:t>
            </a:r>
            <a:r>
              <a:rPr lang="en-US" dirty="0" smtClean="0"/>
              <a:t>  </a:t>
            </a:r>
            <a:r>
              <a:rPr lang="en-US" dirty="0" err="1" smtClean="0"/>
              <a:t>url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sleep 5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ie.quit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Win32OLE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Navigating an Excel worksheet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67200" cy="4648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require </a:t>
            </a:r>
            <a:r>
              <a:rPr lang="en-US" dirty="0" smtClean="0"/>
              <a:t>'win32ole'</a:t>
            </a:r>
          </a:p>
          <a:p>
            <a:pPr>
              <a:buNone/>
            </a:pPr>
            <a:r>
              <a:rPr lang="en-US" dirty="0" smtClean="0"/>
              <a:t>excel = WIN32OLE.new('</a:t>
            </a:r>
            <a:r>
              <a:rPr lang="en-US" dirty="0" err="1" smtClean="0"/>
              <a:t>excel.application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err="1" smtClean="0"/>
              <a:t>excel.visible</a:t>
            </a:r>
            <a:r>
              <a:rPr lang="en-US" dirty="0" smtClean="0"/>
              <a:t> = true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workbook = </a:t>
            </a:r>
            <a:r>
              <a:rPr lang="en-US" dirty="0" err="1" smtClean="0"/>
              <a:t>excel.workbooks.add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('A1').value = 'Counts' 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('A10').value = "Sum"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('A11').value = "Average"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('A12').value = "Std Dev"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('B1').value = 32 </a:t>
            </a:r>
          </a:p>
          <a:p>
            <a:pPr>
              <a:buNone/>
            </a:pPr>
            <a:r>
              <a:rPr lang="en-US" dirty="0" smtClean="0"/>
              <a:t>sleep 1.0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('a1:a9').Interior['</a:t>
            </a:r>
            <a:r>
              <a:rPr lang="en-US" dirty="0" err="1" smtClean="0"/>
              <a:t>ColorIndex</a:t>
            </a:r>
            <a:r>
              <a:rPr lang="en-US" dirty="0" smtClean="0"/>
              <a:t>'] = 36 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('a10:a12').Interior['</a:t>
            </a:r>
            <a:r>
              <a:rPr lang="en-US" dirty="0" err="1" smtClean="0"/>
              <a:t>ColorIndex</a:t>
            </a:r>
            <a:r>
              <a:rPr lang="en-US" dirty="0" smtClean="0"/>
              <a:t>'] = 24 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('b1:b9').Interior['</a:t>
            </a:r>
            <a:r>
              <a:rPr lang="en-US" dirty="0" err="1" smtClean="0"/>
              <a:t>ColorIndex</a:t>
            </a:r>
            <a:r>
              <a:rPr lang="en-US" dirty="0" smtClean="0"/>
              <a:t>'] = 19 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('b10:b12').Interior['</a:t>
            </a:r>
            <a:r>
              <a:rPr lang="en-US" dirty="0" err="1" smtClean="0"/>
              <a:t>ColorIndex</a:t>
            </a:r>
            <a:r>
              <a:rPr lang="en-US" dirty="0" smtClean="0"/>
              <a:t>'] = 34</a:t>
            </a:r>
          </a:p>
          <a:p>
            <a:pPr>
              <a:buNone/>
            </a:pPr>
            <a:r>
              <a:rPr lang="en-US" dirty="0" smtClean="0"/>
              <a:t>sleep 1.0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267200" cy="4648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('B10').value = "=sum(B1:B9)"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('B11').value = "=average(B1:B9)"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('B12').value = "=</a:t>
            </a:r>
            <a:r>
              <a:rPr lang="en-US" dirty="0" err="1" smtClean="0"/>
              <a:t>stdev</a:t>
            </a:r>
            <a:r>
              <a:rPr lang="en-US" dirty="0" smtClean="0"/>
              <a:t>(B1:B9)"</a:t>
            </a:r>
          </a:p>
          <a:p>
            <a:pPr>
              <a:buNone/>
            </a:pPr>
            <a:r>
              <a:rPr lang="en-US" dirty="0" smtClean="0"/>
              <a:t>sleep 1.0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('B2').value = 23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('B3').value = 17; 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('B4').value = 11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('B5').value = 35;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('B6').value = 52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('B7').value = 73;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('B8').value = 21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excel.range</a:t>
            </a:r>
            <a:r>
              <a:rPr lang="en-US" dirty="0" smtClean="0"/>
              <a:t>('B9').value = 45;</a:t>
            </a:r>
          </a:p>
          <a:p>
            <a:pPr>
              <a:buNone/>
            </a:pPr>
            <a:r>
              <a:rPr lang="en-US" dirty="0" smtClean="0"/>
              <a:t>sleep 1.0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workbook.saveas</a:t>
            </a:r>
            <a:r>
              <a:rPr lang="en-US" dirty="0" smtClean="0"/>
              <a:t>('c:\\a201\\test2.csv')</a:t>
            </a:r>
          </a:p>
          <a:p>
            <a:pPr>
              <a:buNone/>
            </a:pPr>
            <a:r>
              <a:rPr lang="en-US" dirty="0" err="1" smtClean="0"/>
              <a:t>workbook.close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excel.Quit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commands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XML Files</a:t>
            </a:r>
          </a:p>
          <a:p>
            <a:r>
              <a:rPr lang="en-US" dirty="0" smtClean="0"/>
              <a:t>SQL databases</a:t>
            </a:r>
          </a:p>
          <a:p>
            <a:r>
              <a:rPr lang="en-US" dirty="0" smtClean="0"/>
              <a:t>Comma-separated files</a:t>
            </a:r>
          </a:p>
          <a:p>
            <a:r>
              <a:rPr lang="en-US" dirty="0" smtClean="0"/>
              <a:t>Win32OLE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with the command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Capturing STDOUT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533400" y="2133600"/>
            <a:ext cx="38862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Allows for bi-directional communications between the Ruby program and the shell command</a:t>
            </a:r>
          </a:p>
          <a:p>
            <a:r>
              <a:rPr lang="en-US" dirty="0" smtClean="0"/>
              <a:t>Typical usage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pipe =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IO.popen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sort","w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+")</a:t>
            </a:r>
          </a:p>
          <a:p>
            <a:pPr>
              <a:buNone/>
            </a:pP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pipe.puts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"Zebras"</a:t>
            </a:r>
          </a:p>
          <a:p>
            <a:pPr>
              <a:buNone/>
            </a:pP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pipe.puts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"Yams"</a:t>
            </a:r>
          </a:p>
          <a:p>
            <a:pPr>
              <a:buNone/>
            </a:pP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pipe.puts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"X-rays"</a:t>
            </a:r>
          </a:p>
          <a:p>
            <a:pPr>
              <a:buNone/>
            </a:pP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pipe.close_write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puts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pipe.readlines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24401" y="2133600"/>
            <a:ext cx="3886200" cy="3962400"/>
          </a:xfrm>
        </p:spPr>
        <p:txBody>
          <a:bodyPr/>
          <a:lstStyle/>
          <a:p>
            <a:r>
              <a:rPr lang="en-US" dirty="0" smtClean="0"/>
              <a:t>Merely captures the output of the shell command</a:t>
            </a:r>
          </a:p>
          <a:p>
            <a:r>
              <a:rPr lang="en-US" dirty="0" smtClean="0"/>
              <a:t>Typical usage: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version = `ruby –v`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steps</a:t>
            </a:r>
            <a:br>
              <a:rPr lang="en-US" dirty="0" smtClean="0"/>
            </a:b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Build the URL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Load the webpage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Parse the information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to the world-wide web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require 'net/http'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'http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www.whitehouse.gov/robots.txt'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txt = Net::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HTTP.get_response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)).body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puts txt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up text from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User-agent: * </a:t>
            </a:r>
          </a:p>
          <a:p>
            <a:pPr>
              <a:buNone/>
            </a:pPr>
            <a:r>
              <a:rPr lang="en-US" dirty="0" smtClean="0"/>
              <a:t>Disallow: /includes/ </a:t>
            </a:r>
          </a:p>
          <a:p>
            <a:pPr>
              <a:buNone/>
            </a:pPr>
            <a:r>
              <a:rPr lang="en-US" dirty="0" smtClean="0"/>
              <a:t>Disallow: /search/ </a:t>
            </a:r>
          </a:p>
          <a:p>
            <a:pPr>
              <a:buNone/>
            </a:pPr>
            <a:r>
              <a:rPr lang="en-US" dirty="0" smtClean="0"/>
              <a:t>Disallow: /</a:t>
            </a:r>
            <a:r>
              <a:rPr lang="en-US" dirty="0" err="1" smtClean="0"/>
              <a:t>omb</a:t>
            </a:r>
            <a:r>
              <a:rPr lang="en-US" dirty="0" smtClean="0"/>
              <a:t>/search/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the 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steps: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Open the XML file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Parse the containers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Extract attributes of selected objects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from a XML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&lt;CATALOG&gt;</a:t>
            </a:r>
          </a:p>
          <a:p>
            <a:pPr>
              <a:buNone/>
            </a:pPr>
            <a:r>
              <a:rPr lang="en-US" dirty="0" smtClean="0"/>
              <a:t>    &lt;PLANT&gt;</a:t>
            </a:r>
          </a:p>
          <a:p>
            <a:pPr>
              <a:buNone/>
            </a:pPr>
            <a:r>
              <a:rPr lang="en-US" dirty="0" smtClean="0"/>
              <a:t>	  &lt;COMMON&gt;Bloodroot&lt;/COMMON&gt;</a:t>
            </a:r>
          </a:p>
          <a:p>
            <a:pPr>
              <a:buNone/>
            </a:pPr>
            <a:r>
              <a:rPr lang="en-US" dirty="0" smtClean="0"/>
              <a:t>	  &lt;BOTANICAL&gt;</a:t>
            </a:r>
            <a:r>
              <a:rPr lang="en-US" dirty="0" err="1" smtClean="0"/>
              <a:t>Sanguinaria</a:t>
            </a:r>
            <a:r>
              <a:rPr lang="en-US" dirty="0" smtClean="0"/>
              <a:t> </a:t>
            </a:r>
            <a:r>
              <a:rPr lang="en-US" dirty="0" err="1" smtClean="0"/>
              <a:t>canadensis</a:t>
            </a:r>
            <a:r>
              <a:rPr lang="en-US" dirty="0" smtClean="0"/>
              <a:t>&lt;/BOTANICAL&gt;</a:t>
            </a:r>
          </a:p>
          <a:p>
            <a:pPr>
              <a:buNone/>
            </a:pPr>
            <a:r>
              <a:rPr lang="en-US" dirty="0" smtClean="0"/>
              <a:t>	  &lt;LIGHT&gt;Mostly Shady&lt;/LIGHT&gt;</a:t>
            </a:r>
          </a:p>
          <a:p>
            <a:pPr>
              <a:buNone/>
            </a:pPr>
            <a:r>
              <a:rPr lang="en-US" dirty="0" smtClean="0"/>
              <a:t>	  &lt;PRICE&gt;$2.44&lt;/PRICE&gt;</a:t>
            </a:r>
          </a:p>
          <a:p>
            <a:pPr>
              <a:buNone/>
            </a:pPr>
            <a:r>
              <a:rPr lang="en-US" dirty="0" smtClean="0"/>
              <a:t>    &lt;/PLANT&gt;</a:t>
            </a:r>
          </a:p>
          <a:p>
            <a:pPr>
              <a:buNone/>
            </a:pPr>
            <a:r>
              <a:rPr lang="en-US" dirty="0" smtClean="0"/>
              <a:t>    &lt;PLANT&gt;</a:t>
            </a:r>
          </a:p>
          <a:p>
            <a:pPr>
              <a:buNone/>
            </a:pPr>
            <a:r>
              <a:rPr lang="en-US" dirty="0" smtClean="0"/>
              <a:t>	  &lt;COMMON&gt;Columbine&lt;/COMMON&gt;</a:t>
            </a:r>
          </a:p>
          <a:p>
            <a:pPr>
              <a:buNone/>
            </a:pPr>
            <a:r>
              <a:rPr lang="en-US" dirty="0" smtClean="0"/>
              <a:t>	  &lt;BOTANICAL&gt;Aquilegia </a:t>
            </a:r>
            <a:r>
              <a:rPr lang="en-US" dirty="0" err="1" smtClean="0"/>
              <a:t>canadensis</a:t>
            </a:r>
            <a:r>
              <a:rPr lang="en-US" dirty="0" smtClean="0"/>
              <a:t>&lt;/BOTANICAL&gt;</a:t>
            </a:r>
          </a:p>
          <a:p>
            <a:pPr>
              <a:buNone/>
            </a:pPr>
            <a:r>
              <a:rPr lang="en-US" dirty="0" smtClean="0"/>
              <a:t>	  &lt;LIGHT&gt;Mostly Shady&lt;/LIGHT&gt;</a:t>
            </a:r>
          </a:p>
          <a:p>
            <a:pPr>
              <a:buNone/>
            </a:pPr>
            <a:r>
              <a:rPr lang="en-US" dirty="0" smtClean="0"/>
              <a:t>	  &lt;PRICE&gt;$9.37&lt;/PRICE&gt;</a:t>
            </a:r>
          </a:p>
          <a:p>
            <a:pPr>
              <a:buNone/>
            </a:pPr>
            <a:r>
              <a:rPr lang="en-US" dirty="0" smtClean="0"/>
              <a:t>     &lt;/PLANT&gt;</a:t>
            </a:r>
          </a:p>
          <a:p>
            <a:pPr>
              <a:buNone/>
            </a:pPr>
            <a:r>
              <a:rPr lang="en-US" dirty="0" smtClean="0"/>
              <a:t>&lt;/CATALOG&gt;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XML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Exploring with Ruby:&amp;quot;&quot;/&gt;&lt;property id=&quot;20307&quot; value=&quot;291&quot;/&gt;&lt;/object&gt;&lt;object type=&quot;3&quot; unique_id=&quot;10011&quot;&gt;&lt;property id=&quot;20148&quot; value=&quot;5&quot;/&gt;&lt;property id=&quot;20300&quot; value=&quot;Slide 25&quot;/&gt;&lt;property id=&quot;20307&quot; value=&quot;285&quot;/&gt;&lt;/object&gt;&lt;object type=&quot;3&quot; unique_id=&quot;10277&quot;&gt;&lt;property id=&quot;20148&quot; value=&quot;5&quot;/&gt;&lt;property id=&quot;20300&quot; value=&quot;Slide 3 - &amp;quot;Topics to be covered&amp;quot;&quot;/&gt;&lt;property id=&quot;20307&quot; value=&quot;296&quot;/&gt;&lt;/object&gt;&lt;object type=&quot;3&quot; unique_id=&quot;10725&quot;&gt;&lt;property id=&quot;20148&quot; value=&quot;5&quot;/&gt;&lt;property id=&quot;20300&quot; value=&quot;Slide 5 - &amp;quot;Connecting to the world-wide web&amp;#x0D;&amp;#x0A;&amp;quot;&quot;/&gt;&lt;property id=&quot;20307&quot; value=&quot;300&quot;/&gt;&lt;/object&gt;&lt;object type=&quot;3&quot; unique_id=&quot;10726&quot;&gt;&lt;property id=&quot;20148&quot; value=&quot;5&quot;/&gt;&lt;property id=&quot;20300&quot; value=&quot;Slide 6 - &amp;quot;Picking up text from internet&amp;quot;&quot;/&gt;&lt;property id=&quot;20307&quot; value=&quot;310&quot;/&gt;&lt;/object&gt;&lt;object type=&quot;3&quot; unique_id=&quot;10727&quot;&gt;&lt;property id=&quot;20148&quot; value=&quot;5&quot;/&gt;&lt;property id=&quot;20300&quot; value=&quot;Slide 7 - &amp;quot;Output of the contents&amp;quot;&quot;/&gt;&lt;property id=&quot;20307&quot; value=&quot;312&quot;/&gt;&lt;/object&gt;&lt;object type=&quot;3&quot; unique_id=&quot;10728&quot;&gt;&lt;property id=&quot;20148&quot; value=&quot;5&quot;/&gt;&lt;property id=&quot;20300&quot; value=&quot;Slide 8 - &amp;quot;Information from a XML file&amp;quot;&quot;/&gt;&lt;property id=&quot;20307&quot; value=&quot;297&quot;/&gt;&lt;/object&gt;&lt;object type=&quot;3&quot; unique_id=&quot;10729&quot;&gt;&lt;property id=&quot;20148&quot; value=&quot;5&quot;/&gt;&lt;property id=&quot;20300&quot; value=&quot;Slide 9 - &amp;quot;Typical XML file&amp;quot;&quot;/&gt;&lt;property id=&quot;20307&quot; value=&quot;314&quot;/&gt;&lt;/object&gt;&lt;object type=&quot;3&quot; unique_id=&quot;10730&quot;&gt;&lt;property id=&quot;20148&quot; value=&quot;5&quot;/&gt;&lt;property id=&quot;20300&quot; value=&quot;Slide 10 - &amp;quot;Extraction of plant names&amp;quot;&quot;/&gt;&lt;property id=&quot;20307&quot; value=&quot;313&quot;/&gt;&lt;/object&gt;&lt;object type=&quot;3&quot; unique_id=&quot;10731&quot;&gt;&lt;property id=&quot;20148&quot; value=&quot;5&quot;/&gt;&lt;property id=&quot;20300&quot; value=&quot;Slide 11 - &amp;quot;Output&amp;quot;&quot;/&gt;&lt;property id=&quot;20307&quot; value=&quot;315&quot;/&gt;&lt;/object&gt;&lt;object type=&quot;3&quot; unique_id=&quot;10732&quot;&gt;&lt;property id=&quot;20148&quot; value=&quot;5&quot;/&gt;&lt;property id=&quot;20300&quot; value=&quot;Slide 12 - &amp;quot;Combining http and xml together&amp;quot;&quot;/&gt;&lt;property id=&quot;20307&quot; value=&quot;311&quot;/&gt;&lt;/object&gt;&lt;object type=&quot;3&quot; unique_id=&quot;10733&quot;&gt;&lt;property id=&quot;20148&quot; value=&quot;5&quot;/&gt;&lt;property id=&quot;20300&quot; value=&quot;Slide 13 - &amp;quot;Information from SQL databases&amp;quot;&quot;/&gt;&lt;property id=&quot;20307&quot; value=&quot;298&quot;/&gt;&lt;/object&gt;&lt;object type=&quot;3&quot; unique_id=&quot;10734&quot;&gt;&lt;property id=&quot;20148&quot; value=&quot;5&quot;/&gt;&lt;property id=&quot;20300&quot; value=&quot;Slide 14 - &amp;quot;SQL Query&amp;quot;&quot;/&gt;&lt;property id=&quot;20307&quot; value=&quot;307&quot;/&gt;&lt;/object&gt;&lt;object type=&quot;3&quot; unique_id=&quot;10735&quot;&gt;&lt;property id=&quot;20148&quot; value=&quot;5&quot;/&gt;&lt;property id=&quot;20300&quot; value=&quot;Slide 15 - &amp;quot;Results&amp;quot;&quot;/&gt;&lt;property id=&quot;20307&quot; value=&quot;308&quot;/&gt;&lt;/object&gt;&lt;object type=&quot;3&quot; unique_id=&quot;10736&quot;&gt;&lt;property id=&quot;20148&quot; value=&quot;5&quot;/&gt;&lt;property id=&quot;20300&quot; value=&quot;Slide 16 - &amp;quot;SQL QUERY with a hash&amp;quot;&quot;/&gt;&lt;property id=&quot;20307&quot; value=&quot;304&quot;/&gt;&lt;/object&gt;&lt;object type=&quot;3&quot; unique_id=&quot;10737&quot;&gt;&lt;property id=&quot;20148&quot; value=&quot;5&quot;/&gt;&lt;property id=&quot;20300&quot; value=&quot;Slide 17 - &amp;quot;Results&amp;quot;&quot;/&gt;&lt;property id=&quot;20307&quot; value=&quot;309&quot;/&gt;&lt;/object&gt;&lt;object type=&quot;3&quot; unique_id=&quot;10738&quot;&gt;&lt;property id=&quot;20148&quot; value=&quot;5&quot;/&gt;&lt;property id=&quot;20300&quot; value=&quot;Slide 18 - &amp;quot;Comma-separated files&amp;quot;&quot;/&gt;&lt;property id=&quot;20307&quot; value=&quot;301&quot;/&gt;&lt;/object&gt;&lt;object type=&quot;3&quot; unique_id=&quot;10739&quot;&gt;&lt;property id=&quot;20148&quot; value=&quot;5&quot;/&gt;&lt;property id=&quot;20300&quot; value=&quot;Slide 19 - &amp;quot;Sample CSV&amp;quot;&quot;/&gt;&lt;property id=&quot;20307&quot; value=&quot;317&quot;/&gt;&lt;/object&gt;&lt;object type=&quot;3&quot; unique_id=&quot;10740&quot;&gt;&lt;property id=&quot;20148&quot; value=&quot;5&quot;/&gt;&lt;property id=&quot;20300&quot; value=&quot;Slide 20 - &amp;quot;Extraction&amp;quot;&quot;/&gt;&lt;property id=&quot;20307&quot; value=&quot;316&quot;/&gt;&lt;/object&gt;&lt;object type=&quot;3&quot; unique_id=&quot;10741&quot;&gt;&lt;property id=&quot;20148&quot; value=&quot;5&quot;/&gt;&lt;property id=&quot;20300&quot; value=&quot;Slide 21 - &amp;quot;Output&amp;quot;&quot;/&gt;&lt;property id=&quot;20307&quot; value=&quot;318&quot;/&gt;&lt;/object&gt;&lt;object type=&quot;3&quot; unique_id=&quot;10742&quot;&gt;&lt;property id=&quot;20148&quot; value=&quot;5&quot;/&gt;&lt;property id=&quot;20300&quot; value=&quot;Slide 22 - &amp;quot;Win32OLE&amp;quot;&quot;/&gt;&lt;property id=&quot;20307&quot; value=&quot;302&quot;/&gt;&lt;/object&gt;&lt;object type=&quot;3&quot; unique_id=&quot;10743&quot;&gt;&lt;property id=&quot;20148&quot; value=&quot;5&quot;/&gt;&lt;property id=&quot;20300&quot; value=&quot;Slide 23 - &amp;quot;Sample Win32OLE&amp;quot;&quot;/&gt;&lt;property id=&quot;20307&quot; value=&quot;319&quot;/&gt;&lt;/object&gt;&lt;object type=&quot;3&quot; unique_id=&quot;10769&quot;&gt;&lt;property id=&quot;20148&quot; value=&quot;5&quot;/&gt;&lt;property id=&quot;20300&quot; value=&quot;Slide 4 - &amp;quot;Communicating with the command shell&amp;quot;&quot;/&gt;&lt;property id=&quot;20307&quot; value=&quot;320&quot;/&gt;&lt;/object&gt;&lt;object type=&quot;3&quot; unique_id=&quot;10874&quot;&gt;&lt;property id=&quot;20148&quot; value=&quot;5&quot;/&gt;&lt;property id=&quot;20300&quot; value=&quot;Slide 24 - &amp;quot;Navigating an Excel worksheet&amp;quot;&quot;/&gt;&lt;property id=&quot;20307&quot; value=&quot;32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</TotalTime>
  <Words>855</Words>
  <Application>Microsoft Office PowerPoint</Application>
  <PresentationFormat>On-screen Show (4:3)</PresentationFormat>
  <Paragraphs>258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1_Apex</vt:lpstr>
      <vt:lpstr>Object-oriented Programming with Ruby</vt:lpstr>
      <vt:lpstr>Exploring with Ruby:</vt:lpstr>
      <vt:lpstr>Topics to be covered</vt:lpstr>
      <vt:lpstr>Communicating with the command shell</vt:lpstr>
      <vt:lpstr>Connecting to the world-wide web </vt:lpstr>
      <vt:lpstr>Picking up text from internet</vt:lpstr>
      <vt:lpstr>Output of the contents</vt:lpstr>
      <vt:lpstr>Information from a XML file</vt:lpstr>
      <vt:lpstr>Typical XML file</vt:lpstr>
      <vt:lpstr>Extraction of plant names</vt:lpstr>
      <vt:lpstr>Output</vt:lpstr>
      <vt:lpstr>Combining http and xml together</vt:lpstr>
      <vt:lpstr>Information from SQL databases</vt:lpstr>
      <vt:lpstr>SQL Query</vt:lpstr>
      <vt:lpstr>Results</vt:lpstr>
      <vt:lpstr>SQL QUERY with a hash</vt:lpstr>
      <vt:lpstr>Results</vt:lpstr>
      <vt:lpstr>Comma-separated files</vt:lpstr>
      <vt:lpstr>Sample CSV</vt:lpstr>
      <vt:lpstr>Extraction</vt:lpstr>
      <vt:lpstr>Output</vt:lpstr>
      <vt:lpstr>Win32OLE</vt:lpstr>
      <vt:lpstr>Sample Win32OLE</vt:lpstr>
      <vt:lpstr>Navigating an Excel worksheet</vt:lpstr>
      <vt:lpstr>Slide 25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391</cp:revision>
  <dcterms:created xsi:type="dcterms:W3CDTF">2008-12-20T05:35:51Z</dcterms:created>
  <dcterms:modified xsi:type="dcterms:W3CDTF">2009-04-27T08:17:06Z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