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0"/>
  </p:notesMasterIdLst>
  <p:sldIdLst>
    <p:sldId id="256" r:id="rId2"/>
    <p:sldId id="291" r:id="rId3"/>
    <p:sldId id="296" r:id="rId4"/>
    <p:sldId id="304" r:id="rId5"/>
    <p:sldId id="297" r:id="rId6"/>
    <p:sldId id="303" r:id="rId7"/>
    <p:sldId id="298" r:id="rId8"/>
    <p:sldId id="299" r:id="rId9"/>
    <p:sldId id="310" r:id="rId10"/>
    <p:sldId id="300" r:id="rId11"/>
    <p:sldId id="301" r:id="rId12"/>
    <p:sldId id="306" r:id="rId13"/>
    <p:sldId id="308" r:id="rId14"/>
    <p:sldId id="305" r:id="rId15"/>
    <p:sldId id="307" r:id="rId16"/>
    <p:sldId id="309" r:id="rId17"/>
    <p:sldId id="302" r:id="rId18"/>
    <p:sldId id="285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15" autoAdjust="0"/>
    <p:restoredTop sz="86323" autoAdjust="0"/>
  </p:normalViewPr>
  <p:slideViewPr>
    <p:cSldViewPr>
      <p:cViewPr varScale="1">
        <p:scale>
          <a:sx n="64" d="100"/>
          <a:sy n="64" d="100"/>
        </p:scale>
        <p:origin x="-2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4/27/2009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help.shoooes.net/Radio.html" TargetMode="External"/><Relationship Id="rId3" Type="http://schemas.openxmlformats.org/officeDocument/2006/relationships/hyperlink" Target="http://help.shoooes.net/Check.html" TargetMode="External"/><Relationship Id="rId7" Type="http://schemas.openxmlformats.org/officeDocument/2006/relationships/hyperlink" Target="http://help.shoooes.net/ListBox.html" TargetMode="External"/><Relationship Id="rId2" Type="http://schemas.openxmlformats.org/officeDocument/2006/relationships/hyperlink" Target="http://help.shoooes.net/Button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help.shoooes.net/Image.html" TargetMode="External"/><Relationship Id="rId5" Type="http://schemas.openxmlformats.org/officeDocument/2006/relationships/hyperlink" Target="http://help.shoooes.net/EditLine.html" TargetMode="External"/><Relationship Id="rId10" Type="http://schemas.openxmlformats.org/officeDocument/2006/relationships/hyperlink" Target="http://help.shoooes.net/Timers.html" TargetMode="External"/><Relationship Id="rId4" Type="http://schemas.openxmlformats.org/officeDocument/2006/relationships/hyperlink" Target="http://help.shoooes.net/EditBox.html" TargetMode="External"/><Relationship Id="rId9" Type="http://schemas.openxmlformats.org/officeDocument/2006/relationships/hyperlink" Target="http://help.shoooes.net/TextBlock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hoooes.ne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help.shoooes.net/Border.html" TargetMode="External"/><Relationship Id="rId7" Type="http://schemas.openxmlformats.org/officeDocument/2006/relationships/hyperlink" Target="http://help.shoooes.net/Video.html" TargetMode="External"/><Relationship Id="rId2" Type="http://schemas.openxmlformats.org/officeDocument/2006/relationships/hyperlink" Target="http://help.shoooes.net/Background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help.shoooes.net/Shape.html" TargetMode="External"/><Relationship Id="rId5" Type="http://schemas.openxmlformats.org/officeDocument/2006/relationships/hyperlink" Target="http://help.shoooes.net/Progress.html" TargetMode="External"/><Relationship Id="rId4" Type="http://schemas.openxmlformats.org/officeDocument/2006/relationships/hyperlink" Target="http://help.shoooes.net/Imag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Animating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Shoes.app do</a:t>
            </a:r>
          </a:p>
          <a:p>
            <a:pPr>
              <a:buNone/>
            </a:pPr>
            <a:r>
              <a:rPr lang="en-US" dirty="0" smtClean="0"/>
              <a:t>   @text = </a:t>
            </a:r>
            <a:r>
              <a:rPr lang="en-US" dirty="0" err="1" smtClean="0"/>
              <a:t>para</a:t>
            </a:r>
            <a:r>
              <a:rPr lang="en-US" dirty="0" smtClean="0"/>
              <a:t> "START“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animate(24) do |</a:t>
            </a:r>
            <a:r>
              <a:rPr lang="en-US" dirty="0" err="1" smtClean="0"/>
              <a:t>frm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       @</a:t>
            </a:r>
            <a:r>
              <a:rPr lang="en-US" dirty="0" err="1" smtClean="0"/>
              <a:t>text.replace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"FRAME #{</a:t>
            </a:r>
            <a:r>
              <a:rPr lang="en-US" dirty="0" err="1" smtClean="0"/>
              <a:t>frm</a:t>
            </a:r>
            <a:r>
              <a:rPr lang="en-US" dirty="0" smtClean="0"/>
              <a:t>}" 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 smtClean="0"/>
              <a:t>end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Animation is achieved by changing attributes of elements</a:t>
            </a:r>
          </a:p>
          <a:p>
            <a:r>
              <a:rPr lang="en-US" dirty="0" smtClean="0"/>
              <a:t>The frequency of an animated block can be varied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Input objects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Button</a:t>
            </a:r>
            <a:r>
              <a:rPr lang="en-US" dirty="0" smtClean="0"/>
              <a:t> : click button</a:t>
            </a:r>
          </a:p>
          <a:p>
            <a:r>
              <a:rPr lang="en-US" dirty="0" smtClean="0">
                <a:hlinkClick r:id="rId3"/>
              </a:rPr>
              <a:t>Check</a:t>
            </a:r>
            <a:r>
              <a:rPr lang="en-US" dirty="0" smtClean="0"/>
              <a:t> : checkbox for multiple </a:t>
            </a:r>
            <a:r>
              <a:rPr lang="en-US" dirty="0" smtClean="0"/>
              <a:t>choices</a:t>
            </a:r>
          </a:p>
          <a:p>
            <a:r>
              <a:rPr lang="en-US" dirty="0" err="1" smtClean="0">
                <a:hlinkClick r:id="rId4"/>
              </a:rPr>
              <a:t>EditBox</a:t>
            </a:r>
            <a:r>
              <a:rPr lang="en-US" dirty="0" smtClean="0"/>
              <a:t> </a:t>
            </a:r>
            <a:r>
              <a:rPr lang="en-US" dirty="0" smtClean="0"/>
              <a:t>: multiline editor</a:t>
            </a:r>
          </a:p>
          <a:p>
            <a:r>
              <a:rPr lang="en-US" dirty="0" err="1" smtClean="0">
                <a:hlinkClick r:id="rId5"/>
              </a:rPr>
              <a:t>EditLine</a:t>
            </a:r>
            <a:r>
              <a:rPr lang="en-US" dirty="0" smtClean="0"/>
              <a:t> : single text line editor</a:t>
            </a:r>
          </a:p>
          <a:p>
            <a:r>
              <a:rPr lang="en-US" dirty="0" smtClean="0">
                <a:hlinkClick r:id="rId6"/>
              </a:rPr>
              <a:t>Image</a:t>
            </a:r>
            <a:r>
              <a:rPr lang="en-US" dirty="0" smtClean="0"/>
              <a:t> : displays a graphic</a:t>
            </a:r>
          </a:p>
          <a:p>
            <a:r>
              <a:rPr lang="en-US" dirty="0" err="1" smtClean="0">
                <a:hlinkClick r:id="rId7"/>
              </a:rPr>
              <a:t>ListBox</a:t>
            </a:r>
            <a:r>
              <a:rPr lang="en-US" dirty="0" smtClean="0"/>
              <a:t> : displays a drop down list</a:t>
            </a:r>
          </a:p>
          <a:p>
            <a:r>
              <a:rPr lang="en-US" dirty="0" smtClean="0">
                <a:hlinkClick r:id="rId8"/>
              </a:rPr>
              <a:t>Radio</a:t>
            </a:r>
            <a:r>
              <a:rPr lang="en-US" dirty="0" smtClean="0"/>
              <a:t> </a:t>
            </a:r>
            <a:r>
              <a:rPr lang="en-US" dirty="0" smtClean="0"/>
              <a:t>: radio button choice selector</a:t>
            </a:r>
          </a:p>
          <a:p>
            <a:pPr marL="548640" lvl="1" indent="-411480">
              <a:buSzPct val="100000"/>
              <a:buFont typeface="Arial" pitchFamily="34" charset="0"/>
              <a:buChar char="●"/>
            </a:pPr>
            <a:r>
              <a:rPr lang="en-US" dirty="0" err="1" smtClean="0">
                <a:hlinkClick r:id="rId9"/>
              </a:rPr>
              <a:t>TextBlock</a:t>
            </a:r>
            <a:r>
              <a:rPr lang="en-US" dirty="0" smtClean="0"/>
              <a:t> </a:t>
            </a:r>
            <a:r>
              <a:rPr lang="en-US" dirty="0" smtClean="0"/>
              <a:t>: displayed </a:t>
            </a:r>
            <a:r>
              <a:rPr lang="en-US" dirty="0" smtClean="0"/>
              <a:t>text</a:t>
            </a:r>
          </a:p>
          <a:p>
            <a:pPr marL="548640" lvl="1" indent="-411480">
              <a:buSzPct val="100000"/>
              <a:buFont typeface="Arial" pitchFamily="34" charset="0"/>
              <a:buChar char="●"/>
            </a:pPr>
            <a:r>
              <a:rPr lang="en-US" dirty="0" smtClean="0">
                <a:hlinkClick r:id="rId10"/>
              </a:rPr>
              <a:t>Timers</a:t>
            </a:r>
            <a:r>
              <a:rPr lang="en-US" dirty="0" smtClean="0"/>
              <a:t> </a:t>
            </a:r>
            <a:r>
              <a:rPr lang="en-US" dirty="0" smtClean="0"/>
              <a:t>: clock timers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Values of inputs and displays are attributes of the object</a:t>
            </a:r>
          </a:p>
          <a:p>
            <a:r>
              <a:rPr lang="en-US" dirty="0" smtClean="0"/>
              <a:t>Changing the attributes will change the change the values</a:t>
            </a:r>
          </a:p>
          <a:p>
            <a:r>
              <a:rPr lang="en-US" dirty="0" smtClean="0"/>
              <a:t>Accessing the attributes will read the values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Pong: An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886200" cy="4495800"/>
          </a:xfrm>
        </p:spPr>
        <p:txBody>
          <a:bodyPr/>
          <a:lstStyle/>
          <a:p>
            <a:r>
              <a:rPr lang="en-US" dirty="0" smtClean="0"/>
              <a:t>Pong written in Shoes</a:t>
            </a:r>
          </a:p>
          <a:p>
            <a:r>
              <a:rPr lang="en-US" dirty="0" smtClean="0"/>
              <a:t>Uses mouse to control paddle</a:t>
            </a:r>
          </a:p>
          <a:p>
            <a:r>
              <a:rPr lang="en-US" dirty="0" smtClean="0"/>
              <a:t>Changes the attributes of the objects</a:t>
            </a:r>
          </a:p>
          <a:p>
            <a:r>
              <a:rPr lang="en-US" dirty="0" smtClean="0"/>
              <a:t>Animation changes the position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Content Placeholder 6" descr="p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2488019" cy="2609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</p:pic>
      <p:pic>
        <p:nvPicPr>
          <p:cNvPr id="12" name="Content Placeholder 11" descr="pong2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05000" y="3352800"/>
            <a:ext cx="2488019" cy="2609386"/>
          </a:xfrm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Shoes.app :width =&gt; 400, :height =&gt; 400, :resizable =&gt; false do</a:t>
            </a:r>
          </a:p>
          <a:p>
            <a:pPr>
              <a:buNone/>
            </a:pPr>
            <a:r>
              <a:rPr lang="en-US" sz="1800" dirty="0" smtClean="0"/>
              <a:t>  </a:t>
            </a:r>
            <a:r>
              <a:rPr lang="en-US" sz="1800" dirty="0" err="1" smtClean="0"/>
              <a:t>paddle_size</a:t>
            </a:r>
            <a:r>
              <a:rPr lang="en-US" sz="1800" dirty="0" smtClean="0"/>
              <a:t> = 75</a:t>
            </a:r>
          </a:p>
          <a:p>
            <a:pPr>
              <a:buNone/>
            </a:pPr>
            <a:r>
              <a:rPr lang="en-US" sz="1800" dirty="0" smtClean="0"/>
              <a:t>  </a:t>
            </a:r>
            <a:r>
              <a:rPr lang="en-US" sz="1800" dirty="0" err="1" smtClean="0"/>
              <a:t>ball_diameter</a:t>
            </a:r>
            <a:r>
              <a:rPr lang="en-US" sz="1800" dirty="0" smtClean="0"/>
              <a:t> = 20</a:t>
            </a:r>
          </a:p>
          <a:p>
            <a:pPr>
              <a:buNone/>
            </a:pPr>
            <a:r>
              <a:rPr lang="en-US" sz="1800" dirty="0" smtClean="0"/>
              <a:t>  </a:t>
            </a:r>
            <a:r>
              <a:rPr lang="en-US" sz="1800" dirty="0" err="1" smtClean="0"/>
              <a:t>vx</a:t>
            </a:r>
            <a:r>
              <a:rPr lang="en-US" sz="1800" dirty="0" smtClean="0"/>
              <a:t>, </a:t>
            </a:r>
            <a:r>
              <a:rPr lang="en-US" sz="1800" dirty="0" err="1" smtClean="0"/>
              <a:t>vy</a:t>
            </a:r>
            <a:r>
              <a:rPr lang="en-US" sz="1800" dirty="0" smtClean="0"/>
              <a:t> = [3, 4]</a:t>
            </a:r>
          </a:p>
          <a:p>
            <a:pPr>
              <a:buNone/>
            </a:pPr>
            <a:r>
              <a:rPr lang="en-US" sz="1800" dirty="0" smtClean="0"/>
              <a:t>  </a:t>
            </a:r>
            <a:r>
              <a:rPr lang="en-US" sz="1800" dirty="0" err="1" smtClean="0"/>
              <a:t>compuspeed</a:t>
            </a:r>
            <a:r>
              <a:rPr lang="en-US" sz="1800" dirty="0" smtClean="0"/>
              <a:t> = 10</a:t>
            </a:r>
          </a:p>
          <a:p>
            <a:pPr>
              <a:buNone/>
            </a:pPr>
            <a:r>
              <a:rPr lang="en-US" sz="1800" dirty="0" smtClean="0"/>
              <a:t>  bounce = 1.2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  <a:p>
            <a:pPr>
              <a:buNone/>
            </a:pPr>
            <a:r>
              <a:rPr lang="en-US" sz="1800" dirty="0" smtClean="0"/>
              <a:t>  @ball = oval 0, 0, </a:t>
            </a:r>
            <a:r>
              <a:rPr lang="en-US" sz="1800" dirty="0" err="1" smtClean="0"/>
              <a:t>ball_diameter</a:t>
            </a:r>
            <a:r>
              <a:rPr lang="en-US" sz="1800" dirty="0" smtClean="0"/>
              <a:t>, :fill =&gt; "#9B7"</a:t>
            </a:r>
          </a:p>
          <a:p>
            <a:pPr>
              <a:buNone/>
            </a:pPr>
            <a:r>
              <a:rPr lang="en-US" sz="1800" dirty="0" smtClean="0"/>
              <a:t>  @you, @comp = [app.height-4, 0].map {|y| </a:t>
            </a:r>
          </a:p>
          <a:p>
            <a:pPr>
              <a:buNone/>
            </a:pPr>
            <a:r>
              <a:rPr lang="en-US" sz="1800" dirty="0" smtClean="0"/>
              <a:t>                   </a:t>
            </a:r>
            <a:r>
              <a:rPr lang="en-US" sz="1800" dirty="0" err="1" smtClean="0"/>
              <a:t>rect</a:t>
            </a:r>
            <a:r>
              <a:rPr lang="en-US" sz="1800" dirty="0" smtClean="0"/>
              <a:t> 0, y, </a:t>
            </a:r>
            <a:r>
              <a:rPr lang="en-US" sz="1800" dirty="0" err="1" smtClean="0"/>
              <a:t>paddle_size</a:t>
            </a:r>
            <a:r>
              <a:rPr lang="en-US" sz="1800" dirty="0" smtClean="0"/>
              <a:t>, 4, :curve =&gt; 2}</a:t>
            </a:r>
          </a:p>
          <a:p>
            <a:pPr>
              <a:buNone/>
            </a:pPr>
            <a:r>
              <a:rPr lang="en-US" sz="1800" dirty="0" smtClean="0"/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Pong 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70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  </a:t>
            </a:r>
            <a:r>
              <a:rPr lang="en-US" sz="2400" dirty="0" smtClean="0"/>
              <a:t>@</a:t>
            </a:r>
            <a:r>
              <a:rPr lang="en-US" sz="2400" dirty="0" err="1" smtClean="0"/>
              <a:t>anim</a:t>
            </a:r>
            <a:r>
              <a:rPr lang="en-US" sz="2400" dirty="0" smtClean="0"/>
              <a:t> = animate 40 do</a:t>
            </a:r>
          </a:p>
          <a:p>
            <a:pPr>
              <a:buNone/>
            </a:pPr>
            <a:r>
              <a:rPr lang="en-US" sz="2400" dirty="0" smtClean="0"/>
              <a:t>    if @</a:t>
            </a:r>
            <a:r>
              <a:rPr lang="en-US" sz="2400" dirty="0" err="1" smtClean="0"/>
              <a:t>ball.top</a:t>
            </a:r>
            <a:r>
              <a:rPr lang="en-US" sz="2400" dirty="0" smtClean="0"/>
              <a:t> + </a:t>
            </a:r>
            <a:r>
              <a:rPr lang="en-US" sz="2400" dirty="0" err="1" smtClean="0"/>
              <a:t>ball_diameter</a:t>
            </a:r>
            <a:r>
              <a:rPr lang="en-US" sz="2400" dirty="0" smtClean="0"/>
              <a:t> &lt; 0 or </a:t>
            </a:r>
          </a:p>
          <a:p>
            <a:pPr>
              <a:buNone/>
            </a:pPr>
            <a:r>
              <a:rPr lang="en-US" sz="2400" dirty="0" smtClean="0"/>
              <a:t>                        @</a:t>
            </a:r>
            <a:r>
              <a:rPr lang="en-US" sz="2400" dirty="0" err="1" smtClean="0"/>
              <a:t>ball.top</a:t>
            </a:r>
            <a:r>
              <a:rPr lang="en-US" sz="2400" dirty="0" smtClean="0"/>
              <a:t> &gt; </a:t>
            </a:r>
            <a:r>
              <a:rPr lang="en-US" sz="2400" dirty="0" err="1" smtClean="0"/>
              <a:t>app.height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    </a:t>
            </a:r>
            <a:r>
              <a:rPr lang="en-US" sz="2400" dirty="0" err="1" smtClean="0"/>
              <a:t>para</a:t>
            </a:r>
            <a:r>
              <a:rPr lang="en-US" sz="2400" dirty="0" smtClean="0"/>
              <a:t> strong("GAME OVER", :size =&gt; 32), "\n",</a:t>
            </a:r>
          </a:p>
          <a:p>
            <a:pPr>
              <a:buNone/>
            </a:pPr>
            <a:r>
              <a:rPr lang="en-US" sz="2400" dirty="0" smtClean="0"/>
              <a:t>        @</a:t>
            </a:r>
            <a:r>
              <a:rPr lang="en-US" sz="2400" dirty="0" err="1" smtClean="0"/>
              <a:t>ball.top</a:t>
            </a:r>
            <a:r>
              <a:rPr lang="en-US" sz="2400" dirty="0" smtClean="0"/>
              <a:t> &lt; 0 ? "You win!" : "Computer wins",</a:t>
            </a:r>
            <a:br>
              <a:rPr lang="en-US" sz="2400" dirty="0" smtClean="0"/>
            </a:br>
            <a:r>
              <a:rPr lang="en-US" sz="2400" dirty="0" smtClean="0"/>
              <a:t>          :top =&gt; 140, :align =&gt; 'center'</a:t>
            </a:r>
          </a:p>
          <a:p>
            <a:pPr>
              <a:buNone/>
            </a:pPr>
            <a:r>
              <a:rPr lang="en-US" sz="2400" dirty="0" smtClean="0"/>
              <a:t>      @</a:t>
            </a:r>
            <a:r>
              <a:rPr lang="en-US" sz="2400" dirty="0" err="1" smtClean="0"/>
              <a:t>ball.hide</a:t>
            </a:r>
            <a:r>
              <a:rPr lang="en-US" sz="2400" dirty="0" smtClean="0"/>
              <a:t> and @</a:t>
            </a:r>
            <a:r>
              <a:rPr lang="en-US" sz="2400" dirty="0" err="1" smtClean="0"/>
              <a:t>anim.stop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  end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Pong 2 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Pong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400" dirty="0" smtClean="0"/>
              <a:t>    @</a:t>
            </a:r>
            <a:r>
              <a:rPr lang="en-US" sz="6400" dirty="0" err="1" smtClean="0"/>
              <a:t>you.left</a:t>
            </a:r>
            <a:r>
              <a:rPr lang="en-US" sz="6400" dirty="0" smtClean="0"/>
              <a:t> = mouse[1] - (</a:t>
            </a:r>
            <a:r>
              <a:rPr lang="en-US" sz="6400" dirty="0" err="1" smtClean="0"/>
              <a:t>paddle_size</a:t>
            </a:r>
            <a:r>
              <a:rPr lang="en-US" sz="6400" dirty="0" smtClean="0"/>
              <a:t> / 2)</a:t>
            </a:r>
          </a:p>
          <a:p>
            <a:pPr>
              <a:buNone/>
            </a:pPr>
            <a:r>
              <a:rPr lang="en-US" sz="6400" dirty="0" smtClean="0"/>
              <a:t>    </a:t>
            </a:r>
            <a:r>
              <a:rPr lang="en-US" sz="6400" dirty="0" err="1" smtClean="0"/>
              <a:t>nx</a:t>
            </a:r>
            <a:r>
              <a:rPr lang="en-US" sz="6400" dirty="0" smtClean="0"/>
              <a:t>, </a:t>
            </a:r>
            <a:r>
              <a:rPr lang="en-US" sz="6400" dirty="0" err="1" smtClean="0"/>
              <a:t>ny</a:t>
            </a:r>
            <a:r>
              <a:rPr lang="en-US" sz="6400" dirty="0" smtClean="0"/>
              <a:t> = (@</a:t>
            </a:r>
            <a:r>
              <a:rPr lang="en-US" sz="6400" dirty="0" err="1" smtClean="0"/>
              <a:t>ball.left</a:t>
            </a:r>
            <a:r>
              <a:rPr lang="en-US" sz="6400" dirty="0" smtClean="0"/>
              <a:t> + </a:t>
            </a:r>
            <a:r>
              <a:rPr lang="en-US" sz="6400" dirty="0" err="1" smtClean="0"/>
              <a:t>vx</a:t>
            </a:r>
            <a:r>
              <a:rPr lang="en-US" sz="6400" dirty="0" smtClean="0"/>
              <a:t>).</a:t>
            </a:r>
            <a:r>
              <a:rPr lang="en-US" sz="6400" dirty="0" err="1" smtClean="0"/>
              <a:t>to_i</a:t>
            </a:r>
            <a:r>
              <a:rPr lang="en-US" sz="6400" dirty="0" smtClean="0"/>
              <a:t>, (@</a:t>
            </a:r>
            <a:r>
              <a:rPr lang="en-US" sz="6400" dirty="0" err="1" smtClean="0"/>
              <a:t>ball.top</a:t>
            </a:r>
            <a:r>
              <a:rPr lang="en-US" sz="6400" dirty="0" smtClean="0"/>
              <a:t> + </a:t>
            </a:r>
            <a:r>
              <a:rPr lang="en-US" sz="6400" dirty="0" err="1" smtClean="0"/>
              <a:t>vy</a:t>
            </a:r>
            <a:r>
              <a:rPr lang="en-US" sz="6400" dirty="0" smtClean="0"/>
              <a:t>).</a:t>
            </a:r>
            <a:r>
              <a:rPr lang="en-US" sz="6400" dirty="0" err="1" smtClean="0"/>
              <a:t>to_i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 </a:t>
            </a:r>
          </a:p>
          <a:p>
            <a:pPr>
              <a:buNone/>
            </a:pPr>
            <a:r>
              <a:rPr lang="en-US" sz="6400" dirty="0" smtClean="0"/>
              <a:t>      @</a:t>
            </a:r>
            <a:r>
              <a:rPr lang="en-US" sz="6400" dirty="0" err="1" smtClean="0"/>
              <a:t>comp.left</a:t>
            </a:r>
            <a:r>
              <a:rPr lang="en-US" sz="6400" dirty="0" smtClean="0"/>
              <a:t> += </a:t>
            </a:r>
          </a:p>
          <a:p>
            <a:pPr>
              <a:buNone/>
            </a:pPr>
            <a:r>
              <a:rPr lang="en-US" sz="6400" dirty="0" smtClean="0"/>
              <a:t>      if </a:t>
            </a:r>
            <a:r>
              <a:rPr lang="en-US" sz="6400" dirty="0" err="1" smtClean="0"/>
              <a:t>nx</a:t>
            </a:r>
            <a:r>
              <a:rPr lang="en-US" sz="6400" dirty="0" smtClean="0"/>
              <a:t> + (</a:t>
            </a:r>
            <a:r>
              <a:rPr lang="en-US" sz="6400" dirty="0" err="1" smtClean="0"/>
              <a:t>ball_diameter</a:t>
            </a:r>
            <a:r>
              <a:rPr lang="en-US" sz="6400" dirty="0" smtClean="0"/>
              <a:t> / 2) &gt; @</a:t>
            </a:r>
            <a:r>
              <a:rPr lang="en-US" sz="6400" dirty="0" err="1" smtClean="0"/>
              <a:t>comp.left</a:t>
            </a:r>
            <a:r>
              <a:rPr lang="en-US" sz="6400" dirty="0" smtClean="0"/>
              <a:t> + </a:t>
            </a:r>
            <a:r>
              <a:rPr lang="en-US" sz="6400" dirty="0" err="1" smtClean="0"/>
              <a:t>paddle_size</a:t>
            </a:r>
            <a:r>
              <a:rPr lang="en-US" sz="6400" dirty="0" smtClean="0"/>
              <a:t>; </a:t>
            </a:r>
            <a:r>
              <a:rPr lang="en-US" sz="6400" dirty="0" err="1" smtClean="0"/>
              <a:t>compuspeed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      </a:t>
            </a:r>
            <a:r>
              <a:rPr lang="en-US" sz="6400" dirty="0" err="1" smtClean="0"/>
              <a:t>elsif</a:t>
            </a:r>
            <a:r>
              <a:rPr lang="en-US" sz="6400" dirty="0" smtClean="0"/>
              <a:t> </a:t>
            </a:r>
            <a:r>
              <a:rPr lang="en-US" sz="6400" dirty="0" err="1" smtClean="0"/>
              <a:t>nx</a:t>
            </a:r>
            <a:r>
              <a:rPr lang="en-US" sz="6400" dirty="0" smtClean="0"/>
              <a:t> &lt; @</a:t>
            </a:r>
            <a:r>
              <a:rPr lang="en-US" sz="6400" dirty="0" err="1" smtClean="0"/>
              <a:t>comp.left</a:t>
            </a:r>
            <a:r>
              <a:rPr lang="en-US" sz="6400" dirty="0" smtClean="0"/>
              <a:t>; -</a:t>
            </a:r>
            <a:r>
              <a:rPr lang="en-US" sz="6400" dirty="0" err="1" smtClean="0"/>
              <a:t>compuspeed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      else 0 end</a:t>
            </a:r>
          </a:p>
          <a:p>
            <a:pPr>
              <a:buNone/>
            </a:pPr>
            <a:r>
              <a:rPr lang="en-US" sz="6400" dirty="0" smtClean="0"/>
              <a:t> </a:t>
            </a:r>
          </a:p>
          <a:p>
            <a:pPr>
              <a:buNone/>
            </a:pPr>
            <a:r>
              <a:rPr lang="en-US" sz="6400" dirty="0" smtClean="0"/>
              <a:t>    if </a:t>
            </a:r>
            <a:r>
              <a:rPr lang="en-US" sz="6400" dirty="0" err="1" smtClean="0"/>
              <a:t>ny</a:t>
            </a:r>
            <a:r>
              <a:rPr lang="en-US" sz="6400" dirty="0" smtClean="0"/>
              <a:t> + </a:t>
            </a:r>
            <a:r>
              <a:rPr lang="en-US" sz="6400" dirty="0" err="1" smtClean="0"/>
              <a:t>ball_diameter</a:t>
            </a:r>
            <a:r>
              <a:rPr lang="en-US" sz="6400" dirty="0" smtClean="0"/>
              <a:t> &gt; </a:t>
            </a:r>
            <a:r>
              <a:rPr lang="en-US" sz="6400" dirty="0" err="1" smtClean="0"/>
              <a:t>app.height</a:t>
            </a:r>
            <a:r>
              <a:rPr lang="en-US" sz="6400" dirty="0" smtClean="0"/>
              <a:t> and </a:t>
            </a:r>
            <a:r>
              <a:rPr lang="en-US" sz="6400" dirty="0" err="1" smtClean="0"/>
              <a:t>vy</a:t>
            </a:r>
            <a:r>
              <a:rPr lang="en-US" sz="6400" dirty="0" smtClean="0"/>
              <a:t> &gt; 0 and</a:t>
            </a:r>
          </a:p>
          <a:p>
            <a:pPr>
              <a:buNone/>
            </a:pPr>
            <a:r>
              <a:rPr lang="en-US" sz="6400" dirty="0" smtClean="0"/>
              <a:t>        (0..paddle_size).include? </a:t>
            </a:r>
            <a:r>
              <a:rPr lang="en-US" sz="6400" dirty="0" err="1" smtClean="0"/>
              <a:t>nx</a:t>
            </a:r>
            <a:r>
              <a:rPr lang="en-US" sz="6400" dirty="0" smtClean="0"/>
              <a:t> + (</a:t>
            </a:r>
            <a:r>
              <a:rPr lang="en-US" sz="6400" dirty="0" err="1" smtClean="0"/>
              <a:t>ball_diameter</a:t>
            </a:r>
            <a:r>
              <a:rPr lang="en-US" sz="6400" dirty="0" smtClean="0"/>
              <a:t> / 2) - @</a:t>
            </a:r>
            <a:r>
              <a:rPr lang="en-US" sz="6400" dirty="0" err="1" smtClean="0"/>
              <a:t>you.left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      </a:t>
            </a:r>
            <a:r>
              <a:rPr lang="en-US" sz="6400" dirty="0" err="1" smtClean="0"/>
              <a:t>vx</a:t>
            </a:r>
            <a:r>
              <a:rPr lang="en-US" sz="6400" dirty="0" smtClean="0"/>
              <a:t>, </a:t>
            </a:r>
            <a:r>
              <a:rPr lang="en-US" sz="6400" dirty="0" err="1" smtClean="0"/>
              <a:t>vy</a:t>
            </a:r>
            <a:r>
              <a:rPr lang="en-US" sz="6400" dirty="0" smtClean="0"/>
              <a:t> = (</a:t>
            </a:r>
            <a:r>
              <a:rPr lang="en-US" sz="6400" dirty="0" err="1" smtClean="0"/>
              <a:t>nx</a:t>
            </a:r>
            <a:r>
              <a:rPr lang="en-US" sz="6400" dirty="0" smtClean="0"/>
              <a:t> - @</a:t>
            </a:r>
            <a:r>
              <a:rPr lang="en-US" sz="6400" dirty="0" err="1" smtClean="0"/>
              <a:t>you.left</a:t>
            </a:r>
            <a:r>
              <a:rPr lang="en-US" sz="6400" dirty="0" smtClean="0"/>
              <a:t> - (</a:t>
            </a:r>
            <a:r>
              <a:rPr lang="en-US" sz="6400" dirty="0" err="1" smtClean="0"/>
              <a:t>paddle_size</a:t>
            </a:r>
            <a:r>
              <a:rPr lang="en-US" sz="6400" dirty="0" smtClean="0"/>
              <a:t> / 2)) * 0.25, -</a:t>
            </a:r>
            <a:r>
              <a:rPr lang="en-US" sz="6400" dirty="0" err="1" smtClean="0"/>
              <a:t>vy</a:t>
            </a:r>
            <a:r>
              <a:rPr lang="en-US" sz="6400" dirty="0" smtClean="0"/>
              <a:t> * bounce</a:t>
            </a:r>
          </a:p>
          <a:p>
            <a:pPr>
              <a:buNone/>
            </a:pPr>
            <a:r>
              <a:rPr lang="en-US" sz="6400" dirty="0" smtClean="0"/>
              <a:t>      </a:t>
            </a:r>
            <a:r>
              <a:rPr lang="en-US" sz="6400" dirty="0" err="1" smtClean="0"/>
              <a:t>ny</a:t>
            </a:r>
            <a:r>
              <a:rPr lang="en-US" sz="6400" dirty="0" smtClean="0"/>
              <a:t> = </a:t>
            </a:r>
            <a:r>
              <a:rPr lang="en-US" sz="6400" dirty="0" err="1" smtClean="0"/>
              <a:t>app.height</a:t>
            </a:r>
            <a:r>
              <a:rPr lang="en-US" sz="6400" dirty="0" smtClean="0"/>
              <a:t> - </a:t>
            </a:r>
            <a:r>
              <a:rPr lang="en-US" sz="6400" dirty="0" err="1" smtClean="0"/>
              <a:t>ball_diameter</a:t>
            </a:r>
            <a:endParaRPr lang="en-US" sz="6400" dirty="0" smtClean="0"/>
          </a:p>
          <a:p>
            <a:pPr>
              <a:buNone/>
            </a:pPr>
            <a:r>
              <a:rPr lang="en-US" sz="6400" dirty="0" smtClean="0"/>
              <a:t>    end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dirty="0" err="1" smtClean="0"/>
              <a:t>ny</a:t>
            </a:r>
            <a:r>
              <a:rPr lang="en-US" dirty="0" smtClean="0"/>
              <a:t> &lt; 0 and </a:t>
            </a:r>
            <a:r>
              <a:rPr lang="en-US" dirty="0" err="1" smtClean="0"/>
              <a:t>vy</a:t>
            </a:r>
            <a:r>
              <a:rPr lang="en-US" dirty="0" smtClean="0"/>
              <a:t> &lt; 0 and</a:t>
            </a:r>
          </a:p>
          <a:p>
            <a:pPr>
              <a:buNone/>
            </a:pPr>
            <a:r>
              <a:rPr lang="en-US" dirty="0" smtClean="0"/>
              <a:t>        (0..paddle_size).include? </a:t>
            </a:r>
            <a:r>
              <a:rPr lang="en-US" dirty="0" err="1" smtClean="0"/>
              <a:t>nx</a:t>
            </a:r>
            <a:r>
              <a:rPr lang="en-US" dirty="0" smtClean="0"/>
              <a:t> + (</a:t>
            </a:r>
            <a:r>
              <a:rPr lang="en-US" dirty="0" err="1" smtClean="0"/>
              <a:t>ball_diameter</a:t>
            </a:r>
            <a:r>
              <a:rPr lang="en-US" dirty="0" smtClean="0"/>
              <a:t> / 2) - @</a:t>
            </a:r>
            <a:r>
              <a:rPr lang="en-US" dirty="0" err="1" smtClean="0"/>
              <a:t>comp.left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 = (</a:t>
            </a:r>
            <a:r>
              <a:rPr lang="en-US" dirty="0" err="1" smtClean="0"/>
              <a:t>nx</a:t>
            </a:r>
            <a:r>
              <a:rPr lang="en-US" dirty="0" smtClean="0"/>
              <a:t> - @</a:t>
            </a:r>
            <a:r>
              <a:rPr lang="en-US" dirty="0" err="1" smtClean="0"/>
              <a:t>comp.left</a:t>
            </a:r>
            <a:r>
              <a:rPr lang="en-US" dirty="0" smtClean="0"/>
              <a:t> - (</a:t>
            </a:r>
            <a:r>
              <a:rPr lang="en-US" dirty="0" err="1" smtClean="0"/>
              <a:t>paddle_size</a:t>
            </a:r>
            <a:r>
              <a:rPr lang="en-US" dirty="0" smtClean="0"/>
              <a:t> / 2)) * 0.25, -</a:t>
            </a:r>
            <a:r>
              <a:rPr lang="en-US" dirty="0" err="1" smtClean="0"/>
              <a:t>vy</a:t>
            </a:r>
            <a:r>
              <a:rPr lang="en-US" dirty="0" smtClean="0"/>
              <a:t> * bounce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ny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elsif</a:t>
            </a:r>
            <a:r>
              <a:rPr lang="en-US" dirty="0" smtClean="0"/>
              <a:t> </a:t>
            </a:r>
            <a:r>
              <a:rPr lang="en-US" dirty="0" err="1" smtClean="0"/>
              <a:t>nx</a:t>
            </a:r>
            <a:r>
              <a:rPr lang="en-US" dirty="0" smtClean="0"/>
              <a:t> + </a:t>
            </a:r>
            <a:r>
              <a:rPr lang="en-US" dirty="0" err="1" smtClean="0"/>
              <a:t>ball_diameter</a:t>
            </a:r>
            <a:r>
              <a:rPr lang="en-US" dirty="0" smtClean="0"/>
              <a:t> &gt; </a:t>
            </a:r>
            <a:r>
              <a:rPr lang="en-US" dirty="0" err="1" smtClean="0"/>
              <a:t>app.width</a:t>
            </a:r>
            <a:r>
              <a:rPr lang="en-US" dirty="0" smtClean="0"/>
              <a:t> or </a:t>
            </a:r>
            <a:r>
              <a:rPr lang="en-US" dirty="0" err="1" smtClean="0"/>
              <a:t>nx</a:t>
            </a:r>
            <a:r>
              <a:rPr lang="en-US" dirty="0" smtClean="0"/>
              <a:t> &lt; 0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vx</a:t>
            </a:r>
            <a:r>
              <a:rPr lang="en-US" dirty="0" smtClean="0"/>
              <a:t> = -</a:t>
            </a:r>
            <a:r>
              <a:rPr lang="en-US" dirty="0" err="1" smtClean="0"/>
              <a:t>vx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@</a:t>
            </a:r>
            <a:r>
              <a:rPr lang="en-US" dirty="0" err="1" smtClean="0"/>
              <a:t>ball.move</a:t>
            </a:r>
            <a:r>
              <a:rPr lang="en-US" dirty="0" smtClean="0"/>
              <a:t> </a:t>
            </a:r>
            <a:r>
              <a:rPr lang="en-US" dirty="0" err="1" smtClean="0"/>
              <a:t>nx</a:t>
            </a:r>
            <a:r>
              <a:rPr lang="en-US" dirty="0" smtClean="0"/>
              <a:t>, </a:t>
            </a:r>
            <a:r>
              <a:rPr lang="en-US" dirty="0" err="1" smtClean="0"/>
              <a:t>ny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end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Pong 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Interfacing with other classes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calc = </a:t>
            </a:r>
            <a:r>
              <a:rPr lang="en-US" dirty="0" err="1" smtClean="0"/>
              <a:t>Calculator.new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numberbox</a:t>
            </a:r>
            <a:r>
              <a:rPr lang="en-US" dirty="0" smtClean="0"/>
              <a:t> = </a:t>
            </a:r>
            <a:r>
              <a:rPr lang="en-US" dirty="0" err="1" smtClean="0"/>
              <a:t>edit_line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numberbox.text</a:t>
            </a:r>
            <a:r>
              <a:rPr lang="en-US" dirty="0" smtClean="0"/>
              <a:t> = '0'</a:t>
            </a:r>
          </a:p>
          <a:p>
            <a:pPr>
              <a:buNone/>
            </a:pPr>
            <a:r>
              <a:rPr lang="en-US" dirty="0" smtClean="0"/>
              <a:t>@one = button "1”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one.click</a:t>
            </a:r>
            <a:r>
              <a:rPr lang="en-US" dirty="0" smtClean="0"/>
              <a:t> {	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numberbox.text</a:t>
            </a:r>
            <a:r>
              <a:rPr lang="en-US" dirty="0" smtClean="0"/>
              <a:t> =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calc.key</a:t>
            </a:r>
            <a:r>
              <a:rPr lang="en-US" dirty="0" smtClean="0"/>
              <a:t>('1')	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Methods of other classes need to pass back parameters to be displayed in Shoes</a:t>
            </a:r>
          </a:p>
          <a:p>
            <a:r>
              <a:rPr lang="en-US" dirty="0" smtClean="0"/>
              <a:t>The graphic objects need to handle</a:t>
            </a:r>
          </a:p>
          <a:p>
            <a:pPr lvl="1"/>
            <a:r>
              <a:rPr lang="en-US" dirty="0" smtClean="0"/>
              <a:t>Collection of data</a:t>
            </a:r>
          </a:p>
          <a:p>
            <a:pPr lvl="1"/>
            <a:r>
              <a:rPr lang="en-US" dirty="0" smtClean="0"/>
              <a:t>Display of results</a:t>
            </a:r>
          </a:p>
          <a:p>
            <a:r>
              <a:rPr lang="en-US" dirty="0" smtClean="0"/>
              <a:t>The other class definition provides the memory storage and 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cal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4538472"/>
            <a:ext cx="2336800" cy="2243328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09600"/>
            <a:ext cx="7848600" cy="1828800"/>
          </a:xfrm>
        </p:spPr>
        <p:txBody>
          <a:bodyPr/>
          <a:lstStyle/>
          <a:p>
            <a:r>
              <a:rPr lang="en-US" dirty="0" smtClean="0"/>
              <a:t>Working with Shoes: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graphical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and running Shoes</a:t>
            </a:r>
          </a:p>
          <a:p>
            <a:r>
              <a:rPr lang="en-US" dirty="0" smtClean="0"/>
              <a:t>Setting up the application</a:t>
            </a:r>
          </a:p>
          <a:p>
            <a:r>
              <a:rPr lang="en-US" dirty="0" smtClean="0"/>
              <a:t>Graphic objects</a:t>
            </a:r>
          </a:p>
          <a:p>
            <a:r>
              <a:rPr lang="en-US" dirty="0" smtClean="0"/>
              <a:t>Animating objects</a:t>
            </a:r>
          </a:p>
          <a:p>
            <a:r>
              <a:rPr lang="en-US" dirty="0" smtClean="0"/>
              <a:t>Input objects</a:t>
            </a:r>
          </a:p>
          <a:p>
            <a:r>
              <a:rPr lang="en-US" dirty="0" smtClean="0"/>
              <a:t>Interfacing with other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Shoes is a cross-platform </a:t>
            </a:r>
            <a:r>
              <a:rPr lang="en-US" dirty="0" err="1" smtClean="0"/>
              <a:t>gui</a:t>
            </a:r>
            <a:r>
              <a:rPr lang="en-US" dirty="0" smtClean="0"/>
              <a:t> that runs Ruby 1.8.6</a:t>
            </a:r>
          </a:p>
          <a:p>
            <a:r>
              <a:rPr lang="en-US" dirty="0" smtClean="0"/>
              <a:t>It is free</a:t>
            </a:r>
          </a:p>
          <a:p>
            <a:r>
              <a:rPr lang="en-US" dirty="0" smtClean="0"/>
              <a:t>The commands are Ruby classes which are easy to use</a:t>
            </a:r>
          </a:p>
          <a:p>
            <a:r>
              <a:rPr lang="en-US" dirty="0" smtClean="0"/>
              <a:t>Unlike other </a:t>
            </a:r>
            <a:r>
              <a:rPr lang="en-US" dirty="0" err="1" smtClean="0"/>
              <a:t>gui</a:t>
            </a:r>
            <a:r>
              <a:rPr lang="en-US" dirty="0" smtClean="0"/>
              <a:t> alternatives for Ruby, only the Shoes download is required. (No other module needs to be downloaded and installed).</a:t>
            </a:r>
          </a:p>
          <a:p>
            <a:r>
              <a:rPr lang="en-US" dirty="0" smtClean="0"/>
              <a:t>Supports input objects, graphics and animation.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Installing Shoes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Available from </a:t>
            </a:r>
            <a:r>
              <a:rPr lang="en-US" dirty="0" smtClean="0">
                <a:hlinkClick r:id="rId2"/>
              </a:rPr>
              <a:t>http://shoooes.net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Select and download the runtime versions for your computer (Mac </a:t>
            </a:r>
            <a:r>
              <a:rPr lang="en-US" dirty="0" err="1" smtClean="0"/>
              <a:t>OsX</a:t>
            </a:r>
            <a:r>
              <a:rPr lang="en-US" dirty="0" smtClean="0"/>
              <a:t>, MS Windows and Linux versions available)</a:t>
            </a:r>
          </a:p>
          <a:p>
            <a:r>
              <a:rPr lang="en-US" dirty="0" smtClean="0"/>
              <a:t>Documentation and tutorial comes with the compiler</a:t>
            </a:r>
          </a:p>
          <a:p>
            <a:r>
              <a:rPr lang="en-US" dirty="0" smtClean="0"/>
              <a:t>(May require you to drag and drop the program into a folder) Follow the installation instructions for your 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3000" y="1752600"/>
            <a:ext cx="2133600" cy="16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Shoes</a:t>
            </a:r>
            <a:endParaRPr lang="en-US" dirty="0"/>
          </a:p>
        </p:txBody>
      </p:sp>
      <p:pic>
        <p:nvPicPr>
          <p:cNvPr id="7" name="Content Placeholder 6" descr="shoe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474225"/>
            <a:ext cx="3886200" cy="290014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Type your Ruby code in a text file with an .</a:t>
            </a:r>
            <a:r>
              <a:rPr lang="en-US" dirty="0" err="1" smtClean="0"/>
              <a:t>rb</a:t>
            </a:r>
            <a:r>
              <a:rPr lang="en-US" dirty="0" smtClean="0"/>
              <a:t> extension</a:t>
            </a:r>
          </a:p>
          <a:p>
            <a:r>
              <a:rPr lang="en-US" dirty="0" smtClean="0"/>
              <a:t>Activate the Shoes control panel</a:t>
            </a:r>
          </a:p>
          <a:p>
            <a:r>
              <a:rPr lang="en-US" dirty="0" smtClean="0"/>
              <a:t>Select your program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Setting up the application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Shoes.app do </a:t>
            </a:r>
          </a:p>
          <a:p>
            <a:pPr>
              <a:buNone/>
            </a:pPr>
            <a:r>
              <a:rPr lang="en-US" sz="2000" dirty="0" smtClean="0"/>
              <a:t>    background "#9CF".."#369"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para</a:t>
            </a:r>
            <a:r>
              <a:rPr lang="en-US" sz="2000" dirty="0" smtClean="0"/>
              <a:t> "Welcome" </a:t>
            </a:r>
          </a:p>
          <a:p>
            <a:pPr>
              <a:buNone/>
            </a:pPr>
            <a:r>
              <a:rPr lang="en-US" sz="2000" dirty="0" smtClean="0"/>
              <a:t>end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Shoes programs are actually graphic applications.</a:t>
            </a:r>
          </a:p>
          <a:p>
            <a:r>
              <a:rPr lang="en-US" dirty="0" smtClean="0"/>
              <a:t>Much of this code is common to all shoes programs</a:t>
            </a:r>
          </a:p>
          <a:p>
            <a:r>
              <a:rPr lang="en-US" dirty="0" smtClean="0"/>
              <a:t>There are many styles that can applied to this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welc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05200"/>
            <a:ext cx="3086100" cy="21463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Graphic objects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Shoes supports objects with event handlers for</a:t>
            </a:r>
          </a:p>
          <a:p>
            <a:pPr lvl="1"/>
            <a:r>
              <a:rPr lang="en-US" dirty="0" err="1" smtClean="0">
                <a:hlinkClick r:id="rId2"/>
              </a:rPr>
              <a:t>Arrow:</a:t>
            </a:r>
            <a:r>
              <a:rPr lang="en-US" dirty="0" err="1" smtClean="0"/>
              <a:t>draws</a:t>
            </a:r>
            <a:r>
              <a:rPr lang="en-US" dirty="0" smtClean="0"/>
              <a:t> an arrow object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Background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smtClean="0"/>
              <a:t>color/image behind </a:t>
            </a:r>
            <a:r>
              <a:rPr lang="en-US" dirty="0" smtClean="0"/>
              <a:t>the </a:t>
            </a:r>
            <a:r>
              <a:rPr lang="en-US" dirty="0" smtClean="0"/>
              <a:t> application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Border</a:t>
            </a:r>
            <a:r>
              <a:rPr lang="en-US" dirty="0" smtClean="0"/>
              <a:t> : around the application</a:t>
            </a:r>
          </a:p>
          <a:p>
            <a:pPr lvl="1"/>
            <a:r>
              <a:rPr lang="en-US" dirty="0" smtClean="0">
                <a:hlinkClick r:id="rId4"/>
              </a:rPr>
              <a:t>Image</a:t>
            </a:r>
            <a:r>
              <a:rPr lang="en-US" dirty="0" smtClean="0"/>
              <a:t> </a:t>
            </a:r>
            <a:r>
              <a:rPr lang="en-US" dirty="0" smtClean="0"/>
              <a:t>: displays a </a:t>
            </a:r>
            <a:r>
              <a:rPr lang="en-US" dirty="0" smtClean="0"/>
              <a:t>graphic</a:t>
            </a:r>
          </a:p>
          <a:p>
            <a:pPr lvl="1"/>
            <a:r>
              <a:rPr lang="en-US" dirty="0" smtClean="0"/>
              <a:t>Oval: draws an oval or circle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Line: </a:t>
            </a:r>
            <a:r>
              <a:rPr lang="en-US" dirty="0" smtClean="0"/>
              <a:t>draws a line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Progress</a:t>
            </a:r>
            <a:r>
              <a:rPr lang="en-US" dirty="0" smtClean="0"/>
              <a:t> </a:t>
            </a:r>
            <a:r>
              <a:rPr lang="en-US" dirty="0" smtClean="0"/>
              <a:t>: a sliding bar progress </a:t>
            </a:r>
            <a:r>
              <a:rPr lang="en-US" dirty="0" smtClean="0"/>
              <a:t>graphic</a:t>
            </a:r>
          </a:p>
          <a:p>
            <a:pPr lvl="1"/>
            <a:r>
              <a:rPr lang="en-US" dirty="0" err="1" smtClean="0"/>
              <a:t>Rect</a:t>
            </a:r>
            <a:r>
              <a:rPr lang="en-US" dirty="0" smtClean="0"/>
              <a:t>: draws a rectangle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Shape</a:t>
            </a:r>
            <a:r>
              <a:rPr lang="en-US" dirty="0" smtClean="0"/>
              <a:t> </a:t>
            </a:r>
            <a:r>
              <a:rPr lang="en-US" dirty="0" smtClean="0"/>
              <a:t>: element to </a:t>
            </a:r>
            <a:r>
              <a:rPr lang="en-US" dirty="0" err="1" smtClean="0"/>
              <a:t>drawlines</a:t>
            </a:r>
            <a:endParaRPr lang="en-US" dirty="0" smtClean="0"/>
          </a:p>
          <a:p>
            <a:pPr lvl="1"/>
            <a:r>
              <a:rPr lang="en-US" dirty="0" smtClean="0"/>
              <a:t>Star: draws a star with N points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Video</a:t>
            </a:r>
            <a:r>
              <a:rPr lang="en-US" dirty="0" smtClean="0"/>
              <a:t>: video display viewer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838200" y="1828800"/>
            <a:ext cx="33147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143000" y="4267200"/>
            <a:ext cx="2634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Shoes.app {</a:t>
            </a:r>
          </a:p>
          <a:p>
            <a:r>
              <a:rPr lang="en-US" dirty="0" smtClean="0"/>
              <a:t>      button("Click me!") {</a:t>
            </a:r>
          </a:p>
          <a:p>
            <a:r>
              <a:rPr lang="en-US" dirty="0" smtClean="0"/>
              <a:t>          alert("Good job.") 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Shoes.app {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stack</a:t>
            </a:r>
            <a:r>
              <a:rPr lang="en-US" sz="1400" dirty="0" smtClean="0"/>
              <a:t>(:margin =&gt; 6) 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title "A Question" </a:t>
            </a: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smtClean="0"/>
              <a:t>strong("Q."),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" </a:t>
            </a:r>
            <a:r>
              <a:rPr lang="en-US" sz="1400" dirty="0" smtClean="0"/>
              <a:t>Are you beginning to grasp hold of Shoes</a:t>
            </a:r>
            <a:r>
              <a:rPr lang="en-US" sz="1400" dirty="0" smtClean="0"/>
              <a:t>?“</a:t>
            </a:r>
          </a:p>
          <a:p>
            <a:pPr>
              <a:buNone/>
            </a:pPr>
            <a:r>
              <a:rPr lang="en-US" sz="1400" dirty="0" err="1" smtClean="0"/>
              <a:t>para</a:t>
            </a:r>
            <a:r>
              <a:rPr lang="en-US" sz="1400" dirty="0" smtClean="0"/>
              <a:t> </a:t>
            </a:r>
            <a:r>
              <a:rPr lang="en-US" sz="1400" dirty="0" err="1" smtClean="0"/>
              <a:t>em</a:t>
            </a:r>
            <a:r>
              <a:rPr lang="en-US" sz="1400" dirty="0" smtClean="0"/>
              <a:t>(strong("A."),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/>
              <a:t> " </a:t>
            </a:r>
            <a:r>
              <a:rPr lang="en-US" sz="1400" dirty="0" smtClean="0"/>
              <a:t>Quit pestering me, I'm hacking here.") 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Para</a:t>
            </a:r>
          </a:p>
          <a:p>
            <a:r>
              <a:rPr lang="en-US" dirty="0" smtClean="0"/>
              <a:t>Banner</a:t>
            </a:r>
            <a:endParaRPr lang="en-US" dirty="0" smtClean="0"/>
          </a:p>
          <a:p>
            <a:r>
              <a:rPr lang="en-US" dirty="0" smtClean="0"/>
              <a:t>Caption</a:t>
            </a:r>
            <a:endParaRPr lang="en-US" dirty="0" smtClean="0"/>
          </a:p>
          <a:p>
            <a:r>
              <a:rPr lang="en-US" dirty="0" smtClean="0"/>
              <a:t>Para</a:t>
            </a:r>
            <a:endParaRPr lang="en-US" dirty="0" smtClean="0"/>
          </a:p>
          <a:p>
            <a:r>
              <a:rPr lang="en-US" dirty="0" smtClean="0"/>
              <a:t>Subtitle</a:t>
            </a:r>
            <a:endParaRPr lang="en-US" dirty="0" smtClean="0"/>
          </a:p>
          <a:p>
            <a:r>
              <a:rPr lang="en-US" dirty="0" smtClean="0"/>
              <a:t>Tagline</a:t>
            </a:r>
            <a:endParaRPr lang="en-US" dirty="0" smtClean="0"/>
          </a:p>
          <a:p>
            <a:r>
              <a:rPr lang="en-US" dirty="0" smtClean="0"/>
              <a:t>Title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322" y="3886200"/>
            <a:ext cx="383507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Working with Shoes:&amp;quot;&quot;/&gt;&lt;property id=&quot;20307&quot; value=&quot;291&quot;/&gt;&lt;/object&gt;&lt;object type=&quot;3&quot; unique_id=&quot;10011&quot;&gt;&lt;property id=&quot;20148&quot; value=&quot;5&quot;/&gt;&lt;property id=&quot;20300&quot; value=&quot;Slide 18&quot;/&gt;&lt;property id=&quot;20307&quot; value=&quot;285&quot;/&gt;&lt;/object&gt;&lt;object type=&quot;3&quot; unique_id=&quot;10277&quot;&gt;&lt;property id=&quot;20148&quot; value=&quot;5&quot;/&gt;&lt;property id=&quot;20300&quot; value=&quot;Slide 3 - &amp;quot;Topics to be covered&amp;quot;&quot;/&gt;&lt;property id=&quot;20307&quot; value=&quot;296&quot;/&gt;&lt;/object&gt;&lt;object type=&quot;3&quot; unique_id=&quot;11446&quot;&gt;&lt;property id=&quot;20148&quot; value=&quot;5&quot;/&gt;&lt;property id=&quot;20300&quot; value=&quot;Slide 5 - &amp;quot;Installing Shoes&amp;quot;&quot;/&gt;&lt;property id=&quot;20307&quot; value=&quot;297&quot;/&gt;&lt;/object&gt;&lt;object type=&quot;3&quot; unique_id=&quot;11447&quot;&gt;&lt;property id=&quot;20148&quot; value=&quot;5&quot;/&gt;&lt;property id=&quot;20300&quot; value=&quot;Slide 6 - &amp;quot;Running Shoes&amp;quot;&quot;/&gt;&lt;property id=&quot;20307&quot; value=&quot;303&quot;/&gt;&lt;/object&gt;&lt;object type=&quot;3&quot; unique_id=&quot;11448&quot;&gt;&lt;property id=&quot;20148&quot; value=&quot;5&quot;/&gt;&lt;property id=&quot;20300&quot; value=&quot;Slide 7 - &amp;quot;Setting up the application&amp;quot;&quot;/&gt;&lt;property id=&quot;20307&quot; value=&quot;298&quot;/&gt;&lt;/object&gt;&lt;object type=&quot;3&quot; unique_id=&quot;11449&quot;&gt;&lt;property id=&quot;20148&quot; value=&quot;5&quot;/&gt;&lt;property id=&quot;20300&quot; value=&quot;Slide 8 - &amp;quot;Graphic objects&amp;quot;&quot;/&gt;&lt;property id=&quot;20307&quot; value=&quot;299&quot;/&gt;&lt;/object&gt;&lt;object type=&quot;3&quot; unique_id=&quot;11450&quot;&gt;&lt;property id=&quot;20148&quot; value=&quot;5&quot;/&gt;&lt;property id=&quot;20300&quot; value=&quot;Slide 10 - &amp;quot;Animating objects&amp;quot;&quot;/&gt;&lt;property id=&quot;20307&quot; value=&quot;300&quot;/&gt;&lt;/object&gt;&lt;object type=&quot;3&quot; unique_id=&quot;11451&quot;&gt;&lt;property id=&quot;20148&quot; value=&quot;5&quot;/&gt;&lt;property id=&quot;20300&quot; value=&quot;Slide 11 - &amp;quot;Input objects&amp;quot;&quot;/&gt;&lt;property id=&quot;20307&quot; value=&quot;301&quot;/&gt;&lt;/object&gt;&lt;object type=&quot;3&quot; unique_id=&quot;11452&quot;&gt;&lt;property id=&quot;20148&quot; value=&quot;5&quot;/&gt;&lt;property id=&quot;20300&quot; value=&quot;Slide 17 - &amp;quot;Interfacing with other classes&amp;quot;&quot;/&gt;&lt;property id=&quot;20307&quot; value=&quot;302&quot;/&gt;&lt;/object&gt;&lt;object type=&quot;3&quot; unique_id=&quot;11531&quot;&gt;&lt;property id=&quot;20148&quot; value=&quot;5&quot;/&gt;&lt;property id=&quot;20300&quot; value=&quot;Slide 4 - &amp;quot;Why Shoes?&amp;quot;&quot;/&gt;&lt;property id=&quot;20307&quot; value=&quot;304&quot;/&gt;&lt;/object&gt;&lt;object type=&quot;3&quot; unique_id=&quot;11532&quot;&gt;&lt;property id=&quot;20148&quot; value=&quot;5&quot;/&gt;&lt;property id=&quot;20300&quot; value=&quot;Slide 12 - &amp;quot;Pong: An example&amp;quot;&quot;/&gt;&lt;property id=&quot;20307&quot; value=&quot;306&quot;/&gt;&lt;/object&gt;&lt;object type=&quot;3&quot; unique_id=&quot;11533&quot;&gt;&lt;property id=&quot;20148&quot; value=&quot;5&quot;/&gt;&lt;property id=&quot;20300&quot; value=&quot;Slide 13 - &amp;quot;Pong &amp;quot;&quot;/&gt;&lt;property id=&quot;20307&quot; value=&quot;308&quot;/&gt;&lt;/object&gt;&lt;object type=&quot;3&quot; unique_id=&quot;11534&quot;&gt;&lt;property id=&quot;20148&quot; value=&quot;5&quot;/&gt;&lt;property id=&quot;20300&quot; value=&quot;Slide 14 - &amp;quot;Pong 2 &amp;quot;&quot;/&gt;&lt;property id=&quot;20307&quot; value=&quot;305&quot;/&gt;&lt;/object&gt;&lt;object type=&quot;3&quot; unique_id=&quot;11535&quot;&gt;&lt;property id=&quot;20148&quot; value=&quot;5&quot;/&gt;&lt;property id=&quot;20300&quot; value=&quot;Slide 15 - &amp;quot;Pong 3&amp;quot;&quot;/&gt;&lt;property id=&quot;20307&quot; value=&quot;307&quot;/&gt;&lt;/object&gt;&lt;object type=&quot;3&quot; unique_id=&quot;11536&quot;&gt;&lt;property id=&quot;20148&quot; value=&quot;5&quot;/&gt;&lt;property id=&quot;20300&quot; value=&quot;Slide 16 - &amp;quot;Pong 4&amp;quot;&quot;/&gt;&lt;property id=&quot;20307&quot; value=&quot;309&quot;/&gt;&lt;/object&gt;&lt;object type=&quot;3&quot; unique_id=&quot;11556&quot;&gt;&lt;property id=&quot;20148&quot; value=&quot;5&quot;/&gt;&lt;property id=&quot;20300&quot; value=&quot;Slide 9 - &amp;quot;Text objects&amp;quot;&quot;/&gt;&lt;property id=&quot;20307&quot; value=&quot;31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</TotalTime>
  <Words>766</Words>
  <Application>Microsoft Office PowerPoint</Application>
  <PresentationFormat>On-screen Show (4:3)</PresentationFormat>
  <Paragraphs>200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1_Apex</vt:lpstr>
      <vt:lpstr>Object-oriented Programming with Ruby</vt:lpstr>
      <vt:lpstr>Working with Shoes:</vt:lpstr>
      <vt:lpstr>Topics to be covered</vt:lpstr>
      <vt:lpstr>Why Shoes?</vt:lpstr>
      <vt:lpstr>Installing Shoes</vt:lpstr>
      <vt:lpstr>Running Shoes</vt:lpstr>
      <vt:lpstr>Setting up the application</vt:lpstr>
      <vt:lpstr>Graphic objects</vt:lpstr>
      <vt:lpstr>Text objects</vt:lpstr>
      <vt:lpstr>Animating objects</vt:lpstr>
      <vt:lpstr>Input objects</vt:lpstr>
      <vt:lpstr>Pong: An example</vt:lpstr>
      <vt:lpstr>Pong </vt:lpstr>
      <vt:lpstr>Pong 2 </vt:lpstr>
      <vt:lpstr>Pong 3</vt:lpstr>
      <vt:lpstr>Pong 4</vt:lpstr>
      <vt:lpstr>Interfacing with other classes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367</cp:revision>
  <dcterms:created xsi:type="dcterms:W3CDTF">2008-12-20T05:35:51Z</dcterms:created>
  <dcterms:modified xsi:type="dcterms:W3CDTF">2009-04-28T07:45:19Z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