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3"/>
  </p:notesMasterIdLst>
  <p:sldIdLst>
    <p:sldId id="256" r:id="rId2"/>
    <p:sldId id="317" r:id="rId3"/>
    <p:sldId id="290" r:id="rId4"/>
    <p:sldId id="292" r:id="rId5"/>
    <p:sldId id="291" r:id="rId6"/>
    <p:sldId id="293" r:id="rId7"/>
    <p:sldId id="296" r:id="rId8"/>
    <p:sldId id="294" r:id="rId9"/>
    <p:sldId id="297" r:id="rId10"/>
    <p:sldId id="298" r:id="rId11"/>
    <p:sldId id="299" r:id="rId12"/>
    <p:sldId id="307" r:id="rId13"/>
    <p:sldId id="272" r:id="rId14"/>
    <p:sldId id="301" r:id="rId15"/>
    <p:sldId id="300" r:id="rId16"/>
    <p:sldId id="295" r:id="rId17"/>
    <p:sldId id="316" r:id="rId18"/>
    <p:sldId id="274" r:id="rId19"/>
    <p:sldId id="312" r:id="rId20"/>
    <p:sldId id="313" r:id="rId21"/>
    <p:sldId id="304" r:id="rId22"/>
    <p:sldId id="305" r:id="rId23"/>
    <p:sldId id="302" r:id="rId24"/>
    <p:sldId id="273" r:id="rId25"/>
    <p:sldId id="309" r:id="rId26"/>
    <p:sldId id="310" r:id="rId27"/>
    <p:sldId id="314" r:id="rId28"/>
    <p:sldId id="315" r:id="rId29"/>
    <p:sldId id="278" r:id="rId30"/>
    <p:sldId id="287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34" d="100"/>
          <a:sy n="34" d="100"/>
        </p:scale>
        <p:origin x="-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1/17/2009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and Hashes:</a:t>
            </a:r>
            <a:br>
              <a:rPr lang="en-US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Collections of objects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smtClean="0"/>
              <a:t>Goals for this Section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Using containers that collect multiple objects</a:t>
            </a:r>
          </a:p>
          <a:p>
            <a:r>
              <a:rPr lang="en-US" dirty="0" smtClean="0"/>
              <a:t>Using arrays as data storage and data dictionaries</a:t>
            </a:r>
          </a:p>
          <a:p>
            <a:r>
              <a:rPr lang="en-US" dirty="0" smtClean="0"/>
              <a:t>Working with collections of </a:t>
            </a:r>
            <a:r>
              <a:rPr lang="en-US" dirty="0" smtClean="0"/>
              <a:t>objects from different classes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Ruby, Chapter </a:t>
            </a:r>
            <a:r>
              <a:rPr lang="en-US" dirty="0" smtClean="0"/>
              <a:t>2, 4,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Lo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ops and </a:t>
            </a:r>
            <a:r>
              <a:rPr kumimoji="0" lang="en-US" sz="4100" b="1" kern="1200" cap="none" baseline="0" dirty="0" err="1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iterators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Repetition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smtClean="0"/>
              <a:t>Goals for this Section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Identify the various way Ruby controls repetitive operations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iterators</a:t>
            </a:r>
            <a:r>
              <a:rPr lang="en-US" dirty="0" smtClean="0"/>
              <a:t> to drive processing within arrays and hashes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Ruby, Chapter </a:t>
            </a:r>
            <a:r>
              <a:rPr lang="en-US" dirty="0" smtClean="0"/>
              <a:t>2, 7, 22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Shoe Graphic User Interface: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Working with objects in a graphi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cs package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Using classes from a GUI</a:t>
            </a:r>
          </a:p>
          <a:p>
            <a:r>
              <a:rPr lang="en-US" dirty="0" smtClean="0"/>
              <a:t>Mapping events to methods</a:t>
            </a:r>
          </a:p>
          <a:p>
            <a:r>
              <a:rPr lang="en-US" dirty="0" smtClean="0"/>
              <a:t>Working with graphic elements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Shoe Manual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</a:t>
            </a:r>
            <a:br>
              <a:rPr lang="en-US" dirty="0" smtClean="0"/>
            </a:br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 simple game from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914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Inheritance:</a:t>
            </a:r>
            <a:br>
              <a:rPr lang="en-US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Building classes out of other classes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Class library essentials: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Getting basic information on classes and objects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Numerical methods: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Storing and manipulating numbers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float, integer, </a:t>
            </a:r>
            <a:r>
              <a:rPr lang="en-US" dirty="0" err="1" smtClean="0"/>
              <a:t>bignum</a:t>
            </a:r>
            <a:r>
              <a:rPr lang="en-US" dirty="0" smtClean="0"/>
              <a:t> and math class libraries </a:t>
            </a:r>
          </a:p>
          <a:p>
            <a:r>
              <a:rPr lang="en-US" dirty="0" smtClean="0"/>
              <a:t>Experiment with numerical operators, methods and expressions</a:t>
            </a:r>
          </a:p>
          <a:p>
            <a:r>
              <a:rPr lang="en-US" dirty="0" smtClean="0"/>
              <a:t>Understand the concept of precedence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Ruby:</a:t>
            </a:r>
          </a:p>
          <a:p>
            <a:pPr lvl="1"/>
            <a:r>
              <a:rPr lang="en-US" dirty="0" smtClean="0"/>
              <a:t>Chapter </a:t>
            </a:r>
          </a:p>
          <a:p>
            <a:pPr lvl="1"/>
            <a:r>
              <a:rPr lang="en-US" dirty="0" smtClean="0"/>
              <a:t>Ruby Library Reference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Shoe Graphic Animation: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lang="en-US" sz="2700" dirty="0" smtClean="0">
                <a:solidFill>
                  <a:schemeClr val="tx1"/>
                </a:solidFill>
                <a:effectLst/>
              </a:rPr>
              <a:t>Getting </a:t>
            </a: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objects to move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</a:t>
            </a:r>
            <a:br>
              <a:rPr lang="en-US" dirty="0" smtClean="0"/>
            </a:br>
            <a:r>
              <a:rPr lang="en-US" dirty="0" smtClean="0"/>
              <a:t>Robot simulator: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an intelligent robot to move through a maze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914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Testing by design: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Writing test modules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smtClean="0"/>
              <a:t>Goals for this Section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The subsequent slides list the names and goals of each lecture in the </a:t>
            </a:r>
            <a:r>
              <a:rPr lang="en-US" sz="3600" smtClean="0"/>
              <a:t>online version of A201.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It is a work in progress and will be updated as the course progresses.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Plan for A201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Profiling:</a:t>
            </a:r>
            <a:br>
              <a:rPr lang="en-US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Identifying the bottlenecks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Simple string methods: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Working with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Regular expression methods: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4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Parsing text for patterns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I/O:</a:t>
            </a:r>
            <a:br>
              <a:rPr lang="en-US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Storing information on disk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315200" cy="1828800"/>
          </a:xfrm>
        </p:spPr>
        <p:txBody>
          <a:bodyPr/>
          <a:lstStyle/>
          <a:p>
            <a:r>
              <a:rPr lang="en-US" dirty="0" smtClean="0"/>
              <a:t>Project 3:</a:t>
            </a:r>
            <a:br>
              <a:rPr lang="en-US" dirty="0" smtClean="0"/>
            </a:br>
            <a:r>
              <a:rPr lang="en-US" sz="4400" dirty="0" smtClean="0"/>
              <a:t>Scanning headline news</a:t>
            </a:r>
            <a:endParaRPr lang="en-US" sz="4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Gleaning information from RSS feeds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914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SQL:</a:t>
            </a:r>
            <a:br>
              <a:rPr lang="en-US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Brief intro to a better way to handle databases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smtClean="0"/>
              <a:t>Goals for this Section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uby-</a:t>
            </a:r>
            <a:r>
              <a:rPr kumimoji="0" lang="en-US" sz="4100" b="1" kern="1200" cap="none" baseline="0" dirty="0" err="1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SQLite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Linking Ruby to a database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smtClean="0"/>
              <a:t>Goals for this Section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Threads:</a:t>
            </a:r>
            <a:br>
              <a:rPr lang="en-US" dirty="0" smtClean="0"/>
            </a:br>
            <a:r>
              <a:rPr kumimoji="0" lang="en-US" sz="24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Multitasking in Ruby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Exceptions:</a:t>
            </a:r>
            <a:br>
              <a:rPr lang="en-US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Rescuing software from errors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4:</a:t>
            </a:r>
            <a:br>
              <a:rPr lang="en-US" dirty="0" smtClean="0"/>
            </a:br>
            <a:r>
              <a:rPr lang="en-US" dirty="0" smtClean="0"/>
              <a:t>Equipment rental store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database to check on inventories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914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the course:</a:t>
            </a:r>
            <a:br>
              <a:rPr lang="en-US" dirty="0" smtClean="0"/>
            </a:br>
            <a:r>
              <a:rPr lang="en-US" sz="2700" b="1" dirty="0" smtClean="0">
                <a:solidFill>
                  <a:schemeClr val="tx1"/>
                </a:solidFill>
                <a:effectLst/>
              </a:rPr>
              <a:t>A walk through</a:t>
            </a:r>
            <a:r>
              <a:rPr lang="en-US" sz="2700" b="1" baseline="0" dirty="0" smtClean="0">
                <a:solidFill>
                  <a:schemeClr val="tx1"/>
                </a:solidFill>
                <a:effectLst/>
              </a:rPr>
              <a:t> the syllabus</a:t>
            </a:r>
            <a:endParaRPr lang="en-US" sz="27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provide an understanding of the content and nature of this course</a:t>
            </a:r>
          </a:p>
          <a:p>
            <a:r>
              <a:rPr lang="en-US" dirty="0" smtClean="0"/>
              <a:t>Help students better decide whether this course matches their needs.</a:t>
            </a:r>
          </a:p>
          <a:p>
            <a:r>
              <a:rPr lang="en-US" dirty="0" smtClean="0"/>
              <a:t>Invite students to communicate their expectations.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</a:p>
          <a:p>
            <a:r>
              <a:rPr lang="en-US" dirty="0" smtClean="0"/>
              <a:t>Supplemental resources:</a:t>
            </a:r>
          </a:p>
          <a:p>
            <a:pPr lvl="1"/>
            <a:r>
              <a:rPr lang="en-US" dirty="0" smtClean="0"/>
              <a:t>Online instruction: is it right for me?</a:t>
            </a:r>
          </a:p>
          <a:p>
            <a:pPr lvl="1"/>
            <a:r>
              <a:rPr lang="en-US" dirty="0" smtClean="0"/>
              <a:t>What do I need for this course?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543800" cy="1828800"/>
          </a:xfrm>
        </p:spPr>
        <p:txBody>
          <a:bodyPr/>
          <a:lstStyle/>
          <a:p>
            <a:r>
              <a:rPr lang="en-US" dirty="0" smtClean="0"/>
              <a:t>Final Project:</a:t>
            </a:r>
            <a:br>
              <a:rPr lang="en-US" dirty="0" smtClean="0"/>
            </a:br>
            <a:r>
              <a:rPr lang="en-US" dirty="0" smtClean="0"/>
              <a:t>Coke machine simulation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514600"/>
            <a:ext cx="7086600" cy="1509712"/>
          </a:xfrm>
        </p:spPr>
        <p:txBody>
          <a:bodyPr/>
          <a:lstStyle/>
          <a:p>
            <a:r>
              <a:rPr lang="en-US" dirty="0" smtClean="0"/>
              <a:t>Putting all the pieces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914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Object-oriented design:</a:t>
            </a:r>
            <a:br>
              <a:rPr lang="en-US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Capturing the essentials of a problem domain as programmable objects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 help identify the attributes and methods of data classes from a problem description</a:t>
            </a:r>
          </a:p>
          <a:p>
            <a:r>
              <a:rPr lang="en-US" dirty="0" smtClean="0"/>
              <a:t>To  document  the design of classes</a:t>
            </a:r>
          </a:p>
          <a:p>
            <a:r>
              <a:rPr lang="en-US" dirty="0" smtClean="0"/>
              <a:t>To provide a framework for classes that can be tested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UMLet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Ruby:</a:t>
            </a:r>
            <a:br>
              <a:rPr lang="en-US" baseline="0" dirty="0" smtClean="0"/>
            </a:br>
            <a:r>
              <a:rPr lang="en-US" sz="2700" baseline="0" dirty="0" smtClean="0">
                <a:solidFill>
                  <a:schemeClr val="tx1"/>
                </a:solidFill>
                <a:effectLst/>
              </a:rPr>
              <a:t>Downloading and installing Ruby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step by step hands-on  instruction for  downloading and installing Ruby 1.8.6 and gems</a:t>
            </a:r>
          </a:p>
          <a:p>
            <a:r>
              <a:rPr lang="en-US" dirty="0" smtClean="0"/>
              <a:t>Show how to test whether the installation works.</a:t>
            </a:r>
          </a:p>
          <a:p>
            <a:r>
              <a:rPr lang="en-US" dirty="0" smtClean="0"/>
              <a:t>Introduce the interactive Ruby shell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Ruby, Chapter 1</a:t>
            </a:r>
          </a:p>
          <a:p>
            <a:r>
              <a:rPr lang="en-US" dirty="0" smtClean="0"/>
              <a:t>Useful links on the </a:t>
            </a:r>
            <a:r>
              <a:rPr lang="en-US" dirty="0" smtClean="0"/>
              <a:t> Resources section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Cl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ass components: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lang="en-US" sz="2700" dirty="0" smtClean="0">
                <a:solidFill>
                  <a:schemeClr val="tx1"/>
                </a:solidFill>
                <a:effectLst/>
              </a:rPr>
              <a:t>I</a:t>
            </a: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mplementing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a</a:t>
            </a: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ttributes and methods from</a:t>
            </a:r>
            <a:r>
              <a:rPr kumimoji="0" lang="en-US" sz="2700" b="1" kern="1200" cap="none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 a design</a:t>
            </a:r>
            <a:endParaRPr kumimoji="0" lang="en-US" sz="2700" b="1" kern="1200" cap="none" baseline="0" dirty="0" smtClean="0">
              <a:ln w="6350">
                <a:noFill/>
              </a:ln>
              <a:solidFill>
                <a:schemeClr val="tx1"/>
              </a:solidFill>
              <a:effectLst/>
              <a:latin typeface="Microsoft YaHei" pitchFamily="34" charset="-122"/>
              <a:ea typeface="+mj-ea"/>
              <a:cs typeface="+mj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Exploring the nature and components of a class</a:t>
            </a:r>
          </a:p>
          <a:p>
            <a:r>
              <a:rPr lang="en-US" dirty="0" smtClean="0"/>
              <a:t>Experimentation with constructors, </a:t>
            </a:r>
            <a:r>
              <a:rPr lang="en-US" dirty="0" err="1" smtClean="0"/>
              <a:t>accessor</a:t>
            </a:r>
            <a:r>
              <a:rPr lang="en-US" dirty="0" smtClean="0"/>
              <a:t> and setter methods</a:t>
            </a:r>
          </a:p>
          <a:p>
            <a:r>
              <a:rPr lang="en-US" dirty="0" smtClean="0"/>
              <a:t>Communication with methods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Programming Ruby, Chapter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3050"/>
            <a:ext cx="9144000" cy="1143000"/>
          </a:xfrm>
        </p:spPr>
        <p:txBody>
          <a:bodyPr>
            <a:normAutofit fontScale="9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Constructors, setters and </a:t>
            </a:r>
            <a:r>
              <a:rPr kumimoji="0" lang="en-US" sz="4100" b="1" kern="1200" cap="none" baseline="0" dirty="0" err="1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accessors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Creating and accessing objects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Setting and monitoring instance variables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Ruby, </a:t>
            </a:r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Variables</a:t>
            </a:r>
            <a:r>
              <a:rPr lang="en-US" baseline="0" dirty="0" smtClean="0"/>
              <a:t> in Ruby:</a:t>
            </a:r>
            <a:br>
              <a:rPr lang="en-US" baseline="0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Storing information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the use of variables in Ruby:</a:t>
            </a:r>
          </a:p>
          <a:p>
            <a:pPr lvl="1"/>
            <a:r>
              <a:rPr lang="en-US" dirty="0" smtClean="0"/>
              <a:t>Range of variables</a:t>
            </a:r>
          </a:p>
          <a:p>
            <a:pPr lvl="1"/>
            <a:r>
              <a:rPr lang="en-US" dirty="0" smtClean="0"/>
              <a:t>Scope of operation</a:t>
            </a:r>
          </a:p>
          <a:p>
            <a:pPr lvl="1"/>
            <a:r>
              <a:rPr lang="en-US" dirty="0" smtClean="0"/>
              <a:t>Popular naming conventions</a:t>
            </a:r>
          </a:p>
          <a:p>
            <a:r>
              <a:rPr lang="en-US" dirty="0" smtClean="0"/>
              <a:t>Understanding the use of class, instance, global and </a:t>
            </a:r>
            <a:r>
              <a:rPr lang="en-US" smtClean="0"/>
              <a:t>local variables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Ruby, Chapter </a:t>
            </a:r>
            <a:r>
              <a:rPr lang="en-US" dirty="0" smtClean="0"/>
              <a:t>3, 22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C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onditionals: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Making choices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Corresponding Readings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Explore the  use of </a:t>
            </a:r>
            <a:r>
              <a:rPr lang="en-US" dirty="0" err="1" smtClean="0"/>
              <a:t>if,unless</a:t>
            </a:r>
            <a:r>
              <a:rPr lang="en-US" dirty="0" smtClean="0"/>
              <a:t> and switch statements</a:t>
            </a:r>
          </a:p>
          <a:p>
            <a:r>
              <a:rPr lang="en-US" dirty="0" smtClean="0"/>
              <a:t>Understand the use of multiple if statements</a:t>
            </a:r>
          </a:p>
          <a:p>
            <a:r>
              <a:rPr lang="en-US" dirty="0" smtClean="0"/>
              <a:t>Explore  the use of AND </a:t>
            </a:r>
            <a:r>
              <a:rPr lang="en-US" dirty="0" err="1" smtClean="0"/>
              <a:t>and</a:t>
            </a:r>
            <a:r>
              <a:rPr lang="en-US" dirty="0" smtClean="0"/>
              <a:t> OR to combine logical expression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Ruby, Chapter </a:t>
            </a:r>
            <a:r>
              <a:rPr lang="en-US" dirty="0" smtClean="0"/>
              <a:t>7, 22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759</Words>
  <Application>Microsoft Office PowerPoint</Application>
  <PresentationFormat>On-screen Show (4:3)</PresentationFormat>
  <Paragraphs>197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1_Apex</vt:lpstr>
      <vt:lpstr>Object-oriented Programming with Ruby</vt:lpstr>
      <vt:lpstr>Educational Plan for A201</vt:lpstr>
      <vt:lpstr>Overview of the course: A walk through the syllabus</vt:lpstr>
      <vt:lpstr>Object-oriented design: Capturing the essentials of a problem domain as programmable objects</vt:lpstr>
      <vt:lpstr>Running Ruby: Downloading and installing Ruby</vt:lpstr>
      <vt:lpstr>Class components: Implementing attributes and methods from a design</vt:lpstr>
      <vt:lpstr>Constructors, setters and accessors: Creating and accessing objects</vt:lpstr>
      <vt:lpstr>Variables in Ruby: Storing information</vt:lpstr>
      <vt:lpstr>Conditionals: Making choices</vt:lpstr>
      <vt:lpstr>Arrays and Hashes: Collections of objects</vt:lpstr>
      <vt:lpstr>Loops and iterators: Repetition</vt:lpstr>
      <vt:lpstr>Shoe Graphic User Interface: Working with objects in a graphics package</vt:lpstr>
      <vt:lpstr>Project 1: Tic Tac Toe</vt:lpstr>
      <vt:lpstr>Inheritance: Building classes out of other classes</vt:lpstr>
      <vt:lpstr>Class library essentials: Getting basic information on classes and objects</vt:lpstr>
      <vt:lpstr>Numerical methods: Storing and manipulating numbers</vt:lpstr>
      <vt:lpstr>Shoe Graphic Animation: Getting objects to move</vt:lpstr>
      <vt:lpstr>Project 2: Robot simulator:</vt:lpstr>
      <vt:lpstr>Testing by design: Writing test modules</vt:lpstr>
      <vt:lpstr>Profiling: Identifying the bottlenecks</vt:lpstr>
      <vt:lpstr>Simple string methods: Working with text</vt:lpstr>
      <vt:lpstr>Regular expression methods: Parsing text for patterns</vt:lpstr>
      <vt:lpstr>File I/O: Storing information on disk</vt:lpstr>
      <vt:lpstr>Project 3: Scanning headline news</vt:lpstr>
      <vt:lpstr>SQL: Brief intro to a better way to handle databases</vt:lpstr>
      <vt:lpstr>Ruby-SQLite: Linking Ruby to a database</vt:lpstr>
      <vt:lpstr>Threads: Multitasking in Ruby</vt:lpstr>
      <vt:lpstr>Exceptions: Rescuing software from errors</vt:lpstr>
      <vt:lpstr>Project 4: Equipment rental store </vt:lpstr>
      <vt:lpstr>Final Project: Coke machine simulation</vt:lpstr>
      <vt:lpstr>Slide 31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Bob</cp:lastModifiedBy>
  <cp:revision>228</cp:revision>
  <dcterms:created xsi:type="dcterms:W3CDTF">2008-12-20T05:35:51Z</dcterms:created>
  <dcterms:modified xsi:type="dcterms:W3CDTF">2009-01-18T05:37:44Z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