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3"/>
  </p:notesMasterIdLst>
  <p:sldIdLst>
    <p:sldId id="256" r:id="rId2"/>
    <p:sldId id="298" r:id="rId3"/>
    <p:sldId id="299" r:id="rId4"/>
    <p:sldId id="301" r:id="rId5"/>
    <p:sldId id="302" r:id="rId6"/>
    <p:sldId id="300" r:id="rId7"/>
    <p:sldId id="303" r:id="rId8"/>
    <p:sldId id="304" r:id="rId9"/>
    <p:sldId id="305" r:id="rId10"/>
    <p:sldId id="306" r:id="rId11"/>
    <p:sldId id="285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615" autoAdjust="0"/>
    <p:restoredTop sz="86420" autoAdjust="0"/>
  </p:normalViewPr>
  <p:slideViewPr>
    <p:cSldViewPr>
      <p:cViewPr>
        <p:scale>
          <a:sx n="66" d="100"/>
          <a:sy n="66" d="100"/>
        </p:scale>
        <p:origin x="-78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6939-B9A1-49D7-9CA4-EA8404319F52}" type="datetimeFigureOut">
              <a:rPr lang="en-US" smtClean="0"/>
              <a:pPr/>
              <a:t>2/11/2009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ACF3-EAFC-4D32-9565-37F43F2DA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1000" y="5486400"/>
            <a:ext cx="8458200" cy="76200"/>
          </a:xfrm>
          <a:prstGeom prst="rect">
            <a:avLst/>
          </a:prstGeom>
          <a:solidFill>
            <a:srgbClr val="C00000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4pPr>
              <a:buClr>
                <a:srgbClr val="C00000"/>
              </a:buClr>
              <a:buSzPct val="90000"/>
              <a:buFont typeface="Wingdings" pitchFamily="2" charset="2"/>
              <a:buChar char="§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noFill/>
          <a:ln>
            <a:noFill/>
          </a:ln>
        </p:spPr>
        <p:txBody>
          <a:bodyPr anchor="t"/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48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48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i="0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438400"/>
            <a:ext cx="3886200" cy="3657600"/>
          </a:xfr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uby_logo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rgbClr val="C000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Microsoft YaHei" pitchFamily="34" charset="-122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●"/>
        <a:defRPr kumimoji="0"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rgbClr val="C00000"/>
        </a:buClr>
        <a:buSzPct val="90000"/>
        <a:buFont typeface="Wingdings 2"/>
        <a:buChar char=""/>
        <a:defRPr kumimoji="0"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rgbClr val="C00000"/>
        </a:buClr>
        <a:buSzPct val="150000"/>
        <a:buFont typeface="Arial" pitchFamily="34" charset="0"/>
        <a:buChar char="•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rgbClr val="C00000"/>
        </a:buClr>
        <a:buSzPct val="74000"/>
        <a:buFont typeface="Wingdings 3" pitchFamily="18" charset="2"/>
        <a:buChar char="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Batzinger</a:t>
            </a:r>
          </a:p>
          <a:p>
            <a:r>
              <a:rPr lang="en-US" dirty="0" smtClean="0"/>
              <a:t>CSCI A-201</a:t>
            </a:r>
          </a:p>
          <a:p>
            <a:r>
              <a:rPr lang="en-US" dirty="0" smtClean="0"/>
              <a:t>Spring 2009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810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054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Case:</a:t>
            </a:r>
          </a:p>
          <a:p>
            <a:pPr lvl="1"/>
            <a:r>
              <a:rPr lang="en-US" dirty="0" err="1" smtClean="0"/>
              <a:t>s</a:t>
            </a:r>
            <a:r>
              <a:rPr lang="en-US" dirty="0" err="1" smtClean="0"/>
              <a:t>wapcase</a:t>
            </a:r>
            <a:r>
              <a:rPr lang="en-US" dirty="0" smtClean="0"/>
              <a:t>, </a:t>
            </a:r>
            <a:r>
              <a:rPr lang="en-US" dirty="0" err="1" smtClean="0"/>
              <a:t>upcase</a:t>
            </a:r>
            <a:r>
              <a:rPr lang="en-US" dirty="0" smtClean="0"/>
              <a:t>, </a:t>
            </a:r>
            <a:r>
              <a:rPr lang="en-US" dirty="0" err="1" smtClean="0"/>
              <a:t>upcase</a:t>
            </a:r>
            <a:r>
              <a:rPr lang="en-US" dirty="0" smtClean="0"/>
              <a:t>!, </a:t>
            </a:r>
            <a:r>
              <a:rPr lang="en-US" dirty="0" err="1" smtClean="0"/>
              <a:t>downcase</a:t>
            </a:r>
            <a:r>
              <a:rPr lang="en-US" dirty="0" smtClean="0"/>
              <a:t>, </a:t>
            </a:r>
            <a:r>
              <a:rPr lang="en-US" dirty="0" err="1" smtClean="0"/>
              <a:t>downcase</a:t>
            </a:r>
            <a:r>
              <a:rPr lang="en-US" dirty="0" smtClean="0"/>
              <a:t>!, capitalize, capitalize!</a:t>
            </a:r>
          </a:p>
          <a:p>
            <a:r>
              <a:rPr lang="en-US" dirty="0" smtClean="0"/>
              <a:t>Changing the text: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homp, chomp!, reverse, reverse!,  sub, </a:t>
            </a:r>
            <a:r>
              <a:rPr lang="en-US" dirty="0" err="1" smtClean="0"/>
              <a:t>gsub</a:t>
            </a:r>
            <a:r>
              <a:rPr lang="en-US" dirty="0" smtClean="0"/>
              <a:t>, split</a:t>
            </a:r>
          </a:p>
          <a:p>
            <a:r>
              <a:rPr lang="en-US" dirty="0" smtClean="0"/>
              <a:t>Sizing</a:t>
            </a:r>
          </a:p>
          <a:p>
            <a:pPr lvl="1"/>
            <a:r>
              <a:rPr lang="en-US" dirty="0" smtClean="0"/>
              <a:t>l</a:t>
            </a:r>
            <a:r>
              <a:rPr lang="en-US" dirty="0" smtClean="0"/>
              <a:t>ength,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4114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0" b="1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>おわり</a:t>
            </a:r>
            <a: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/>
            </a:r>
            <a:b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</a:br>
            <a:r>
              <a:rPr lang="en-US" sz="9600" dirty="0" smtClean="0">
                <a:ln>
                  <a:solidFill>
                    <a:schemeClr val="tx1"/>
                  </a:solidFill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 Rounded MT Bold" pitchFamily="34" charset="0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ln>
                <a:solidFill>
                  <a:schemeClr val="tx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and Hashes:</a:t>
            </a:r>
            <a:br>
              <a:rPr lang="en-US" dirty="0" smtClean="0"/>
            </a:b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Collections of objects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Goals for this 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collections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Occasionally we need an attribute for collecting and organizing a series of objects</a:t>
            </a:r>
          </a:p>
          <a:p>
            <a:r>
              <a:rPr lang="en-US" dirty="0" smtClean="0"/>
              <a:t>Ruby has 3 built-in classes for doing this: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Hashes</a:t>
            </a:r>
          </a:p>
          <a:p>
            <a:pPr lvl="1"/>
            <a:r>
              <a:rPr lang="en-US" dirty="0" smtClean="0"/>
              <a:t>Strings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11622" t="23245" r="2324" b="37191"/>
          <a:stretch>
            <a:fillRect/>
          </a:stretch>
        </p:blipFill>
        <p:spPr bwMode="auto">
          <a:xfrm>
            <a:off x="262617" y="1600200"/>
            <a:ext cx="430938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spicera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733800"/>
            <a:ext cx="3505200" cy="238125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Arrays- a sequence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Children:</a:t>
            </a:r>
          </a:p>
          <a:p>
            <a:pPr lvl="1"/>
            <a:r>
              <a:rPr lang="en-US" sz="3200" dirty="0" smtClean="0"/>
              <a:t>Bill – 12 yrs</a:t>
            </a:r>
          </a:p>
          <a:p>
            <a:pPr lvl="1"/>
            <a:r>
              <a:rPr lang="en-US" sz="3200" dirty="0" smtClean="0"/>
              <a:t>Mary – 9 yrs</a:t>
            </a:r>
          </a:p>
          <a:p>
            <a:pPr lvl="1"/>
            <a:r>
              <a:rPr lang="en-US" sz="3200" dirty="0" smtClean="0"/>
              <a:t>George – 6 yrs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sequence of containers that can hold objects of any class</a:t>
            </a:r>
          </a:p>
          <a:p>
            <a:r>
              <a:rPr lang="en-US" dirty="0" smtClean="0"/>
              <a:t>Each object in sequence:</a:t>
            </a:r>
          </a:p>
          <a:p>
            <a:pPr lvl="1"/>
            <a:r>
              <a:rPr lang="en-US" dirty="0" smtClean="0"/>
              <a:t>Has its own attributes and methods</a:t>
            </a:r>
          </a:p>
          <a:p>
            <a:pPr lvl="1"/>
            <a:r>
              <a:rPr lang="en-US" dirty="0" smtClean="0"/>
              <a:t>Is independent from the other objects in the sequence</a:t>
            </a:r>
          </a:p>
          <a:p>
            <a:r>
              <a:rPr lang="en-US" dirty="0" smtClean="0"/>
              <a:t>Position is the key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child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962400"/>
            <a:ext cx="3687096" cy="19050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another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86200" cy="2362200"/>
          </a:xfrm>
        </p:spPr>
        <p:txBody>
          <a:bodyPr/>
          <a:lstStyle/>
          <a:p>
            <a:r>
              <a:rPr lang="en-US" dirty="0" smtClean="0"/>
              <a:t>Zoo inventory:</a:t>
            </a:r>
          </a:p>
          <a:p>
            <a:pPr lvl="1"/>
            <a:r>
              <a:rPr lang="en-US" dirty="0" smtClean="0"/>
              <a:t>Lion </a:t>
            </a:r>
          </a:p>
          <a:p>
            <a:pPr lvl="1"/>
            <a:r>
              <a:rPr lang="en-US" dirty="0" smtClean="0"/>
              <a:t>Elephant</a:t>
            </a:r>
          </a:p>
          <a:p>
            <a:pPr lvl="1"/>
            <a:r>
              <a:rPr lang="en-US" dirty="0" smtClean="0"/>
              <a:t>Giraffe</a:t>
            </a:r>
            <a:endParaRPr lang="en-US" dirty="0" smtClean="0"/>
          </a:p>
          <a:p>
            <a:pPr lvl="1"/>
            <a:r>
              <a:rPr lang="en-US" dirty="0" smtClean="0"/>
              <a:t>Monkey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t="49600"/>
          <a:stretch>
            <a:fillRect/>
          </a:stretch>
        </p:blipFill>
        <p:spPr bwMode="auto">
          <a:xfrm>
            <a:off x="533400" y="4191000"/>
            <a:ext cx="3947746" cy="198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b="48000"/>
          <a:stretch>
            <a:fillRect/>
          </a:stretch>
        </p:blipFill>
        <p:spPr bwMode="auto">
          <a:xfrm>
            <a:off x="4419600" y="4142282"/>
            <a:ext cx="3903688" cy="202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zo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6400"/>
            <a:ext cx="3143250" cy="2384535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– a lookup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carapace</a:t>
            </a:r>
          </a:p>
          <a:p>
            <a:pPr lvl="1"/>
            <a:r>
              <a:rPr lang="en-US" b="1" dirty="0" smtClean="0"/>
              <a:t>Part of Speech:</a:t>
            </a:r>
            <a:r>
              <a:rPr lang="en-US" dirty="0" smtClean="0"/>
              <a:t> noun</a:t>
            </a:r>
          </a:p>
          <a:p>
            <a:pPr lvl="1"/>
            <a:r>
              <a:rPr lang="en-US" b="1" dirty="0" smtClean="0"/>
              <a:t>Pronunciation:</a:t>
            </a:r>
            <a:r>
              <a:rPr lang="en-US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kara-peys</a:t>
            </a:r>
            <a:r>
              <a:rPr lang="en-US" dirty="0" smtClean="0"/>
              <a:t>]</a:t>
            </a:r>
          </a:p>
          <a:p>
            <a:pPr lvl="1"/>
            <a:r>
              <a:rPr lang="en-US" b="1" dirty="0" smtClean="0"/>
              <a:t>Definition: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smtClean="0"/>
              <a:t>A hard outer covering or exoskeleton, such as the shell of a turtle or lobster; </a:t>
            </a:r>
            <a:endParaRPr lang="en-US" dirty="0" smtClean="0"/>
          </a:p>
          <a:p>
            <a:pPr lvl="2"/>
            <a:r>
              <a:rPr lang="en-US" dirty="0" smtClean="0"/>
              <a:t>any </a:t>
            </a:r>
            <a:r>
              <a:rPr lang="en-US" dirty="0" smtClean="0"/>
              <a:t>protective covering like a turtle shell, literal or figurative. </a:t>
            </a:r>
          </a:p>
          <a:p>
            <a:pPr lvl="1"/>
            <a:r>
              <a:rPr lang="en-US" b="1" dirty="0" smtClean="0"/>
              <a:t>Usage:</a:t>
            </a:r>
            <a:r>
              <a:rPr lang="en-US" dirty="0" smtClean="0"/>
              <a:t> </a:t>
            </a:r>
            <a:r>
              <a:rPr lang="en-US" dirty="0" smtClean="0"/>
              <a:t>When </a:t>
            </a:r>
            <a:r>
              <a:rPr lang="en-US" dirty="0" smtClean="0"/>
              <a:t>life becomes too complicated for Ethylene, she pulls her head into her carapace and shuts out the world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glasnost </a:t>
            </a:r>
          </a:p>
          <a:p>
            <a:pPr lvl="1"/>
            <a:r>
              <a:rPr lang="en-US" dirty="0" smtClean="0"/>
              <a:t>Part of Speech: noun</a:t>
            </a:r>
            <a:endParaRPr lang="en-US" dirty="0" smtClean="0"/>
          </a:p>
          <a:p>
            <a:pPr lvl="1"/>
            <a:r>
              <a:rPr lang="en-US" dirty="0" smtClean="0"/>
              <a:t>Pronunciation: (</a:t>
            </a:r>
            <a:r>
              <a:rPr lang="en-US" dirty="0" err="1" smtClean="0"/>
              <a:t>gläs′nôst</a:t>
            </a:r>
            <a:r>
              <a:rPr lang="en-US" dirty="0" smtClean="0"/>
              <a:t>, -</a:t>
            </a:r>
            <a:r>
              <a:rPr lang="en-US" dirty="0" err="1" smtClean="0"/>
              <a:t>nōst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Definition:</a:t>
            </a:r>
          </a:p>
          <a:p>
            <a:pPr lvl="2"/>
            <a:r>
              <a:rPr lang="en-US" dirty="0" smtClean="0"/>
              <a:t>Opportunity to be heard</a:t>
            </a:r>
            <a:endParaRPr lang="en-US" dirty="0" smtClean="0"/>
          </a:p>
          <a:p>
            <a:pPr lvl="1"/>
            <a:r>
              <a:rPr lang="en-US" dirty="0" smtClean="0"/>
              <a:t>Usage: Their problems forced them to extend glasnost to their former enemies.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Associates an object with a lookup key</a:t>
            </a:r>
          </a:p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Dictionaries</a:t>
            </a:r>
          </a:p>
          <a:p>
            <a:pPr lvl="1"/>
            <a:r>
              <a:rPr lang="en-US" dirty="0" smtClean="0"/>
              <a:t>Data map </a:t>
            </a:r>
            <a:endParaRPr lang="en-US" dirty="0" smtClean="0"/>
          </a:p>
          <a:p>
            <a:r>
              <a:rPr lang="en-US" dirty="0" smtClean="0"/>
              <a:t>Can working </a:t>
            </a:r>
            <a:r>
              <a:rPr lang="en-US" dirty="0" smtClean="0"/>
              <a:t>with collections of objects from different classes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dictionar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609" y="3124200"/>
            <a:ext cx="3061855" cy="25908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of </a:t>
            </a:r>
            <a:r>
              <a:rPr lang="en-US" dirty="0" smtClean="0"/>
              <a:t>characters</a:t>
            </a:r>
          </a:p>
          <a:p>
            <a:r>
              <a:rPr lang="en-US" dirty="0" smtClean="0"/>
              <a:t>Useful for storing and manipulating text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name = ’Robert </a:t>
            </a:r>
            <a:r>
              <a:rPr lang="en-US" dirty="0" err="1" smtClean="0"/>
              <a:t>Batzinger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poems = ’The quick brown fox jumped over the dog’ 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epartment = ’Informatics’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Addressing: Retrieves/sets the value</a:t>
            </a:r>
          </a:p>
          <a:p>
            <a:pPr lvl="1"/>
            <a:r>
              <a:rPr lang="en-US" dirty="0" smtClean="0"/>
              <a:t>[ ], </a:t>
            </a:r>
            <a:r>
              <a:rPr lang="en-US" i="1" dirty="0" smtClean="0"/>
              <a:t>[ </a:t>
            </a:r>
            <a:r>
              <a:rPr lang="en-US" i="1" dirty="0" smtClean="0"/>
              <a:t>]=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i="1" dirty="0" smtClean="0"/>
              <a:t>Adding to the ends of an array:</a:t>
            </a:r>
          </a:p>
          <a:p>
            <a:pPr lvl="1"/>
            <a:r>
              <a:rPr lang="en-US" i="1" dirty="0" smtClean="0"/>
              <a:t>push, </a:t>
            </a:r>
            <a:r>
              <a:rPr lang="en-US" i="1" dirty="0" err="1" smtClean="0"/>
              <a:t>unshift</a:t>
            </a:r>
            <a:endParaRPr lang="en-US" i="1" dirty="0" smtClean="0"/>
          </a:p>
          <a:p>
            <a:r>
              <a:rPr lang="en-US" i="1" dirty="0" smtClean="0"/>
              <a:t>Remove elements from the array:</a:t>
            </a:r>
          </a:p>
          <a:p>
            <a:pPr lvl="1"/>
            <a:r>
              <a:rPr lang="en-US" i="1" dirty="0" smtClean="0"/>
              <a:t>p</a:t>
            </a:r>
            <a:r>
              <a:rPr lang="en-US" i="1" dirty="0" smtClean="0"/>
              <a:t>op, shift, </a:t>
            </a:r>
            <a:r>
              <a:rPr lang="en-US" i="1" dirty="0" err="1" smtClean="0"/>
              <a:t>delete_at</a:t>
            </a:r>
            <a:r>
              <a:rPr lang="en-US" i="1" dirty="0" smtClean="0"/>
              <a:t>, delete, slice, </a:t>
            </a:r>
            <a:r>
              <a:rPr lang="en-US" i="1" dirty="0" err="1" smtClean="0"/>
              <a:t>slice!to</a:t>
            </a:r>
            <a:endParaRPr lang="en-US" i="1" dirty="0" smtClean="0"/>
          </a:p>
          <a:p>
            <a:r>
              <a:rPr lang="en-US" i="1" dirty="0" smtClean="0"/>
              <a:t>Reordering the elements in the array:</a:t>
            </a:r>
          </a:p>
          <a:p>
            <a:pPr lvl="1"/>
            <a:r>
              <a:rPr lang="en-US" i="1" dirty="0" smtClean="0"/>
              <a:t>s</a:t>
            </a:r>
            <a:r>
              <a:rPr lang="en-US" i="1" dirty="0" smtClean="0"/>
              <a:t>ort, sort!, reverse, reverse!</a:t>
            </a:r>
          </a:p>
          <a:p>
            <a:r>
              <a:rPr lang="en-US" i="1" dirty="0" smtClean="0"/>
              <a:t>Measurement:</a:t>
            </a:r>
          </a:p>
          <a:p>
            <a:pPr lvl="1"/>
            <a:r>
              <a:rPr lang="en-US" i="1" dirty="0" smtClean="0"/>
              <a:t>s</a:t>
            </a:r>
            <a:r>
              <a:rPr lang="en-US" i="1" dirty="0" smtClean="0"/>
              <a:t>ize,  length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up an entry:</a:t>
            </a:r>
          </a:p>
          <a:p>
            <a:pPr lvl="1"/>
            <a:r>
              <a:rPr lang="en-US" dirty="0" smtClean="0"/>
              <a:t>[ </a:t>
            </a:r>
            <a:r>
              <a:rPr lang="en-US" dirty="0" smtClean="0"/>
              <a:t>] </a:t>
            </a:r>
            <a:endParaRPr lang="en-US" dirty="0" smtClean="0"/>
          </a:p>
          <a:p>
            <a:r>
              <a:rPr lang="en-US" i="1" dirty="0" smtClean="0"/>
              <a:t>Removing an entry:</a:t>
            </a:r>
          </a:p>
          <a:p>
            <a:pPr lvl="1"/>
            <a:r>
              <a:rPr lang="en-US" i="1" dirty="0" smtClean="0"/>
              <a:t>d</a:t>
            </a:r>
            <a:r>
              <a:rPr lang="en-US" i="1" dirty="0" smtClean="0"/>
              <a:t>elete</a:t>
            </a:r>
          </a:p>
          <a:p>
            <a:r>
              <a:rPr lang="en-US" i="1" dirty="0" smtClean="0"/>
              <a:t>Checking existences:</a:t>
            </a:r>
          </a:p>
          <a:p>
            <a:pPr lvl="1"/>
            <a:r>
              <a:rPr lang="en-US" i="1" dirty="0" err="1" smtClean="0"/>
              <a:t>h</a:t>
            </a:r>
            <a:r>
              <a:rPr lang="en-US" i="1" dirty="0" err="1" smtClean="0"/>
              <a:t>as_key</a:t>
            </a:r>
            <a:r>
              <a:rPr lang="en-US" i="1" dirty="0" smtClean="0"/>
              <a:t>?,  keys,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Object-oriented Programming with Ruby&amp;quot;&quot;/&gt;&lt;property id=&quot;20307&quot; value=&quot;256&quot;/&gt;&lt;/object&gt;&lt;object type=&quot;3&quot; unique_id=&quot;10012&quot;&gt;&lt;property id=&quot;20148&quot; value=&quot;5&quot;/&gt;&lt;property id=&quot;20300&quot; value=&quot;Slide 2 - &amp;quot;Arrays and Hashes:&amp;#x0D;&amp;#x0A;Collections of objects&amp;quot;&quot;/&gt;&lt;property id=&quot;20307&quot; value=&quot;298&quot;/&gt;&lt;/object&gt;&lt;object type=&quot;3&quot; unique_id=&quot;10033&quot;&gt;&lt;property id=&quot;20148&quot; value=&quot;5&quot;/&gt;&lt;property id=&quot;20300&quot; value=&quot;Slide 11&quot;/&gt;&lt;property id=&quot;20307&quot; value=&quot;285&quot;/&gt;&lt;/object&gt;&lt;object type=&quot;3&quot; unique_id=&quot;10115&quot;&gt;&lt;property id=&quot;20148&quot; value=&quot;5&quot;/&gt;&lt;property id=&quot;20300&quot; value=&quot;Slide 3 - &amp;quot;Storing collections&amp;quot;&quot;/&gt;&lt;property id=&quot;20307&quot; value=&quot;299&quot;/&gt;&lt;/object&gt;&lt;object type=&quot;3&quot; unique_id=&quot;10116&quot;&gt;&lt;property id=&quot;20148&quot; value=&quot;5&quot;/&gt;&lt;property id=&quot;20300&quot; value=&quot;Slide 4 - &amp;quot;Arrays- a sequence of objects&amp;quot;&quot;/&gt;&lt;property id=&quot;20307&quot; value=&quot;301&quot;/&gt;&lt;/object&gt;&lt;object type=&quot;3&quot; unique_id=&quot;10117&quot;&gt;&lt;property id=&quot;20148&quot; value=&quot;5&quot;/&gt;&lt;property id=&quot;20300&quot; value=&quot;Slide 5 - &amp;quot;Array – another example&amp;quot;&quot;/&gt;&lt;property id=&quot;20307&quot; value=&quot;302&quot;/&gt;&lt;/object&gt;&lt;object type=&quot;3&quot; unique_id=&quot;10118&quot;&gt;&lt;property id=&quot;20148&quot; value=&quot;5&quot;/&gt;&lt;property id=&quot;20300&quot; value=&quot;Slide 6 - &amp;quot;Hash – a lookup table&amp;quot;&quot;/&gt;&lt;property id=&quot;20307&quot; value=&quot;300&quot;/&gt;&lt;/object&gt;&lt;object type=&quot;3&quot; unique_id=&quot;10119&quot;&gt;&lt;property id=&quot;20148&quot; value=&quot;5&quot;/&gt;&lt;property id=&quot;20300&quot; value=&quot;Slide 7 - &amp;quot;Strings&amp;quot;&quot;/&gt;&lt;property id=&quot;20307&quot; value=&quot;303&quot;/&gt;&lt;/object&gt;&lt;object type=&quot;3&quot; unique_id=&quot;10120&quot;&gt;&lt;property id=&quot;20148&quot; value=&quot;5&quot;/&gt;&lt;property id=&quot;20300&quot; value=&quot;Slide 8 - &amp;quot;Array methods&amp;quot;&quot;/&gt;&lt;property id=&quot;20307&quot; value=&quot;304&quot;/&gt;&lt;/object&gt;&lt;object type=&quot;3&quot; unique_id=&quot;10121&quot;&gt;&lt;property id=&quot;20148&quot; value=&quot;5&quot;/&gt;&lt;property id=&quot;20300&quot; value=&quot;Slide 9 - &amp;quot;Hash methods&amp;quot;&quot;/&gt;&lt;property id=&quot;20307&quot; value=&quot;305&quot;/&gt;&lt;/object&gt;&lt;object type=&quot;3&quot; unique_id=&quot;10122&quot;&gt;&lt;property id=&quot;20148&quot; value=&quot;5&quot;/&gt;&lt;property id=&quot;20300&quot; value=&quot;Slide 10 - &amp;quot;String methods&amp;quot;&quot;/&gt;&lt;property id=&quot;20307&quot; value=&quot;306&quot;/&gt;&lt;/object&gt;&lt;/object&gt;&lt;object type=&quot;8&quot; unique_id=&quot;10066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pex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2493</TotalTime>
  <Words>446</Words>
  <Application>Microsoft Office PowerPoint</Application>
  <PresentationFormat>On-screen Show (4:3)</PresentationFormat>
  <Paragraphs>103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1_Apex</vt:lpstr>
      <vt:lpstr>Object-oriented Programming with Ruby</vt:lpstr>
      <vt:lpstr>Arrays and Hashes: Collections of objects</vt:lpstr>
      <vt:lpstr>Storing collections</vt:lpstr>
      <vt:lpstr>Arrays- a sequence of objects</vt:lpstr>
      <vt:lpstr>Array – another example</vt:lpstr>
      <vt:lpstr>Hash – a lookup table</vt:lpstr>
      <vt:lpstr>Strings</vt:lpstr>
      <vt:lpstr>Array methods</vt:lpstr>
      <vt:lpstr>Hash methods</vt:lpstr>
      <vt:lpstr>String methods</vt:lpstr>
      <vt:lpstr>Slide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Dad</cp:lastModifiedBy>
  <cp:revision>266</cp:revision>
  <dcterms:created xsi:type="dcterms:W3CDTF">2008-12-20T05:35:51Z</dcterms:created>
  <dcterms:modified xsi:type="dcterms:W3CDTF">2009-02-12T09:53:23Z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TC300007041033</vt:lpwstr>
  </property>
</Properties>
</file>